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7"/>
  </p:notesMasterIdLst>
  <p:handoutMasterIdLst>
    <p:handoutMasterId r:id="rId58"/>
  </p:handoutMasterIdLst>
  <p:sldIdLst>
    <p:sldId id="3893" r:id="rId2"/>
    <p:sldId id="2147308327" r:id="rId3"/>
    <p:sldId id="2099" r:id="rId4"/>
    <p:sldId id="3988" r:id="rId5"/>
    <p:sldId id="2147308329" r:id="rId6"/>
    <p:sldId id="3971" r:id="rId7"/>
    <p:sldId id="2728" r:id="rId8"/>
    <p:sldId id="2147308427" r:id="rId9"/>
    <p:sldId id="2739" r:id="rId10"/>
    <p:sldId id="2147308330" r:id="rId11"/>
    <p:sldId id="2715" r:id="rId12"/>
    <p:sldId id="2528" r:id="rId13"/>
    <p:sldId id="2524" r:id="rId14"/>
    <p:sldId id="2147308331" r:id="rId15"/>
    <p:sldId id="2147308443" r:id="rId16"/>
    <p:sldId id="1820" r:id="rId17"/>
    <p:sldId id="3846" r:id="rId18"/>
    <p:sldId id="2147308332" r:id="rId19"/>
    <p:sldId id="2714" r:id="rId20"/>
    <p:sldId id="2147308425" r:id="rId21"/>
    <p:sldId id="2147308431" r:id="rId22"/>
    <p:sldId id="2147308204" r:id="rId23"/>
    <p:sldId id="3789" r:id="rId24"/>
    <p:sldId id="2147308429" r:id="rId25"/>
    <p:sldId id="2147308333" r:id="rId26"/>
    <p:sldId id="2147308194" r:id="rId27"/>
    <p:sldId id="2147308428" r:id="rId28"/>
    <p:sldId id="2147308434" r:id="rId29"/>
    <p:sldId id="2147308432" r:id="rId30"/>
    <p:sldId id="2147308326" r:id="rId31"/>
    <p:sldId id="4031" r:id="rId32"/>
    <p:sldId id="2147308391" r:id="rId33"/>
    <p:sldId id="2147308392" r:id="rId34"/>
    <p:sldId id="2147308435" r:id="rId35"/>
    <p:sldId id="2147308433" r:id="rId36"/>
    <p:sldId id="2147308442" r:id="rId37"/>
    <p:sldId id="2147308441" r:id="rId38"/>
    <p:sldId id="2147308440" r:id="rId39"/>
    <p:sldId id="2147308439" r:id="rId40"/>
    <p:sldId id="2147308438" r:id="rId41"/>
    <p:sldId id="2147308437" r:id="rId42"/>
    <p:sldId id="2147308436" r:id="rId43"/>
    <p:sldId id="1971" r:id="rId44"/>
    <p:sldId id="2147308299" r:id="rId45"/>
    <p:sldId id="2147308195" r:id="rId46"/>
    <p:sldId id="3985" r:id="rId47"/>
    <p:sldId id="2147308426" r:id="rId48"/>
    <p:sldId id="2147308324" r:id="rId49"/>
    <p:sldId id="2147308251" r:id="rId50"/>
    <p:sldId id="2727" r:id="rId51"/>
    <p:sldId id="3823" r:id="rId52"/>
    <p:sldId id="3799" r:id="rId53"/>
    <p:sldId id="3814" r:id="rId54"/>
    <p:sldId id="2147308261" r:id="rId55"/>
    <p:sldId id="2147308317" r:id="rId5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000000"/>
    <a:srgbClr val="FFFFFF"/>
    <a:srgbClr val="9292A4"/>
    <a:srgbClr val="B2B2B2"/>
    <a:srgbClr val="320099"/>
    <a:srgbClr val="330099"/>
    <a:srgbClr val="D6D7FF"/>
    <a:srgbClr val="FFFDA9"/>
    <a:srgbClr val="DC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4EC0A-20E8-E7FB-5907-008E3DD90B00}" v="175" dt="2023-11-09T20:47:08.775"/>
    <p1510:client id="{69CDEADA-43EF-9F4A-94A8-45DF490E23C1}" v="459" dt="2023-08-20T20:36:06.705"/>
    <p1510:client id="{9B9368FE-0B93-09F8-E1E6-D4B18EDB9F14}" v="6" dt="2023-11-09T20:03:39.123"/>
    <p1510:client id="{BDAFC2F8-FE9B-8818-CAB4-F42AEC6AF376}" v="78" dt="2023-11-11T06:13:08.592"/>
    <p1510:client id="{C30DCEC7-9562-2428-134E-5C6C551F1B03}" v="1177" dt="2023-11-09T21:43:56.184"/>
    <p1510:client id="{C9209076-7B65-DA39-844A-1008BCB90B4F}" v="11" dt="2023-11-09T21:46:20.454"/>
    <p1510:client id="{DCAEDB44-1EA7-41B0-9B23-3BBAE5047D72}" v="84" dt="2023-08-20T21:42:20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1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rpan\Desktop\study\mypapers\dlsc\final_fronter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Users\shafi.16\Documents\dask\cuml\cuML%20numbers%20(comet)%20(1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Users\shafi.16\Documents\dask\cuml\cuML%20numbers%20(comet)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Users\shafi.16\Documents\dask\cuml\cuML%20numbers%20(comet)%20(1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Users\shafi.16\Documents\dask\cuml\cuML%20numbers%20(comet)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MVAPICH2-GDR 2.3.4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48</c:v>
                </c:pt>
                <c:pt idx="7">
                  <c:v>96</c:v>
                </c:pt>
                <c:pt idx="8">
                  <c:v>192</c:v>
                </c:pt>
                <c:pt idx="9">
                  <c:v>384</c:v>
                </c:pt>
                <c:pt idx="10">
                  <c:v>768</c:v>
                </c:pt>
                <c:pt idx="11">
                  <c:v>1536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410.38</c:v>
                </c:pt>
                <c:pt idx="1">
                  <c:v>812.39</c:v>
                </c:pt>
                <c:pt idx="2">
                  <c:v>1597.62</c:v>
                </c:pt>
                <c:pt idx="3">
                  <c:v>2237.98</c:v>
                </c:pt>
                <c:pt idx="4">
                  <c:v>4459.8</c:v>
                </c:pt>
                <c:pt idx="5">
                  <c:v>8821.7800000000007</c:v>
                </c:pt>
                <c:pt idx="6">
                  <c:v>17548.740000000002</c:v>
                </c:pt>
                <c:pt idx="7">
                  <c:v>34892.720000000001</c:v>
                </c:pt>
                <c:pt idx="8">
                  <c:v>70066.850000000006</c:v>
                </c:pt>
                <c:pt idx="9">
                  <c:v>135483.01999999999</c:v>
                </c:pt>
                <c:pt idx="10">
                  <c:v>255271.74</c:v>
                </c:pt>
                <c:pt idx="11">
                  <c:v>422972.49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A-D54A-A90F-76D318F1F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6969160"/>
        <c:axId val="496969944"/>
      </c:barChart>
      <c:catAx>
        <c:axId val="496969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69944"/>
        <c:crosses val="autoZero"/>
        <c:auto val="1"/>
        <c:lblAlgn val="ctr"/>
        <c:lblOffset val="100"/>
        <c:noMultiLvlLbl val="0"/>
      </c:catAx>
      <c:valAx>
        <c:axId val="49696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Image per second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6916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b="1"/>
                    <a:t>Thousands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TF!$R$5</c:f>
              <c:strCache>
                <c:ptCount val="1"/>
                <c:pt idx="0">
                  <c:v>MVAPICH2-X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TF!$P$6:$P$17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</c:numCache>
            </c:numRef>
          </c:cat>
          <c:val>
            <c:numRef>
              <c:f>TF!$R$6:$R$17</c:f>
              <c:numCache>
                <c:formatCode>General</c:formatCode>
                <c:ptCount val="12"/>
                <c:pt idx="0">
                  <c:v>139.833333333333</c:v>
                </c:pt>
                <c:pt idx="1">
                  <c:v>277.56666666666598</c:v>
                </c:pt>
                <c:pt idx="2">
                  <c:v>553.19999999999902</c:v>
                </c:pt>
                <c:pt idx="3">
                  <c:v>1100</c:v>
                </c:pt>
                <c:pt idx="4">
                  <c:v>2192.3333333333298</c:v>
                </c:pt>
                <c:pt idx="5">
                  <c:v>4379</c:v>
                </c:pt>
                <c:pt idx="6">
                  <c:v>8715.3333333333303</c:v>
                </c:pt>
                <c:pt idx="7">
                  <c:v>17399.333333333299</c:v>
                </c:pt>
                <c:pt idx="8">
                  <c:v>34658.333333333299</c:v>
                </c:pt>
                <c:pt idx="9">
                  <c:v>69067</c:v>
                </c:pt>
                <c:pt idx="10">
                  <c:v>136917</c:v>
                </c:pt>
                <c:pt idx="11">
                  <c:v>267062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D4-4A7D-B3B9-44BB5AB89C78}"/>
            </c:ext>
          </c:extLst>
        </c:ser>
        <c:ser>
          <c:idx val="2"/>
          <c:order val="2"/>
          <c:tx>
            <c:strRef>
              <c:f>TF!$S$5</c:f>
              <c:strCache>
                <c:ptCount val="1"/>
                <c:pt idx="0">
                  <c:v>Ideal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TF!$P$6:$P$17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</c:numCache>
            </c:numRef>
          </c:cat>
          <c:val>
            <c:numRef>
              <c:f>TF!$S$6:$S$17</c:f>
              <c:numCache>
                <c:formatCode>General</c:formatCode>
                <c:ptCount val="12"/>
                <c:pt idx="0">
                  <c:v>141.433333333333</c:v>
                </c:pt>
                <c:pt idx="1">
                  <c:v>282.86666666666599</c:v>
                </c:pt>
                <c:pt idx="2">
                  <c:v>565.73333333333198</c:v>
                </c:pt>
                <c:pt idx="3">
                  <c:v>1131.466666666664</c:v>
                </c:pt>
                <c:pt idx="4">
                  <c:v>2262.9333333333279</c:v>
                </c:pt>
                <c:pt idx="5">
                  <c:v>4525.8666666666559</c:v>
                </c:pt>
                <c:pt idx="6">
                  <c:v>9051.7333333333117</c:v>
                </c:pt>
                <c:pt idx="7">
                  <c:v>18103.466666666623</c:v>
                </c:pt>
                <c:pt idx="8">
                  <c:v>36206.933333333247</c:v>
                </c:pt>
                <c:pt idx="9">
                  <c:v>72413.866666666494</c:v>
                </c:pt>
                <c:pt idx="10">
                  <c:v>144827.73333333299</c:v>
                </c:pt>
                <c:pt idx="11">
                  <c:v>289655.46666666598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D4-4A7D-B3B9-44BB5AB89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118495"/>
        <c:axId val="966447039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TF!$Q$5</c15:sqref>
                        </c15:formulaRef>
                      </c:ext>
                    </c:extLst>
                    <c:strCache>
                      <c:ptCount val="1"/>
                      <c:pt idx="0">
                        <c:v>IMPI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TF!$P$6:$P$17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8</c:v>
                      </c:pt>
                      <c:pt idx="4">
                        <c:v>16</c:v>
                      </c:pt>
                      <c:pt idx="5">
                        <c:v>32</c:v>
                      </c:pt>
                      <c:pt idx="6">
                        <c:v>64</c:v>
                      </c:pt>
                      <c:pt idx="7">
                        <c:v>128</c:v>
                      </c:pt>
                      <c:pt idx="8">
                        <c:v>256</c:v>
                      </c:pt>
                      <c:pt idx="9">
                        <c:v>512</c:v>
                      </c:pt>
                      <c:pt idx="10">
                        <c:v>1024</c:v>
                      </c:pt>
                      <c:pt idx="11">
                        <c:v>2048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TF!$Q$6:$Q$17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141.433333333333</c:v>
                      </c:pt>
                      <c:pt idx="1">
                        <c:v>281.599999999999</c:v>
                      </c:pt>
                      <c:pt idx="2">
                        <c:v>554.53333333333296</c:v>
                      </c:pt>
                      <c:pt idx="3">
                        <c:v>1104.3333333333301</c:v>
                      </c:pt>
                      <c:pt idx="4">
                        <c:v>2194</c:v>
                      </c:pt>
                      <c:pt idx="5">
                        <c:v>4383.6666666666597</c:v>
                      </c:pt>
                      <c:pt idx="6">
                        <c:v>8736.3333333333303</c:v>
                      </c:pt>
                      <c:pt idx="7">
                        <c:v>17415.333333333299</c:v>
                      </c:pt>
                      <c:pt idx="8">
                        <c:v>34681.666666666599</c:v>
                      </c:pt>
                      <c:pt idx="9">
                        <c:v>68939.666666666599</c:v>
                      </c:pt>
                      <c:pt idx="10">
                        <c:v>137534.39000000001</c:v>
                      </c:pt>
                      <c:pt idx="11">
                        <c:v>273455.66666666599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1D4-4A7D-B3B9-44BB5AB89C78}"/>
                  </c:ext>
                </c:extLst>
              </c15:ser>
            </c15:filteredLineSeries>
          </c:ext>
        </c:extLst>
      </c:lineChart>
      <c:catAx>
        <c:axId val="10831184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Nodes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447039"/>
        <c:crosses val="autoZero"/>
        <c:auto val="1"/>
        <c:lblAlgn val="ctr"/>
        <c:lblOffset val="100"/>
        <c:noMultiLvlLbl val="0"/>
      </c:catAx>
      <c:valAx>
        <c:axId val="966447039"/>
        <c:scaling>
          <c:logBase val="2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Images per sec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118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Sheet1!$R$7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Sheet1!$Q$8:$Q$13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  <c:pt idx="4">
                  <c:v>64</c:v>
                </c:pt>
                <c:pt idx="5">
                  <c:v>128</c:v>
                </c:pt>
              </c:numCache>
            </c:numRef>
          </c:cat>
          <c:val>
            <c:numRef>
              <c:f>Sheet1!$R$8:$R$13</c:f>
              <c:numCache>
                <c:formatCode>General</c:formatCode>
                <c:ptCount val="6"/>
                <c:pt idx="0">
                  <c:v>1</c:v>
                </c:pt>
                <c:pt idx="1">
                  <c:v>1.9</c:v>
                </c:pt>
                <c:pt idx="2">
                  <c:v>3.6</c:v>
                </c:pt>
                <c:pt idx="3">
                  <c:v>6.8</c:v>
                </c:pt>
                <c:pt idx="4">
                  <c:v>12.3</c:v>
                </c:pt>
                <c:pt idx="5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5-4776-9171-EB206CB4C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27"/>
        <c:axId val="982533056"/>
        <c:axId val="986560720"/>
      </c:barChart>
      <c:catAx>
        <c:axId val="982533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560720"/>
        <c:crosses val="autoZero"/>
        <c:auto val="1"/>
        <c:lblAlgn val="ctr"/>
        <c:lblOffset val="100"/>
        <c:noMultiLvlLbl val="0"/>
      </c:catAx>
      <c:valAx>
        <c:axId val="98656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Throughput Speedup (images per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5330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42088843891585"/>
          <c:y val="3.2646716259139681E-2"/>
          <c:w val="0.72928174276453606"/>
          <c:h val="0.77778262041696622"/>
        </c:manualLayout>
      </c:layout>
      <c:barChart>
        <c:barDir val="col"/>
        <c:grouping val="clustered"/>
        <c:varyColors val="0"/>
        <c:ser>
          <c:idx val="0"/>
          <c:order val="0"/>
          <c:tx>
            <c:v>NCCL</c:v>
          </c:tx>
          <c:spPr>
            <a:solidFill>
              <a:srgbClr val="FFFF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'train-time'!$S$2:$S$7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'train-time'!$T$2:$T$7</c:f>
              <c:numCache>
                <c:formatCode>General</c:formatCode>
                <c:ptCount val="6"/>
                <c:pt idx="0">
                  <c:v>1408</c:v>
                </c:pt>
                <c:pt idx="1">
                  <c:v>849</c:v>
                </c:pt>
                <c:pt idx="2">
                  <c:v>502</c:v>
                </c:pt>
                <c:pt idx="3">
                  <c:v>347</c:v>
                </c:pt>
                <c:pt idx="4">
                  <c:v>226</c:v>
                </c:pt>
                <c:pt idx="5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2-A243-8A70-85228BD23ECD}"/>
            </c:ext>
          </c:extLst>
        </c:ser>
        <c:ser>
          <c:idx val="1"/>
          <c:order val="1"/>
          <c:tx>
            <c:v>MVAPICH2-GDR</c:v>
          </c:tx>
          <c:spPr>
            <a:solidFill>
              <a:srgbClr val="FF00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'train-time'!$S$2:$S$7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'train-time'!$U$2:$U$7</c:f>
              <c:numCache>
                <c:formatCode>General</c:formatCode>
                <c:ptCount val="6"/>
                <c:pt idx="0">
                  <c:v>1410</c:v>
                </c:pt>
                <c:pt idx="1">
                  <c:v>834</c:v>
                </c:pt>
                <c:pt idx="2">
                  <c:v>480</c:v>
                </c:pt>
                <c:pt idx="3">
                  <c:v>315</c:v>
                </c:pt>
                <c:pt idx="4">
                  <c:v>193</c:v>
                </c:pt>
                <c:pt idx="5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2-A243-8A70-85228BD23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636040"/>
        <c:axId val="601634472"/>
      </c:barChart>
      <c:lineChart>
        <c:grouping val="standard"/>
        <c:varyColors val="0"/>
        <c:ser>
          <c:idx val="2"/>
          <c:order val="2"/>
          <c:tx>
            <c:v>Speedup</c:v>
          </c:tx>
          <c:spPr>
            <a:ln w="38100" cap="rnd">
              <a:solidFill>
                <a:srgbClr val="0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val>
            <c:numRef>
              <c:f>'train-time'!$X$2:$X$7</c:f>
              <c:numCache>
                <c:formatCode>0.00</c:formatCode>
                <c:ptCount val="6"/>
                <c:pt idx="0">
                  <c:v>0.99858156028368794</c:v>
                </c:pt>
                <c:pt idx="1">
                  <c:v>1.0179856115107915</c:v>
                </c:pt>
                <c:pt idx="2">
                  <c:v>1.0458333333333334</c:v>
                </c:pt>
                <c:pt idx="3">
                  <c:v>1.1015873015873017</c:v>
                </c:pt>
                <c:pt idx="4">
                  <c:v>1.1709844559585492</c:v>
                </c:pt>
                <c:pt idx="5">
                  <c:v>1.3587786259541985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8-C147-8AF6-A68EB1D2F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638000"/>
        <c:axId val="601637608"/>
      </c:lineChart>
      <c:catAx>
        <c:axId val="601636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layout>
            <c:manualLayout>
              <c:xMode val="edge"/>
              <c:yMode val="edge"/>
              <c:x val="0.40023716484795246"/>
              <c:y val="0.902567397555715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34472"/>
        <c:crosses val="autoZero"/>
        <c:auto val="1"/>
        <c:lblAlgn val="ctr"/>
        <c:lblOffset val="100"/>
        <c:noMultiLvlLbl val="0"/>
      </c:catAx>
      <c:valAx>
        <c:axId val="601634472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Training Time (s)</a:t>
                </a:r>
              </a:p>
            </c:rich>
          </c:tx>
          <c:layout>
            <c:manualLayout>
              <c:xMode val="edge"/>
              <c:yMode val="edge"/>
              <c:x val="8.6265723411479457E-3"/>
              <c:y val="0.179107656362329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36040"/>
        <c:crosses val="autoZero"/>
        <c:crossBetween val="between"/>
        <c:majorUnit val="500"/>
      </c:valAx>
      <c:valAx>
        <c:axId val="601637608"/>
        <c:scaling>
          <c:orientation val="minMax"/>
          <c:max val="1.6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</a:p>
            </c:rich>
          </c:tx>
          <c:layout>
            <c:manualLayout>
              <c:xMode val="edge"/>
              <c:yMode val="edge"/>
              <c:x val="0.95348103024807807"/>
              <c:y val="0.28281721782890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38000"/>
        <c:crosses val="max"/>
        <c:crossBetween val="between"/>
        <c:majorUnit val="0.2"/>
      </c:valAx>
      <c:catAx>
        <c:axId val="601638000"/>
        <c:scaling>
          <c:orientation val="minMax"/>
        </c:scaling>
        <c:delete val="1"/>
        <c:axPos val="b"/>
        <c:majorTickMark val="out"/>
        <c:minorTickMark val="none"/>
        <c:tickLblPos val="nextTo"/>
        <c:crossAx val="60163760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4"/>
          </a:solidFill>
        </a:ln>
        <a:effectLst/>
      </c:spPr>
    </c:plotArea>
    <c:legend>
      <c:legendPos val="t"/>
      <c:layout>
        <c:manualLayout>
          <c:xMode val="edge"/>
          <c:yMode val="edge"/>
          <c:x val="0.23377968962589837"/>
          <c:y val="3.1544751976994967E-2"/>
          <c:w val="0.35030895882018243"/>
          <c:h val="0.25984721080534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4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900">
          <a:solidFill>
            <a:schemeClr val="accent4"/>
          </a:solidFill>
          <a:latin typeface="Helvetica" pitchFamily="2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51776429740029"/>
          <c:y val="3.2646716259139681E-2"/>
          <c:w val="0.73087414611978407"/>
          <c:h val="0.80060778510842356"/>
        </c:manualLayout>
      </c:layout>
      <c:barChart>
        <c:barDir val="col"/>
        <c:grouping val="clustered"/>
        <c:varyColors val="0"/>
        <c:ser>
          <c:idx val="0"/>
          <c:order val="0"/>
          <c:tx>
            <c:v>NCCL</c:v>
          </c:tx>
          <c:spPr>
            <a:solidFill>
              <a:srgbClr val="FFFF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'train-time'!$M$2:$M$7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'train-time'!$N$2:$N$7</c:f>
              <c:numCache>
                <c:formatCode>General</c:formatCode>
                <c:ptCount val="6"/>
                <c:pt idx="0">
                  <c:v>2471</c:v>
                </c:pt>
                <c:pt idx="1">
                  <c:v>1402</c:v>
                </c:pt>
                <c:pt idx="2">
                  <c:v>874</c:v>
                </c:pt>
                <c:pt idx="3">
                  <c:v>560</c:v>
                </c:pt>
                <c:pt idx="4">
                  <c:v>329</c:v>
                </c:pt>
                <c:pt idx="5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2-A243-8A70-85228BD23ECD}"/>
            </c:ext>
          </c:extLst>
        </c:ser>
        <c:ser>
          <c:idx val="1"/>
          <c:order val="1"/>
          <c:tx>
            <c:v>MVAPICH2-GDR</c:v>
          </c:tx>
          <c:spPr>
            <a:solidFill>
              <a:srgbClr val="FF00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'train-time'!$M$2:$M$7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'train-time'!$O$2:$O$7</c:f>
              <c:numCache>
                <c:formatCode>General</c:formatCode>
                <c:ptCount val="6"/>
                <c:pt idx="0">
                  <c:v>2467</c:v>
                </c:pt>
                <c:pt idx="1">
                  <c:v>1363</c:v>
                </c:pt>
                <c:pt idx="2">
                  <c:v>812</c:v>
                </c:pt>
                <c:pt idx="3">
                  <c:v>518</c:v>
                </c:pt>
                <c:pt idx="4">
                  <c:v>273</c:v>
                </c:pt>
                <c:pt idx="5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2-A243-8A70-85228BD23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645056"/>
        <c:axId val="601645448"/>
      </c:barChart>
      <c:lineChart>
        <c:grouping val="standard"/>
        <c:varyColors val="0"/>
        <c:ser>
          <c:idx val="2"/>
          <c:order val="2"/>
          <c:tx>
            <c:v>Speedup</c:v>
          </c:tx>
          <c:spPr>
            <a:ln w="38100" cap="rnd">
              <a:solidFill>
                <a:srgbClr val="0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val>
            <c:numRef>
              <c:f>'train-time'!$F$2:$F$7</c:f>
              <c:numCache>
                <c:formatCode>0.00</c:formatCode>
                <c:ptCount val="6"/>
                <c:pt idx="0">
                  <c:v>0.99815837937384899</c:v>
                </c:pt>
                <c:pt idx="1">
                  <c:v>1.0511033681765389</c:v>
                </c:pt>
                <c:pt idx="2">
                  <c:v>1.126984126984127</c:v>
                </c:pt>
                <c:pt idx="3">
                  <c:v>1.3545454545454545</c:v>
                </c:pt>
                <c:pt idx="4">
                  <c:v>1.5517241379310345</c:v>
                </c:pt>
                <c:pt idx="5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8-C147-8AF6-A68EB1D2F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646232"/>
        <c:axId val="601643880"/>
      </c:lineChart>
      <c:catAx>
        <c:axId val="601645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layout>
            <c:manualLayout>
              <c:xMode val="edge"/>
              <c:yMode val="edge"/>
              <c:x val="0.36860559929172781"/>
              <c:y val="0.91571362542812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5448"/>
        <c:crosses val="autoZero"/>
        <c:auto val="1"/>
        <c:lblAlgn val="ctr"/>
        <c:lblOffset val="100"/>
        <c:noMultiLvlLbl val="0"/>
      </c:catAx>
      <c:valAx>
        <c:axId val="601645448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Training Time (s)</a:t>
                </a:r>
              </a:p>
            </c:rich>
          </c:tx>
          <c:layout>
            <c:manualLayout>
              <c:xMode val="edge"/>
              <c:yMode val="edge"/>
              <c:x val="5.8138033081507777E-3"/>
              <c:y val="0.166886010896395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5056"/>
        <c:crosses val="autoZero"/>
        <c:crossBetween val="between"/>
      </c:valAx>
      <c:valAx>
        <c:axId val="601643880"/>
        <c:scaling>
          <c:orientation val="minMax"/>
          <c:max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</a:p>
            </c:rich>
          </c:tx>
          <c:layout>
            <c:manualLayout>
              <c:xMode val="edge"/>
              <c:yMode val="edge"/>
              <c:x val="0.95611999207239806"/>
              <c:y val="0.29847047635864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6232"/>
        <c:crosses val="max"/>
        <c:crossBetween val="between"/>
        <c:majorUnit val="0.2"/>
      </c:valAx>
      <c:catAx>
        <c:axId val="601646232"/>
        <c:scaling>
          <c:orientation val="minMax"/>
        </c:scaling>
        <c:delete val="1"/>
        <c:axPos val="b"/>
        <c:majorTickMark val="out"/>
        <c:minorTickMark val="none"/>
        <c:tickLblPos val="nextTo"/>
        <c:crossAx val="6016438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4"/>
          </a:solidFill>
        </a:ln>
        <a:effectLst/>
      </c:spPr>
    </c:plotArea>
    <c:legend>
      <c:legendPos val="t"/>
      <c:layout>
        <c:manualLayout>
          <c:xMode val="edge"/>
          <c:yMode val="edge"/>
          <c:x val="0.19910876198884056"/>
          <c:y val="3.7431529652396878E-2"/>
          <c:w val="0.45062016111685005"/>
          <c:h val="0.26439210839007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4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900">
          <a:solidFill>
            <a:schemeClr val="accent4"/>
          </a:solidFill>
          <a:latin typeface="Helvetica" pitchFamily="2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42088843891585"/>
          <c:y val="3.2646716259139681E-2"/>
          <c:w val="0.72790312415634928"/>
          <c:h val="0.80060778510842356"/>
        </c:manualLayout>
      </c:layout>
      <c:barChart>
        <c:barDir val="col"/>
        <c:grouping val="clustered"/>
        <c:varyColors val="0"/>
        <c:ser>
          <c:idx val="0"/>
          <c:order val="0"/>
          <c:tx>
            <c:v>NCCL</c:v>
          </c:tx>
          <c:spPr>
            <a:solidFill>
              <a:srgbClr val="FFFF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'train-time'!$B$2:$B$7</c:f>
              <c:numCache>
                <c:formatCode>General</c:formatCode>
                <c:ptCount val="6"/>
                <c:pt idx="0">
                  <c:v>1626</c:v>
                </c:pt>
                <c:pt idx="1">
                  <c:v>905</c:v>
                </c:pt>
                <c:pt idx="2">
                  <c:v>497</c:v>
                </c:pt>
                <c:pt idx="3">
                  <c:v>298</c:v>
                </c:pt>
                <c:pt idx="4">
                  <c:v>180</c:v>
                </c:pt>
                <c:pt idx="5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2-A243-8A70-85228BD23ECD}"/>
            </c:ext>
          </c:extLst>
        </c:ser>
        <c:ser>
          <c:idx val="1"/>
          <c:order val="1"/>
          <c:tx>
            <c:v>MVAPICH2-GDR</c:v>
          </c:tx>
          <c:spPr>
            <a:solidFill>
              <a:srgbClr val="FF00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'train-time'!$C$2:$C$7</c:f>
              <c:numCache>
                <c:formatCode>General</c:formatCode>
                <c:ptCount val="6"/>
                <c:pt idx="0">
                  <c:v>1629</c:v>
                </c:pt>
                <c:pt idx="1">
                  <c:v>861</c:v>
                </c:pt>
                <c:pt idx="2">
                  <c:v>441</c:v>
                </c:pt>
                <c:pt idx="3">
                  <c:v>220</c:v>
                </c:pt>
                <c:pt idx="4">
                  <c:v>116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2-A243-8A70-85228BD23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644272"/>
        <c:axId val="601642704"/>
      </c:barChart>
      <c:lineChart>
        <c:grouping val="standard"/>
        <c:varyColors val="0"/>
        <c:ser>
          <c:idx val="2"/>
          <c:order val="2"/>
          <c:tx>
            <c:v>Speedup</c:v>
          </c:tx>
          <c:spPr>
            <a:ln w="38100" cap="rnd">
              <a:solidFill>
                <a:srgbClr val="0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val>
            <c:numRef>
              <c:f>'train-time'!$F$2:$F$7</c:f>
              <c:numCache>
                <c:formatCode>0.00</c:formatCode>
                <c:ptCount val="6"/>
                <c:pt idx="0">
                  <c:v>0.99815837937384899</c:v>
                </c:pt>
                <c:pt idx="1">
                  <c:v>1.0511033681765389</c:v>
                </c:pt>
                <c:pt idx="2">
                  <c:v>1.126984126984127</c:v>
                </c:pt>
                <c:pt idx="3">
                  <c:v>1.3545454545454545</c:v>
                </c:pt>
                <c:pt idx="4">
                  <c:v>1.5517241379310345</c:v>
                </c:pt>
                <c:pt idx="5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8-C147-8AF6-A68EB1D2F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645840"/>
        <c:axId val="601644664"/>
      </c:lineChart>
      <c:catAx>
        <c:axId val="601644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2704"/>
        <c:crosses val="autoZero"/>
        <c:auto val="1"/>
        <c:lblAlgn val="ctr"/>
        <c:lblOffset val="100"/>
        <c:noMultiLvlLbl val="0"/>
      </c:catAx>
      <c:valAx>
        <c:axId val="601642704"/>
        <c:scaling>
          <c:orientation val="minMax"/>
          <c:max val="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Training Time (s)</a:t>
                </a:r>
              </a:p>
            </c:rich>
          </c:tx>
          <c:layout>
            <c:manualLayout>
              <c:xMode val="edge"/>
              <c:yMode val="edge"/>
              <c:x val="5.8138066034999335E-3"/>
              <c:y val="0.17910744916832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4272"/>
        <c:crosses val="autoZero"/>
        <c:crossBetween val="between"/>
        <c:majorUnit val="500"/>
      </c:valAx>
      <c:valAx>
        <c:axId val="601644664"/>
        <c:scaling>
          <c:orientation val="minMax"/>
          <c:max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</a:p>
            </c:rich>
          </c:tx>
          <c:layout>
            <c:manualLayout>
              <c:xMode val="edge"/>
              <c:yMode val="edge"/>
              <c:x val="0.95935618180359339"/>
              <c:y val="0.30050261238536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5840"/>
        <c:crosses val="max"/>
        <c:crossBetween val="between"/>
        <c:majorUnit val="0.2"/>
      </c:valAx>
      <c:catAx>
        <c:axId val="601645840"/>
        <c:scaling>
          <c:orientation val="minMax"/>
        </c:scaling>
        <c:delete val="1"/>
        <c:axPos val="b"/>
        <c:majorTickMark val="out"/>
        <c:minorTickMark val="none"/>
        <c:tickLblPos val="nextTo"/>
        <c:crossAx val="60164466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4"/>
          </a:solidFill>
        </a:ln>
        <a:effectLst/>
      </c:spPr>
    </c:plotArea>
    <c:legend>
      <c:legendPos val="t"/>
      <c:layout>
        <c:manualLayout>
          <c:xMode val="edge"/>
          <c:yMode val="edge"/>
          <c:x val="0.21835682591844716"/>
          <c:y val="4.86147959708687E-2"/>
          <c:w val="0.42871940458835267"/>
          <c:h val="0.26138752157600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4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00">
          <a:solidFill>
            <a:schemeClr val="accent4"/>
          </a:solidFill>
          <a:latin typeface="Helvetica" pitchFamily="2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42088843891585"/>
          <c:y val="3.2646716259139681E-2"/>
          <c:w val="0.72653905964836751"/>
          <c:h val="0.80060778510842356"/>
        </c:manualLayout>
      </c:layout>
      <c:barChart>
        <c:barDir val="col"/>
        <c:grouping val="clustered"/>
        <c:varyColors val="0"/>
        <c:ser>
          <c:idx val="0"/>
          <c:order val="0"/>
          <c:tx>
            <c:v>NCCL</c:v>
          </c:tx>
          <c:spPr>
            <a:solidFill>
              <a:srgbClr val="FFFF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'train-time'!$Y$2:$Y$7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'train-time'!$Z$2:$Z$7</c:f>
              <c:numCache>
                <c:formatCode>General</c:formatCode>
                <c:ptCount val="6"/>
                <c:pt idx="0">
                  <c:v>1908</c:v>
                </c:pt>
                <c:pt idx="1">
                  <c:v>1204</c:v>
                </c:pt>
                <c:pt idx="2">
                  <c:v>682</c:v>
                </c:pt>
                <c:pt idx="3">
                  <c:v>403</c:v>
                </c:pt>
                <c:pt idx="4">
                  <c:v>245</c:v>
                </c:pt>
                <c:pt idx="5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2-A243-8A70-85228BD23ECD}"/>
            </c:ext>
          </c:extLst>
        </c:ser>
        <c:ser>
          <c:idx val="1"/>
          <c:order val="1"/>
          <c:tx>
            <c:v>MVAPICH2-GDR</c:v>
          </c:tx>
          <c:spPr>
            <a:solidFill>
              <a:srgbClr val="FF0000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'train-time'!$Y$2:$Y$7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</c:numCache>
            </c:numRef>
          </c:cat>
          <c:val>
            <c:numRef>
              <c:f>'train-time'!$AA$2:$AA$7</c:f>
              <c:numCache>
                <c:formatCode>General</c:formatCode>
                <c:ptCount val="6"/>
                <c:pt idx="0">
                  <c:v>1915</c:v>
                </c:pt>
                <c:pt idx="1">
                  <c:v>1202</c:v>
                </c:pt>
                <c:pt idx="2">
                  <c:v>689</c:v>
                </c:pt>
                <c:pt idx="3">
                  <c:v>387</c:v>
                </c:pt>
                <c:pt idx="4">
                  <c:v>210</c:v>
                </c:pt>
                <c:pt idx="5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2-A243-8A70-85228BD23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647016"/>
        <c:axId val="601648584"/>
      </c:barChart>
      <c:lineChart>
        <c:grouping val="standard"/>
        <c:varyColors val="0"/>
        <c:ser>
          <c:idx val="2"/>
          <c:order val="2"/>
          <c:tx>
            <c:v>Speedup</c:v>
          </c:tx>
          <c:spPr>
            <a:ln w="38100" cap="rnd">
              <a:solidFill>
                <a:srgbClr val="0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val>
            <c:numRef>
              <c:f>'train-time'!$AD$2:$AD$7</c:f>
              <c:numCache>
                <c:formatCode>0.00</c:formatCode>
                <c:ptCount val="6"/>
                <c:pt idx="0">
                  <c:v>0.99634464751958229</c:v>
                </c:pt>
                <c:pt idx="1">
                  <c:v>1.0016638935108153</c:v>
                </c:pt>
                <c:pt idx="2">
                  <c:v>0.98984034833091439</c:v>
                </c:pt>
                <c:pt idx="3">
                  <c:v>1.0413436692506459</c:v>
                </c:pt>
                <c:pt idx="4">
                  <c:v>1.1666666666666667</c:v>
                </c:pt>
                <c:pt idx="5">
                  <c:v>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8-C147-8AF6-A68EB1D2F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647800"/>
        <c:axId val="601647408"/>
      </c:lineChart>
      <c:catAx>
        <c:axId val="601647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Number of GPUs</a:t>
                </a:r>
              </a:p>
            </c:rich>
          </c:tx>
          <c:layout>
            <c:manualLayout>
              <c:xMode val="edge"/>
              <c:yMode val="edge"/>
              <c:x val="0.40160115100724209"/>
              <c:y val="0.920336861272334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8584"/>
        <c:crosses val="autoZero"/>
        <c:auto val="1"/>
        <c:lblAlgn val="ctr"/>
        <c:lblOffset val="100"/>
        <c:noMultiLvlLbl val="0"/>
      </c:catAx>
      <c:valAx>
        <c:axId val="601648584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Training Time (s)</a:t>
                </a:r>
              </a:p>
            </c:rich>
          </c:tx>
          <c:layout>
            <c:manualLayout>
              <c:xMode val="edge"/>
              <c:yMode val="edge"/>
              <c:x val="5.8138066034999335E-3"/>
              <c:y val="0.17910744916832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7016"/>
        <c:crosses val="autoZero"/>
        <c:crossBetween val="between"/>
        <c:majorUnit val="500"/>
      </c:valAx>
      <c:valAx>
        <c:axId val="601647408"/>
        <c:scaling>
          <c:orientation val="minMax"/>
          <c:max val="1.6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</a:p>
            </c:rich>
          </c:tx>
          <c:layout>
            <c:manualLayout>
              <c:xMode val="edge"/>
              <c:yMode val="edge"/>
              <c:x val="0.95069839973299231"/>
              <c:y val="0.30031121493903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601647800"/>
        <c:crosses val="max"/>
        <c:crossBetween val="between"/>
        <c:majorUnit val="0.2"/>
      </c:valAx>
      <c:catAx>
        <c:axId val="601647800"/>
        <c:scaling>
          <c:orientation val="minMax"/>
        </c:scaling>
        <c:delete val="1"/>
        <c:axPos val="b"/>
        <c:majorTickMark val="out"/>
        <c:minorTickMark val="none"/>
        <c:tickLblPos val="nextTo"/>
        <c:crossAx val="60164740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4"/>
          </a:solidFill>
        </a:ln>
        <a:effectLst/>
      </c:spPr>
    </c:plotArea>
    <c:legend>
      <c:legendPos val="t"/>
      <c:layout>
        <c:manualLayout>
          <c:xMode val="edge"/>
          <c:yMode val="edge"/>
          <c:x val="0.21971551729102223"/>
          <c:y val="3.7250806264443978E-2"/>
          <c:w val="0.36999872868273376"/>
          <c:h val="0.27303084639172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4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00">
          <a:solidFill>
            <a:schemeClr val="accent4"/>
          </a:solidFill>
          <a:latin typeface="Helvetica" pitchFamily="2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MVAPICH2-GDR-2.3.7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strRef>
              <c:f>Sheet1!$A$17:$A$26</c:f>
              <c:strCache>
                <c:ptCount val="10"/>
                <c:pt idx="0">
                  <c:v>256K</c:v>
                </c:pt>
                <c:pt idx="1">
                  <c:v>512K</c:v>
                </c:pt>
                <c:pt idx="2">
                  <c:v>1M</c:v>
                </c:pt>
                <c:pt idx="3">
                  <c:v>2M</c:v>
                </c:pt>
                <c:pt idx="4">
                  <c:v>4M</c:v>
                </c:pt>
                <c:pt idx="5">
                  <c:v>8M</c:v>
                </c:pt>
                <c:pt idx="6">
                  <c:v>16M</c:v>
                </c:pt>
                <c:pt idx="7">
                  <c:v>32M</c:v>
                </c:pt>
                <c:pt idx="8">
                  <c:v>64M</c:v>
                </c:pt>
                <c:pt idx="9">
                  <c:v>128M</c:v>
                </c:pt>
              </c:strCache>
            </c:strRef>
          </c:cat>
          <c:val>
            <c:numRef>
              <c:f>Sheet1!$B$17:$B$26</c:f>
              <c:numCache>
                <c:formatCode>General</c:formatCode>
                <c:ptCount val="10"/>
                <c:pt idx="0">
                  <c:v>206.68</c:v>
                </c:pt>
                <c:pt idx="1">
                  <c:v>315.64</c:v>
                </c:pt>
                <c:pt idx="2">
                  <c:v>481.93</c:v>
                </c:pt>
                <c:pt idx="3">
                  <c:v>705.45</c:v>
                </c:pt>
                <c:pt idx="4">
                  <c:v>1133.3800000000001</c:v>
                </c:pt>
                <c:pt idx="5">
                  <c:v>2217.23</c:v>
                </c:pt>
                <c:pt idx="6">
                  <c:v>2966.96</c:v>
                </c:pt>
                <c:pt idx="7">
                  <c:v>5794.03</c:v>
                </c:pt>
                <c:pt idx="8">
                  <c:v>11486.27</c:v>
                </c:pt>
                <c:pt idx="9">
                  <c:v>22889.73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0D-7141-8391-870A37E9EC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NCCL-2.12.10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Sheet1!$A$17:$A$26</c:f>
              <c:strCache>
                <c:ptCount val="10"/>
                <c:pt idx="0">
                  <c:v>256K</c:v>
                </c:pt>
                <c:pt idx="1">
                  <c:v>512K</c:v>
                </c:pt>
                <c:pt idx="2">
                  <c:v>1M</c:v>
                </c:pt>
                <c:pt idx="3">
                  <c:v>2M</c:v>
                </c:pt>
                <c:pt idx="4">
                  <c:v>4M</c:v>
                </c:pt>
                <c:pt idx="5">
                  <c:v>8M</c:v>
                </c:pt>
                <c:pt idx="6">
                  <c:v>16M</c:v>
                </c:pt>
                <c:pt idx="7">
                  <c:v>32M</c:v>
                </c:pt>
                <c:pt idx="8">
                  <c:v>64M</c:v>
                </c:pt>
                <c:pt idx="9">
                  <c:v>128M</c:v>
                </c:pt>
              </c:strCache>
            </c:strRef>
          </c:cat>
          <c:val>
            <c:numRef>
              <c:f>Sheet1!$C$17:$C$26</c:f>
              <c:numCache>
                <c:formatCode>General</c:formatCode>
                <c:ptCount val="10"/>
                <c:pt idx="0">
                  <c:v>206.4</c:v>
                </c:pt>
                <c:pt idx="1">
                  <c:v>315.38</c:v>
                </c:pt>
                <c:pt idx="2">
                  <c:v>482.59</c:v>
                </c:pt>
                <c:pt idx="3">
                  <c:v>706.55</c:v>
                </c:pt>
                <c:pt idx="4">
                  <c:v>1133.78</c:v>
                </c:pt>
                <c:pt idx="5">
                  <c:v>2220.63</c:v>
                </c:pt>
                <c:pt idx="6">
                  <c:v>2965.01</c:v>
                </c:pt>
                <c:pt idx="7">
                  <c:v>5795.6</c:v>
                </c:pt>
                <c:pt idx="8">
                  <c:v>11499.51</c:v>
                </c:pt>
                <c:pt idx="9">
                  <c:v>22892.97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04-4140-9C6A-3ADF60304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403664"/>
        <c:axId val="492404056"/>
      </c:lineChart>
      <c:catAx>
        <c:axId val="492403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Message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404056"/>
        <c:crosses val="autoZero"/>
        <c:auto val="1"/>
        <c:lblAlgn val="ctr"/>
        <c:lblOffset val="100"/>
        <c:noMultiLvlLbl val="0"/>
      </c:catAx>
      <c:valAx>
        <c:axId val="49240405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Latency (us)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40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MVAPICH2-GDR-2.3.7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strRef>
              <c:f>Sheet1!$A$2:$A$16</c:f>
              <c:strCache>
                <c:ptCount val="15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1K</c:v>
                </c:pt>
                <c:pt idx="8">
                  <c:v>2K</c:v>
                </c:pt>
                <c:pt idx="9">
                  <c:v>4K</c:v>
                </c:pt>
                <c:pt idx="10">
                  <c:v>8K</c:v>
                </c:pt>
                <c:pt idx="11">
                  <c:v>16K</c:v>
                </c:pt>
                <c:pt idx="12">
                  <c:v>32K</c:v>
                </c:pt>
                <c:pt idx="13">
                  <c:v>64K</c:v>
                </c:pt>
                <c:pt idx="14">
                  <c:v>128K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8.18</c:v>
                </c:pt>
                <c:pt idx="1">
                  <c:v>7.49</c:v>
                </c:pt>
                <c:pt idx="2">
                  <c:v>7.36</c:v>
                </c:pt>
                <c:pt idx="3">
                  <c:v>8.92</c:v>
                </c:pt>
                <c:pt idx="4">
                  <c:v>9.2799999999999994</c:v>
                </c:pt>
                <c:pt idx="5">
                  <c:v>10.220000000000001</c:v>
                </c:pt>
                <c:pt idx="6">
                  <c:v>11.26</c:v>
                </c:pt>
                <c:pt idx="7">
                  <c:v>18.96</c:v>
                </c:pt>
                <c:pt idx="8">
                  <c:v>17.45</c:v>
                </c:pt>
                <c:pt idx="9">
                  <c:v>24.73</c:v>
                </c:pt>
                <c:pt idx="10">
                  <c:v>42.22</c:v>
                </c:pt>
                <c:pt idx="11">
                  <c:v>67.510000000000005</c:v>
                </c:pt>
                <c:pt idx="12">
                  <c:v>117.85</c:v>
                </c:pt>
                <c:pt idx="13">
                  <c:v>143.43</c:v>
                </c:pt>
                <c:pt idx="14">
                  <c:v>162.44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C2-8447-AB3A-3C357FF185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NCCL-2.12.10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Sheet1!$A$2:$A$16</c:f>
              <c:strCache>
                <c:ptCount val="15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1K</c:v>
                </c:pt>
                <c:pt idx="8">
                  <c:v>2K</c:v>
                </c:pt>
                <c:pt idx="9">
                  <c:v>4K</c:v>
                </c:pt>
                <c:pt idx="10">
                  <c:v>8K</c:v>
                </c:pt>
                <c:pt idx="11">
                  <c:v>16K</c:v>
                </c:pt>
                <c:pt idx="12">
                  <c:v>32K</c:v>
                </c:pt>
                <c:pt idx="13">
                  <c:v>64K</c:v>
                </c:pt>
                <c:pt idx="14">
                  <c:v>128K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38.21</c:v>
                </c:pt>
                <c:pt idx="1">
                  <c:v>36.61</c:v>
                </c:pt>
                <c:pt idx="2">
                  <c:v>37.28</c:v>
                </c:pt>
                <c:pt idx="3">
                  <c:v>36.83</c:v>
                </c:pt>
                <c:pt idx="4">
                  <c:v>37.340000000000003</c:v>
                </c:pt>
                <c:pt idx="5">
                  <c:v>37.67</c:v>
                </c:pt>
                <c:pt idx="6">
                  <c:v>45.74</c:v>
                </c:pt>
                <c:pt idx="7">
                  <c:v>48.44</c:v>
                </c:pt>
                <c:pt idx="8">
                  <c:v>56.24</c:v>
                </c:pt>
                <c:pt idx="9">
                  <c:v>63.62</c:v>
                </c:pt>
                <c:pt idx="10">
                  <c:v>73.489999999999995</c:v>
                </c:pt>
                <c:pt idx="11">
                  <c:v>88.26</c:v>
                </c:pt>
                <c:pt idx="12">
                  <c:v>124.88</c:v>
                </c:pt>
                <c:pt idx="13">
                  <c:v>138.38999999999999</c:v>
                </c:pt>
                <c:pt idx="14">
                  <c:v>162.69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59-5C4E-86E2-838E13234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546176"/>
        <c:axId val="492546568"/>
      </c:lineChart>
      <c:catAx>
        <c:axId val="492546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Message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46568"/>
        <c:crosses val="autoZero"/>
        <c:auto val="1"/>
        <c:lblAlgn val="ctr"/>
        <c:lblOffset val="100"/>
        <c:noMultiLvlLbl val="0"/>
      </c:catAx>
      <c:valAx>
        <c:axId val="49254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Latency (us)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4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79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1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80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81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6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fld id="{3749E3D7-144B-45AB-A43E-EFB84A939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344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1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92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1"/>
            <a:ext cx="5365750" cy="432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6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fld id="{1DEAF90F-3EA9-43EF-825C-876F9E96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99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baidu.com/bringing-hpc-techniques-deep-learnin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baidu.com/bringing-hpc-techniques-deep-learning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baidu.com/bringing-hpc-techniques-deep-learning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Need to add this demo as well.</a:t>
            </a:r>
          </a:p>
          <a:p>
            <a:endParaRPr lang="en-US"/>
          </a:p>
          <a:p>
            <a:r>
              <a:rPr lang="en-US"/>
              <a:t>https://microsoft.github.io/onnxjs-demo/#/resnet50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2239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87388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75" y="746125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7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3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hlinkClick r:id="rId3"/>
              </a:rPr>
              <a:t>research.baidu.com/bringing-hpc-techniques-deep-learning</a:t>
            </a:r>
            <a:r>
              <a:rPr lang="en-US">
                <a:hlinkClick r:id="rId3"/>
              </a:rPr>
              <a:t>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6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 is calculated based on the images/second performance. It might be different when actual training happens. </a:t>
            </a:r>
          </a:p>
        </p:txBody>
      </p:sp>
    </p:spTree>
    <p:extLst>
      <p:ext uri="{BB962C8B-B14F-4D97-AF65-F5344CB8AC3E}">
        <p14:creationId xmlns:p14="http://schemas.microsoft.com/office/powerpoint/2010/main" val="1615040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performance degrades for BS 64 for PPN8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95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29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hlinkClick r:id="rId3"/>
              </a:rPr>
              <a:t>research.baidu.com/bringing-hpc-techniques-deep-learning</a:t>
            </a:r>
            <a:r>
              <a:rPr lang="en-US">
                <a:hlinkClick r:id="rId3"/>
              </a:rPr>
              <a:t>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4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85550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9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89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51875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9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2138" y="771525"/>
            <a:ext cx="6842125" cy="3848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9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2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2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Aamir – Need to move this to either introduction or types of learning section</a:t>
            </a:r>
          </a:p>
        </p:txBody>
      </p:sp>
    </p:spTree>
    <p:extLst>
      <p:ext uri="{BB962C8B-B14F-4D97-AF65-F5344CB8AC3E}">
        <p14:creationId xmlns:p14="http://schemas.microsoft.com/office/powerpoint/2010/main" val="3184582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Aamir – Talk about ML models </a:t>
            </a:r>
          </a:p>
        </p:txBody>
      </p:sp>
    </p:spTree>
    <p:extLst>
      <p:ext uri="{BB962C8B-B14F-4D97-AF65-F5344CB8AC3E}">
        <p14:creationId xmlns:p14="http://schemas.microsoft.com/office/powerpoint/2010/main" val="422679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7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696913"/>
            <a:ext cx="6183312" cy="34798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CA7853-FEA0-404D-A28E-1EBB2C87A31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2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06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/>
              <a:t>https://user.ceng.metu.edu.tr/~akifakkus/courses/ceng574/k-means/</a:t>
            </a:r>
          </a:p>
          <a:p>
            <a:pPr defTabSz="950793">
              <a:defRPr/>
            </a:pPr>
            <a:endParaRPr lang="en-US"/>
          </a:p>
          <a:p>
            <a:pPr defTabSz="950793">
              <a:defRPr/>
            </a:pPr>
            <a:r>
              <a:rPr lang="en-US"/>
              <a:t>The parallel implementation uses data parallelism. Data objects to be clustered are evenly partitioned among all processes while the cluster centers are replicated. Global-sum reduction for all cluster centers is performed at the end of each iteration in order to generate the new cluster centers.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16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hlinkClick r:id="rId3"/>
              </a:rPr>
              <a:t>research.baidu.com/bringing-hpc-techniques-deep-learning</a:t>
            </a:r>
            <a:r>
              <a:rPr lang="en-US">
                <a:hlinkClick r:id="rId3"/>
              </a:rPr>
              <a:t>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69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0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0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8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 winter – Started with XOR problem. Earlier versions of Neural Networks were not able to map nonlinear relationships. </a:t>
            </a:r>
          </a:p>
          <a:p>
            <a:endParaRPr lang="en-US"/>
          </a:p>
          <a:p>
            <a:r>
              <a:rPr lang="en-US"/>
              <a:t>Ended with Multi-layered Perceptron which basically added multiple layers with activation function, but these networks were harder to train because of computational requirement. Therefore, we saw resurgence when compute power became available </a:t>
            </a:r>
          </a:p>
        </p:txBody>
      </p:sp>
    </p:spTree>
    <p:extLst>
      <p:ext uri="{BB962C8B-B14F-4D97-AF65-F5344CB8AC3E}">
        <p14:creationId xmlns:p14="http://schemas.microsoft.com/office/powerpoint/2010/main" val="292179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7667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5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43843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Courtesy:</a:t>
            </a:r>
            <a:r>
              <a:rPr lang="en-US" baseline="0"/>
              <a:t> http://cs231n.github.io/neural-networks-1/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5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6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241570"/>
            <a:ext cx="10942040" cy="15163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57" name="Rectangle 2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879280" y="4106488"/>
            <a:ext cx="5198225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Presenter Information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8313" y="6800851"/>
            <a:ext cx="12192000" cy="571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1" y="20"/>
            <a:ext cx="2391311" cy="847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781" y="20"/>
            <a:ext cx="1673219" cy="10726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970" y="1080652"/>
            <a:ext cx="10490661" cy="510401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92969" y="74532"/>
            <a:ext cx="10015749" cy="772768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517" y="1197039"/>
            <a:ext cx="5229629" cy="51123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5345"/>
            <a:ext cx="5080000" cy="510401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8517" y="213685"/>
            <a:ext cx="10269958" cy="7644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5743" y="87788"/>
            <a:ext cx="10163574" cy="77276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743" y="1122216"/>
            <a:ext cx="10490661" cy="510401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5855" y="275130"/>
            <a:ext cx="10795461" cy="7727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467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48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5855" y="275130"/>
            <a:ext cx="10795461" cy="7727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467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851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6940" y="933794"/>
            <a:ext cx="10490661" cy="525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891" lvl="0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-893" y="6682001"/>
            <a:ext cx="12192000" cy="1766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13" name="Rectangle 21"/>
          <p:cNvSpPr txBox="1">
            <a:spLocks noChangeArrowheads="1"/>
          </p:cNvSpPr>
          <p:nvPr userDrawn="1"/>
        </p:nvSpPr>
        <p:spPr bwMode="auto">
          <a:xfrm>
            <a:off x="5243084" y="6699768"/>
            <a:ext cx="2356595" cy="2254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i="0" kern="1200" baseline="0">
                <a:solidFill>
                  <a:srgbClr val="FFFFFF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MUG ‘23</a:t>
            </a:r>
            <a:endParaRPr lang="en-US" sz="1400" b="1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0"/>
            <a:ext cx="12192000" cy="571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Rectangle 21"/>
          <p:cNvSpPr txBox="1">
            <a:spLocks noChangeArrowheads="1"/>
          </p:cNvSpPr>
          <p:nvPr userDrawn="1"/>
        </p:nvSpPr>
        <p:spPr bwMode="auto">
          <a:xfrm>
            <a:off x="11385666" y="6682679"/>
            <a:ext cx="800100" cy="16470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138377F-5938-4BA9-803E-C530EB23E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21"/>
          <p:cNvSpPr txBox="1">
            <a:spLocks noChangeArrowheads="1"/>
          </p:cNvSpPr>
          <p:nvPr userDrawn="1"/>
        </p:nvSpPr>
        <p:spPr bwMode="auto">
          <a:xfrm>
            <a:off x="-27162" y="6690320"/>
            <a:ext cx="3479633" cy="2348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/>
              <a:t>Network</a:t>
            </a:r>
            <a:r>
              <a:rPr lang="en-US" sz="1400" baseline="0"/>
              <a:t> Based Computing Laboratory</a:t>
            </a:r>
            <a:endParaRPr lang="en-US" sz="1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28" r:id="rId2"/>
    <p:sldLayoutId id="2147483929" r:id="rId3"/>
    <p:sldLayoutId id="2147483930" r:id="rId4"/>
    <p:sldLayoutId id="2147483952" r:id="rId5"/>
    <p:sldLayoutId id="2147483953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9pPr>
    </p:titleStyle>
    <p:bodyStyle>
      <a:lvl1pPr marL="342891" indent="-342891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lang="en-US" sz="240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32" indent="-28574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2971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160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349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mvapich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jeremyjordan.me/nn-learning-rat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remyjordan.me/gradient-descent/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gineering.skymind.io/distributed-deep-learning-part-1-an-introduction-to-distributed-training-of-neural-networks" TargetMode="External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idl.cse.ohio-state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://hidl.cse.ohio-state.edu/userguide/horovod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hyperlink" Target="https://blog.kitware.com/digital-slide-archive-large-image-and-histomicstk-open-source-informatics-tools-for-management-visualization-and-analysis-of-digital-histopathology-dat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SU-Nowlab/MPI4D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achine_learning" TargetMode="External"/><Relationship Id="rId5" Type="http://schemas.openxmlformats.org/officeDocument/2006/relationships/hyperlink" Target="https://blog.dataiku.com/ai-vs.-machine-learning-vs.-deep-learning" TargetMode="External"/><Relationship Id="rId4" Type="http://schemas.openxmlformats.org/officeDocument/2006/relationships/hyperlink" Target="https://hackernoon.com/difference-between-artificial-intelligence-machine-learning-and-deep-learning-1pcv3ze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image" Target="../media/image52.jpeg"/><Relationship Id="rId21" Type="http://schemas.openxmlformats.org/officeDocument/2006/relationships/image" Target="../media/image70.png"/><Relationship Id="rId7" Type="http://schemas.openxmlformats.org/officeDocument/2006/relationships/image" Target="../media/image56.jpeg"/><Relationship Id="rId12" Type="http://schemas.openxmlformats.org/officeDocument/2006/relationships/image" Target="../media/image61.gif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png"/><Relationship Id="rId5" Type="http://schemas.openxmlformats.org/officeDocument/2006/relationships/image" Target="../media/image54.gif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gif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owlab.cse.ohio-state.edu/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mvapich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26" Type="http://schemas.openxmlformats.org/officeDocument/2006/relationships/image" Target="../media/image24.png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microsoft.com/office/2007/relationships/hdphoto" Target="../media/hdphoto4.wdp"/><Relationship Id="rId28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hyperlink" Target="https://bigdata-madesimple.com/machine-learning-explained-understanding-supervised-unsupervised-and-reinforcement-learnin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vapich.cse.ohio-state.ed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png"/><Relationship Id="rId7" Type="http://schemas.openxmlformats.org/officeDocument/2006/relationships/hyperlink" Target="http://users.eecs.northwestern.edu/~wkliao/Kmean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tmscarla/k-means-parallel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1.05146.pdf" TargetMode="External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1.05146.pdf" TargetMode="External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1.05146.pdf" TargetMode="External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anda@cse.ohio-state.edu" TargetMode="Externa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joblib.readthedocs.io/en/latest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ark.apache.org/" TargetMode="External"/><Relationship Id="rId5" Type="http://schemas.openxmlformats.org/officeDocument/2006/relationships/hyperlink" Target="https://ray.io/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://dask.org/" TargetMode="Externa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hidl.cse.ohio-state.ed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DC97111F-12EC-42D2-BD18-DF62F953EBA4}"/>
              </a:ext>
            </a:extLst>
          </p:cNvPr>
          <p:cNvSpPr txBox="1">
            <a:spLocks/>
          </p:cNvSpPr>
          <p:nvPr/>
        </p:nvSpPr>
        <p:spPr>
          <a:xfrm>
            <a:off x="4689" y="2007472"/>
            <a:ext cx="12187311" cy="1321145"/>
          </a:xfrm>
          <a:prstGeom prst="rect">
            <a:avLst/>
          </a:prstGeom>
        </p:spPr>
        <p:txBody>
          <a:bodyPr lIns="121917" tIns="60958" rIns="121917" bIns="60958" anchor="t"/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US" sz="4000" kern="0" dirty="0">
                <a:latin typeface="Calibri"/>
                <a:cs typeface="Calibri"/>
              </a:rPr>
              <a:t>Overview and Roadmap of the High-Performance Deep Learning (</a:t>
            </a:r>
            <a:r>
              <a:rPr lang="en-US" sz="4000" kern="0" dirty="0" err="1">
                <a:latin typeface="Calibri"/>
                <a:cs typeface="Calibri"/>
              </a:rPr>
              <a:t>HiDL</a:t>
            </a:r>
            <a:r>
              <a:rPr lang="en-US" sz="4000" kern="0" dirty="0">
                <a:latin typeface="Calibri"/>
                <a:cs typeface="Calibri"/>
              </a:rPr>
              <a:t>) Project</a:t>
            </a:r>
            <a:endParaRPr 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661137" y="3878726"/>
            <a:ext cx="7137071" cy="88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1" tIns="46036" rIns="92071" bIns="46036" anchor="t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kumimoji="1" lang="en-US" altLang="zh-CN" sz="2800">
                <a:solidFill>
                  <a:srgbClr val="FF3399"/>
                </a:solidFill>
                <a:latin typeface="Calibri"/>
                <a:ea typeface="宋体"/>
                <a:cs typeface="Calibri"/>
              </a:rPr>
              <a:t>Presentation at SC ’23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kumimoji="1" lang="en-US" altLang="zh-CN" sz="2800" b="0">
                <a:solidFill>
                  <a:schemeClr val="accent2"/>
                </a:solidFill>
                <a:latin typeface="Calibri" pitchFamily="34" charset="0"/>
              </a:rPr>
              <a:t>by</a:t>
            </a:r>
            <a:endParaRPr kumimoji="1" lang="en-US" altLang="zh-CN" sz="2400" b="0">
              <a:solidFill>
                <a:srgbClr val="FF3399"/>
              </a:solidFill>
              <a:latin typeface="Calibri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0FF57A-7707-B544-A55D-AA225A606FF2}"/>
              </a:ext>
            </a:extLst>
          </p:cNvPr>
          <p:cNvGrpSpPr/>
          <p:nvPr/>
        </p:nvGrpSpPr>
        <p:grpSpPr>
          <a:xfrm>
            <a:off x="4607858" y="186301"/>
            <a:ext cx="2966902" cy="922998"/>
            <a:chOff x="581561" y="3225724"/>
            <a:chExt cx="2966902" cy="8578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30B9E4-3ED0-C24D-8712-DADDEF845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0467" y="3225724"/>
              <a:ext cx="484465" cy="40637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FAFCCB-24F4-4848-9CF5-91CFBAC106B3}"/>
                </a:ext>
              </a:extLst>
            </p:cNvPr>
            <p:cNvSpPr/>
            <p:nvPr/>
          </p:nvSpPr>
          <p:spPr>
            <a:xfrm>
              <a:off x="1656213" y="3294860"/>
              <a:ext cx="11793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0070C0"/>
                  </a:solidFill>
                  <a:latin typeface="+mn-lt"/>
                </a:rPr>
                <a:t>Follow</a:t>
              </a:r>
              <a:r>
                <a:rPr lang="en-US" sz="1400" i="1">
                  <a:solidFill>
                    <a:srgbClr val="0070C0"/>
                  </a:solidFill>
                  <a:latin typeface="+mn-lt"/>
                </a:rPr>
                <a:t> us 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C81C65-CB56-BA4B-8692-618C5673C645}"/>
                </a:ext>
              </a:extLst>
            </p:cNvPr>
            <p:cNvSpPr/>
            <p:nvPr/>
          </p:nvSpPr>
          <p:spPr>
            <a:xfrm>
              <a:off x="581561" y="3683475"/>
              <a:ext cx="29669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+mn-lt"/>
                  <a:hlinkClick r:id="rId4"/>
                </a:rPr>
                <a:t>https</a:t>
              </a:r>
              <a:r>
                <a:rPr lang="en-US" sz="1800" b="0">
                  <a:latin typeface="+mn-lt"/>
                  <a:hlinkClick r:id="rId4"/>
                </a:rPr>
                <a:t>://twitter.com/mvapich</a:t>
              </a:r>
              <a:r>
                <a:rPr lang="en-US" sz="1800" b="0">
                  <a:latin typeface="+mn-lt"/>
                </a:rPr>
                <a:t> </a:t>
              </a:r>
            </a:p>
          </p:txBody>
        </p:sp>
      </p:grpSp>
      <p:sp>
        <p:nvSpPr>
          <p:cNvPr id="2" name="Subtitle 6">
            <a:extLst>
              <a:ext uri="{FF2B5EF4-FFF2-40B4-BE49-F238E27FC236}">
                <a16:creationId xmlns:a16="http://schemas.microsoft.com/office/drawing/2014/main" id="{8DF6EA84-B085-950B-09A2-2ECC77D816E3}"/>
              </a:ext>
            </a:extLst>
          </p:cNvPr>
          <p:cNvSpPr txBox="1">
            <a:spLocks/>
          </p:cNvSpPr>
          <p:nvPr/>
        </p:nvSpPr>
        <p:spPr bwMode="auto">
          <a:xfrm>
            <a:off x="4838741" y="5129290"/>
            <a:ext cx="2638423" cy="138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4" tIns="61382" rIns="122764" bIns="61382" numCol="1" anchor="t" anchorCtr="0" compatLnSpc="1">
            <a:prstTxWarp prst="textNoShape">
              <a:avLst/>
            </a:prstTxWarp>
          </a:bodyPr>
          <a:lstStyle/>
          <a:p>
            <a:pPr algn="ctr" defTabSz="1219170" eaLnBrk="0" hangingPunct="0">
              <a:lnSpc>
                <a:spcPct val="80000"/>
              </a:lnSpc>
              <a:spcBef>
                <a:spcPts val="1333"/>
              </a:spcBef>
              <a:defRPr/>
            </a:pPr>
            <a:r>
              <a:rPr kumimoji="1" lang="en-US" kern="0">
                <a:latin typeface="Calibri" pitchFamily="34" charset="0"/>
                <a:cs typeface="Calibri" pitchFamily="34" charset="0"/>
              </a:rPr>
              <a:t>Nawras Alnaasan</a:t>
            </a:r>
          </a:p>
          <a:p>
            <a:pPr algn="ctr" defTabSz="1219170" eaLnBrk="0" hangingPunct="0">
              <a:lnSpc>
                <a:spcPct val="80000"/>
              </a:lnSpc>
              <a:spcBef>
                <a:spcPts val="1333"/>
              </a:spcBef>
              <a:defRPr/>
            </a:pPr>
            <a:r>
              <a:rPr kumimoji="1" lang="en-US" b="0" kern="0">
                <a:latin typeface="Calibri" pitchFamily="34" charset="0"/>
                <a:cs typeface="Calibri" pitchFamily="34" charset="0"/>
              </a:rPr>
              <a:t>The Ohio State University</a:t>
            </a:r>
          </a:p>
          <a:p>
            <a:pPr algn="ctr" defTabSz="1219170" eaLnBrk="0" hangingPunct="0">
              <a:lnSpc>
                <a:spcPct val="80000"/>
              </a:lnSpc>
              <a:spcBef>
                <a:spcPts val="1333"/>
              </a:spcBef>
              <a:defRPr/>
            </a:pPr>
            <a:r>
              <a:rPr kumimoji="1" lang="en-US" b="0" ker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alnaasan.1@osu.edu</a:t>
            </a:r>
          </a:p>
          <a:p>
            <a:pPr algn="ctr" eaLnBrk="0" hangingPunct="0">
              <a:lnSpc>
                <a:spcPct val="80000"/>
              </a:lnSpc>
              <a:spcBef>
                <a:spcPts val="1333"/>
              </a:spcBef>
              <a:defRPr/>
            </a:pPr>
            <a:r>
              <a:rPr kumimoji="1" lang="en-US" b="0" u="sng" kern="0">
                <a:solidFill>
                  <a:srgbClr val="320099"/>
                </a:solidFill>
                <a:latin typeface="Calibri" pitchFamily="34" charset="0"/>
                <a:cs typeface="Calibri" pitchFamily="34" charset="0"/>
              </a:rPr>
              <a:t>https://engineering.osu.edu/people/alnaasan.1</a:t>
            </a:r>
          </a:p>
        </p:txBody>
      </p:sp>
    </p:spTree>
    <p:extLst>
      <p:ext uri="{BB962C8B-B14F-4D97-AF65-F5344CB8AC3E}">
        <p14:creationId xmlns:p14="http://schemas.microsoft.com/office/powerpoint/2010/main" val="395382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1458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20463"/>
            <a:ext cx="10490661" cy="628078"/>
          </a:xfrm>
        </p:spPr>
        <p:txBody>
          <a:bodyPr/>
          <a:lstStyle/>
          <a:p>
            <a:r>
              <a:rPr lang="en-US"/>
              <a:t>Example of a 3-layer Deep Neural Network (DNN) </a:t>
            </a:r>
            <a:r>
              <a:rPr lang="mr-IN"/>
              <a:t>–</a:t>
            </a:r>
            <a:r>
              <a:rPr lang="en-US"/>
              <a:t> (input layer is not counted)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74531"/>
            <a:ext cx="10626966" cy="844603"/>
          </a:xfrm>
        </p:spPr>
        <p:txBody>
          <a:bodyPr/>
          <a:lstStyle/>
          <a:p>
            <a:r>
              <a:rPr lang="en-US"/>
              <a:t>Understanding the Deep Neural Network Concepts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969" y="6346184"/>
            <a:ext cx="478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 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hlinkClick r:id="rId3"/>
              </a:rPr>
              <a:t>http://cs231n.github.io/neural-networks-1/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01395-EE41-43F3-8F7B-230B75E6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420" y="1330696"/>
            <a:ext cx="7801871" cy="50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C60184-F4EF-4544-9B90-3480AC2A6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29A3B-3A97-A94B-A5E2-9F80347C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Concepts: Learning Rate (</a:t>
            </a:r>
            <a:r>
              <a:rPr lang="el-GR">
                <a:solidFill>
                  <a:srgbClr val="00A249"/>
                </a:solidFill>
              </a:rPr>
              <a:t>α</a:t>
            </a:r>
            <a:r>
              <a:rPr lang="en-US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99C47-30A8-0843-812A-79B8E8D5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" y="1135046"/>
            <a:ext cx="11984521" cy="46423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35DC89-1CF8-254C-80A6-E9BC70DBE87D}"/>
              </a:ext>
            </a:extLst>
          </p:cNvPr>
          <p:cNvSpPr/>
          <p:nvPr/>
        </p:nvSpPr>
        <p:spPr>
          <a:xfrm>
            <a:off x="2889928" y="5988993"/>
            <a:ext cx="5239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 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hlinkClick r:id="rId4"/>
              </a:rPr>
              <a:t>https://www.jeremyjordan.me/nn-learning-rate/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74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7A8C68-07F8-BF43-ADD0-4824DAE27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55" y="948774"/>
            <a:ext cx="4193346" cy="5235893"/>
          </a:xfrm>
        </p:spPr>
        <p:txBody>
          <a:bodyPr/>
          <a:lstStyle/>
          <a:p>
            <a:r>
              <a:rPr lang="en-US"/>
              <a:t>Batched Gradient Descent</a:t>
            </a:r>
          </a:p>
          <a:p>
            <a:pPr lvl="1"/>
            <a:r>
              <a:rPr lang="en-US"/>
              <a:t>Batch Size = </a:t>
            </a:r>
            <a:r>
              <a:rPr lang="en-US" sz="2400" b="1">
                <a:solidFill>
                  <a:schemeClr val="tx2"/>
                </a:solidFill>
              </a:rPr>
              <a:t>N</a:t>
            </a:r>
            <a:endParaRPr lang="en-US" b="1">
              <a:solidFill>
                <a:schemeClr val="tx2"/>
              </a:solidFill>
            </a:endParaRPr>
          </a:p>
          <a:p>
            <a:r>
              <a:rPr lang="en-US"/>
              <a:t>Stochastic Gradient Descent</a:t>
            </a:r>
          </a:p>
          <a:p>
            <a:pPr lvl="1"/>
            <a:r>
              <a:rPr lang="en-US"/>
              <a:t>Batch Size = </a:t>
            </a:r>
            <a:r>
              <a:rPr lang="en-US" b="1"/>
              <a:t>1</a:t>
            </a:r>
          </a:p>
          <a:p>
            <a:r>
              <a:rPr lang="en-US"/>
              <a:t>Mini-batch Gradient Descent</a:t>
            </a:r>
          </a:p>
          <a:p>
            <a:pPr lvl="1"/>
            <a:r>
              <a:rPr lang="en-US"/>
              <a:t>Somewhere in the middle </a:t>
            </a:r>
          </a:p>
          <a:p>
            <a:pPr lvl="1"/>
            <a:r>
              <a:rPr lang="en-US"/>
              <a:t>Common:</a:t>
            </a:r>
          </a:p>
          <a:p>
            <a:pPr lvl="2"/>
            <a:r>
              <a:rPr lang="en-US" b="1" u="sng">
                <a:solidFill>
                  <a:srgbClr val="00A249"/>
                </a:solidFill>
              </a:rPr>
              <a:t>Batch Size</a:t>
            </a:r>
            <a:r>
              <a:rPr lang="en-US" b="1">
                <a:solidFill>
                  <a:srgbClr val="00A249"/>
                </a:solidFill>
              </a:rPr>
              <a:t> </a:t>
            </a:r>
            <a:r>
              <a:rPr lang="en-US"/>
              <a:t>= 64, 128, 256, etc.</a:t>
            </a:r>
          </a:p>
          <a:p>
            <a:r>
              <a:rPr lang="en-US"/>
              <a:t>Finding the optimal batch size will yield the fastest learning.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0832CF-D78A-784E-974E-0F7F4852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Concepts: Batch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5010C-3EC9-1A48-AB9B-C9EE89599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072" y="1879600"/>
            <a:ext cx="7562928" cy="2579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3B7B42-6A9F-E549-88F6-67168FF24937}"/>
              </a:ext>
            </a:extLst>
          </p:cNvPr>
          <p:cNvSpPr/>
          <p:nvPr/>
        </p:nvSpPr>
        <p:spPr>
          <a:xfrm>
            <a:off x="5661355" y="6184667"/>
            <a:ext cx="5285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</a:t>
            </a:r>
            <a:r>
              <a:rPr lang="en-US">
                <a:latin typeface="+mn-lt"/>
              </a:rPr>
              <a:t> </a:t>
            </a:r>
            <a:r>
              <a:rPr lang="en-US" b="0">
                <a:latin typeface="+mn-lt"/>
                <a:hlinkClick r:id="rId3"/>
              </a:rPr>
              <a:t>https://www.jeremyjordan.me/gradient-descent/</a:t>
            </a:r>
            <a:r>
              <a:rPr lang="en-US" b="0">
                <a:latin typeface="+mn-lt"/>
              </a:rPr>
              <a:t>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E62FCA4-00B1-6A4F-9D86-DFCFF798E6FD}"/>
              </a:ext>
            </a:extLst>
          </p:cNvPr>
          <p:cNvSpPr/>
          <p:nvPr/>
        </p:nvSpPr>
        <p:spPr bwMode="auto">
          <a:xfrm rot="5400000">
            <a:off x="8121237" y="-1857203"/>
            <a:ext cx="589260" cy="7315200"/>
          </a:xfrm>
          <a:prstGeom prst="leftBrace">
            <a:avLst>
              <a:gd name="adj1" fmla="val 25575"/>
              <a:gd name="adj2" fmla="val 50000"/>
            </a:avLst>
          </a:prstGeom>
          <a:noFill/>
          <a:ln w="571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A7B10-231D-C342-8033-8A994A44C748}"/>
              </a:ext>
            </a:extLst>
          </p:cNvPr>
          <p:cNvSpPr/>
          <p:nvPr/>
        </p:nvSpPr>
        <p:spPr>
          <a:xfrm>
            <a:off x="8234847" y="1035559"/>
            <a:ext cx="38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+mn-lt"/>
              </a:rPr>
              <a:t>N</a:t>
            </a:r>
            <a:endParaRPr lang="en-US" sz="2400">
              <a:latin typeface="+mn-lt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D90505A-6920-8740-A97A-EB5005BBF6A4}"/>
              </a:ext>
            </a:extLst>
          </p:cNvPr>
          <p:cNvSpPr/>
          <p:nvPr/>
        </p:nvSpPr>
        <p:spPr bwMode="auto">
          <a:xfrm rot="16200000">
            <a:off x="4965980" y="4080698"/>
            <a:ext cx="589260" cy="903088"/>
          </a:xfrm>
          <a:prstGeom prst="leftBrace">
            <a:avLst/>
          </a:prstGeom>
          <a:noFill/>
          <a:ln w="57150" cap="sq" cmpd="sng" algn="ctr">
            <a:solidFill>
              <a:srgbClr val="00A24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5B55-B48C-EF4C-B6C4-CC24C965D7A0}"/>
              </a:ext>
            </a:extLst>
          </p:cNvPr>
          <p:cNvSpPr/>
          <p:nvPr/>
        </p:nvSpPr>
        <p:spPr>
          <a:xfrm>
            <a:off x="4713348" y="4935171"/>
            <a:ext cx="114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>
                <a:solidFill>
                  <a:srgbClr val="00A249"/>
                </a:solidFill>
                <a:latin typeface="+mn-lt"/>
              </a:rPr>
              <a:t>Batch Size</a:t>
            </a:r>
            <a:endParaRPr lang="en-US" sz="180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7B3814-AE2A-FF4B-BEE4-4C31E27C35F6}"/>
              </a:ext>
            </a:extLst>
          </p:cNvPr>
          <p:cNvSpPr/>
          <p:nvPr/>
        </p:nvSpPr>
        <p:spPr>
          <a:xfrm>
            <a:off x="6492990" y="4816361"/>
            <a:ext cx="5285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i="1">
                <a:latin typeface="+mn-lt"/>
              </a:rPr>
              <a:t>One full pass over </a:t>
            </a:r>
            <a:r>
              <a:rPr lang="en-US" sz="2800" i="1" u="sng">
                <a:solidFill>
                  <a:srgbClr val="C00000"/>
                </a:solidFill>
                <a:latin typeface="+mn-lt"/>
              </a:rPr>
              <a:t>N</a:t>
            </a:r>
            <a:r>
              <a:rPr lang="en-US" sz="1800" b="0" i="1">
                <a:latin typeface="+mn-lt"/>
              </a:rPr>
              <a:t> is called an </a:t>
            </a:r>
            <a:r>
              <a:rPr lang="en-US" sz="2800" i="1" u="sng">
                <a:solidFill>
                  <a:srgbClr val="C00000"/>
                </a:solidFill>
                <a:latin typeface="+mn-lt"/>
              </a:rPr>
              <a:t>epoch</a:t>
            </a:r>
            <a:r>
              <a:rPr lang="en-US" sz="2000" b="0" i="1">
                <a:solidFill>
                  <a:schemeClr val="bg2"/>
                </a:solidFill>
                <a:latin typeface="+mn-lt"/>
              </a:rPr>
              <a:t> of training</a:t>
            </a:r>
            <a:endParaRPr lang="en-US" sz="1800" b="0" i="1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994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1081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485" y="847300"/>
            <a:ext cx="11599030" cy="5674080"/>
          </a:xfrm>
        </p:spPr>
        <p:txBody>
          <a:bodyPr/>
          <a:lstStyle/>
          <a:p>
            <a:r>
              <a:rPr lang="en-US" sz="2800"/>
              <a:t>Why do we need Parallel Training?</a:t>
            </a:r>
          </a:p>
          <a:p>
            <a:r>
              <a:rPr lang="en-US" sz="2800"/>
              <a:t>Larger and Deeper models are being proposed</a:t>
            </a:r>
          </a:p>
          <a:p>
            <a:pPr lvl="1"/>
            <a:r>
              <a:rPr lang="en-US" sz="2400" b="1"/>
              <a:t>Language Models: RNNs -&gt; Transformers -&gt; BERT – GPT-(1,2,3,4)</a:t>
            </a:r>
          </a:p>
          <a:p>
            <a:pPr lvl="1"/>
            <a:r>
              <a:rPr lang="en-US" sz="2400" b="1"/>
              <a:t>Vision Models: AlexNet</a:t>
            </a:r>
            <a:r>
              <a:rPr lang="en-US" sz="2400"/>
              <a:t> -&gt; </a:t>
            </a:r>
            <a:r>
              <a:rPr lang="en-US" sz="2400" b="1"/>
              <a:t>ResNet</a:t>
            </a:r>
            <a:r>
              <a:rPr lang="en-US" sz="2400"/>
              <a:t> -&gt; </a:t>
            </a:r>
            <a:r>
              <a:rPr lang="en-US" sz="2400" b="1"/>
              <a:t>NASNet – AmoebaNet </a:t>
            </a:r>
            <a:r>
              <a:rPr lang="en-US" sz="2400" b="1">
                <a:sym typeface="Wingdings" panose="05000000000000000000" pitchFamily="2" charset="2"/>
              </a:rPr>
              <a:t> Vision Transformers</a:t>
            </a:r>
            <a:endParaRPr lang="en-US" sz="2400" b="1"/>
          </a:p>
          <a:p>
            <a:pPr lvl="1"/>
            <a:r>
              <a:rPr lang="en-US" sz="2400"/>
              <a:t>DNNs require a lot of memory and a lot of computation</a:t>
            </a:r>
          </a:p>
          <a:p>
            <a:pPr lvl="1"/>
            <a:r>
              <a:rPr lang="en-US" sz="2400"/>
              <a:t>Larger models cannot fit a GPU’s memory</a:t>
            </a:r>
          </a:p>
          <a:p>
            <a:r>
              <a:rPr lang="en-US" sz="2800"/>
              <a:t>Single GPU training cannot keep up with ever-larger models</a:t>
            </a:r>
          </a:p>
          <a:p>
            <a:r>
              <a:rPr lang="en-US" sz="2800"/>
              <a:t>Community has moved to multi-GPU training</a:t>
            </a:r>
          </a:p>
          <a:p>
            <a:r>
              <a:rPr lang="en-US" sz="2800"/>
              <a:t>Multi-GPU in one node is good but there is a limit to Scale-up (8-16 GPUs)</a:t>
            </a:r>
          </a:p>
          <a:p>
            <a:r>
              <a:rPr lang="en-US" sz="2800" b="1">
                <a:solidFill>
                  <a:srgbClr val="C00000"/>
                </a:solidFill>
              </a:rPr>
              <a:t>Multi-node (Distributed or Parallel) Training is necessary!!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696" y="74532"/>
            <a:ext cx="10015749" cy="772768"/>
          </a:xfrm>
        </p:spPr>
        <p:txBody>
          <a:bodyPr/>
          <a:lstStyle/>
          <a:p>
            <a:r>
              <a:rPr lang="en-US"/>
              <a:t>The Need for Parallel and Distributed Training</a:t>
            </a:r>
          </a:p>
        </p:txBody>
      </p:sp>
    </p:spTree>
    <p:extLst>
      <p:ext uri="{BB962C8B-B14F-4D97-AF65-F5344CB8AC3E}">
        <p14:creationId xmlns:p14="http://schemas.microsoft.com/office/powerpoint/2010/main" val="263862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747" y="544532"/>
            <a:ext cx="4403778" cy="25603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4315" y="875381"/>
            <a:ext cx="9533163" cy="5104015"/>
          </a:xfrm>
        </p:spPr>
        <p:txBody>
          <a:bodyPr/>
          <a:lstStyle/>
          <a:p>
            <a:r>
              <a:rPr lang="en-US" sz="2800"/>
              <a:t>Some parallelization strategies..</a:t>
            </a:r>
          </a:p>
          <a:p>
            <a:pPr lvl="1"/>
            <a:r>
              <a:rPr lang="en-US" sz="2400"/>
              <a:t>Data Parallelism or Model Parallelism</a:t>
            </a:r>
          </a:p>
          <a:p>
            <a:pPr lvl="1"/>
            <a:r>
              <a:rPr lang="en-US" sz="2400"/>
              <a:t>Hybrid Parallelism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Parallelization Strategies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" y="2753212"/>
            <a:ext cx="2876550" cy="32294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89504" y="3100639"/>
            <a:ext cx="1900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+mn-lt"/>
              </a:rPr>
              <a:t>Model Parallelism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315" y="6018978"/>
            <a:ext cx="172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+mn-lt"/>
              </a:rPr>
              <a:t>Data Parallelism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25" y="3807464"/>
            <a:ext cx="9239514" cy="17443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27057" y="5734146"/>
            <a:ext cx="3653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+mn-lt"/>
              </a:rPr>
              <a:t>Hybrid (Model and Data) Parallelism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08" y="6335342"/>
            <a:ext cx="12106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 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hlinkClick r:id="rId5"/>
              </a:rPr>
              <a:t>http://engineering.skymind.io/distributed-deep-learning-part-1-an-introduction-to-distributed-training-of-neural-networks</a:t>
            </a:r>
            <a:r>
              <a:rPr lang="en-US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5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237" y="44594"/>
            <a:ext cx="10015749" cy="772768"/>
          </a:xfrm>
        </p:spPr>
        <p:txBody>
          <a:bodyPr/>
          <a:lstStyle/>
          <a:p>
            <a:r>
              <a:rPr lang="en-US" kern="0">
                <a:cs typeface="Arial" panose="020B0604020202020204" pitchFamily="34" charset="0"/>
              </a:rPr>
              <a:t>Data Parallelism and MPI Collectives</a:t>
            </a:r>
            <a:endParaRPr lang="en-US" kern="0"/>
          </a:p>
        </p:txBody>
      </p:sp>
      <p:sp>
        <p:nvSpPr>
          <p:cNvPr id="119" name="Content Placeholder 1">
            <a:extLst>
              <a:ext uri="{FF2B5EF4-FFF2-40B4-BE49-F238E27FC236}">
                <a16:creationId xmlns:a16="http://schemas.microsoft.com/office/drawing/2014/main" id="{8BB6B742-A5F0-8041-B6BC-C31C5FC8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37" y="829881"/>
            <a:ext cx="4027563" cy="4954591"/>
          </a:xfrm>
        </p:spPr>
        <p:txBody>
          <a:bodyPr/>
          <a:lstStyle/>
          <a:p>
            <a:r>
              <a:rPr lang="en-US" sz="2200">
                <a:solidFill>
                  <a:srgbClr val="C00000"/>
                </a:solidFill>
              </a:rPr>
              <a:t>Step1: </a:t>
            </a:r>
            <a:r>
              <a:rPr lang="en-US" sz="2200"/>
              <a:t>Data Propagation</a:t>
            </a:r>
          </a:p>
          <a:p>
            <a:pPr lvl="1"/>
            <a:r>
              <a:rPr lang="en-US" sz="1800"/>
              <a:t>Distribute the Data among GPUs</a:t>
            </a:r>
          </a:p>
          <a:p>
            <a:r>
              <a:rPr lang="en-US" sz="2200">
                <a:solidFill>
                  <a:srgbClr val="C00000"/>
                </a:solidFill>
              </a:rPr>
              <a:t>Step2: </a:t>
            </a:r>
            <a:r>
              <a:rPr lang="en-US" sz="2200"/>
              <a:t>Forward Backward Pass</a:t>
            </a:r>
          </a:p>
          <a:p>
            <a:pPr lvl="1"/>
            <a:r>
              <a:rPr lang="en-US" sz="1800"/>
              <a:t>Perform forward pass and calculate the prediction</a:t>
            </a:r>
          </a:p>
          <a:p>
            <a:pPr lvl="1"/>
            <a:r>
              <a:rPr lang="en-US" sz="1800"/>
              <a:t>Calculate Error by comparing prediction with actual output </a:t>
            </a:r>
          </a:p>
          <a:p>
            <a:pPr lvl="1"/>
            <a:r>
              <a:rPr lang="en-US" sz="1800"/>
              <a:t>Perform backward pass and calculate gradients </a:t>
            </a:r>
          </a:p>
          <a:p>
            <a:r>
              <a:rPr lang="en-US" sz="2200">
                <a:solidFill>
                  <a:srgbClr val="C00000"/>
                </a:solidFill>
              </a:rPr>
              <a:t>Step3: </a:t>
            </a:r>
            <a:r>
              <a:rPr lang="en-US" sz="2200"/>
              <a:t>Gradient Aggregation</a:t>
            </a:r>
          </a:p>
          <a:p>
            <a:pPr lvl="1"/>
            <a:r>
              <a:rPr lang="en-US" sz="1800"/>
              <a:t>Call MPI_Allreduce to reduce the local gradients </a:t>
            </a:r>
          </a:p>
          <a:p>
            <a:pPr lvl="1"/>
            <a:r>
              <a:rPr lang="en-US" sz="1800"/>
              <a:t>Update parameters locally using global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DEC26-55B0-4D08-B4C4-8BDF021E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01" y="817362"/>
            <a:ext cx="7096335" cy="5758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3F988-D043-4B4D-A369-CC178273ED2D}"/>
              </a:ext>
            </a:extLst>
          </p:cNvPr>
          <p:cNvSpPr txBox="1"/>
          <p:nvPr/>
        </p:nvSpPr>
        <p:spPr bwMode="auto">
          <a:xfrm>
            <a:off x="7529398" y="632432"/>
            <a:ext cx="1149015" cy="4376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Batch</a:t>
            </a:r>
          </a:p>
        </p:txBody>
      </p:sp>
    </p:spTree>
    <p:extLst>
      <p:ext uri="{BB962C8B-B14F-4D97-AF65-F5344CB8AC3E}">
        <p14:creationId xmlns:p14="http://schemas.microsoft.com/office/powerpoint/2010/main" val="235592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531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390" y="132567"/>
            <a:ext cx="11696900" cy="772768"/>
          </a:xfrm>
        </p:spPr>
        <p:txBody>
          <a:bodyPr/>
          <a:lstStyle/>
          <a:p>
            <a:r>
              <a:rPr lang="en-US">
                <a:latin typeface="+mn-lt"/>
              </a:rPr>
              <a:t>MVAPICH2 (MPI)-driven Infrastructure for ML/DL Training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B2096E-A7EB-478F-87A9-F790347501E0}"/>
              </a:ext>
            </a:extLst>
          </p:cNvPr>
          <p:cNvGrpSpPr/>
          <p:nvPr/>
        </p:nvGrpSpPr>
        <p:grpSpPr>
          <a:xfrm>
            <a:off x="393712" y="1074169"/>
            <a:ext cx="5517379" cy="4843547"/>
            <a:chOff x="3274383" y="1334957"/>
            <a:chExt cx="5956447" cy="4843546"/>
          </a:xfrm>
        </p:grpSpPr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3F2275FA-80CC-45F6-9090-B3D787F60D3C}"/>
                </a:ext>
              </a:extLst>
            </p:cNvPr>
            <p:cNvSpPr/>
            <p:nvPr/>
          </p:nvSpPr>
          <p:spPr bwMode="auto">
            <a:xfrm>
              <a:off x="3274383" y="5270978"/>
              <a:ext cx="3186692" cy="907525"/>
            </a:xfrm>
            <a:prstGeom prst="roundRect">
              <a:avLst/>
            </a:prstGeom>
            <a:solidFill>
              <a:srgbClr val="FFFDA9"/>
            </a:solidFill>
            <a:ln w="19050" cap="sq" cmpd="sng">
              <a:solidFill>
                <a:schemeClr val="accent4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MVAPICH2 or MVAPICH2-X for CPU Training</a:t>
              </a: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B36DCDBF-25F0-44BB-A480-E167F93E1A3D}"/>
                </a:ext>
              </a:extLst>
            </p:cNvPr>
            <p:cNvSpPr/>
            <p:nvPr/>
          </p:nvSpPr>
          <p:spPr bwMode="auto">
            <a:xfrm>
              <a:off x="6547979" y="5270978"/>
              <a:ext cx="2658405" cy="90752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 cap="sq" cmpd="sng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MVAPICH2-GDR for </a:t>
              </a:r>
            </a:p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GPU Training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2A1AC71-45EB-4BAB-9B7D-BA8AECCCD5E4}"/>
                </a:ext>
              </a:extLst>
            </p:cNvPr>
            <p:cNvGrpSpPr/>
            <p:nvPr/>
          </p:nvGrpSpPr>
          <p:grpSpPr>
            <a:xfrm>
              <a:off x="3281502" y="2621738"/>
              <a:ext cx="5875995" cy="2090057"/>
              <a:chOff x="1876927" y="2117557"/>
              <a:chExt cx="4406996" cy="156754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E6B91A4-C36D-45EA-9DA6-D894A17CB4DA}"/>
                  </a:ext>
                </a:extLst>
              </p:cNvPr>
              <p:cNvSpPr/>
              <p:nvPr/>
            </p:nvSpPr>
            <p:spPr bwMode="auto">
              <a:xfrm>
                <a:off x="1973180" y="2935705"/>
                <a:ext cx="4216782" cy="611891"/>
              </a:xfrm>
              <a:prstGeom prst="rect">
                <a:avLst/>
              </a:prstGeom>
              <a:solidFill>
                <a:srgbClr val="D6D7FF"/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133" b="0">
                    <a:solidFill>
                      <a:schemeClr val="bg2"/>
                    </a:solidFill>
                    <a:latin typeface="+mn-lt"/>
                  </a:rPr>
                  <a:t>Horovod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8DAF8D-7885-4EF0-B05B-BA3DBDFB4CD0}"/>
                  </a:ext>
                </a:extLst>
              </p:cNvPr>
              <p:cNvSpPr/>
              <p:nvPr/>
            </p:nvSpPr>
            <p:spPr bwMode="auto">
              <a:xfrm>
                <a:off x="1973179" y="2268810"/>
                <a:ext cx="1271910" cy="37813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1200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TensorFlow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3181868-69FF-443A-B2D1-1118C9B0F135}"/>
                  </a:ext>
                </a:extLst>
              </p:cNvPr>
              <p:cNvSpPr/>
              <p:nvPr/>
            </p:nvSpPr>
            <p:spPr bwMode="auto">
              <a:xfrm>
                <a:off x="3477365" y="2268810"/>
                <a:ext cx="1271910" cy="37813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1200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PyTorch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DF464EC-A44B-4BC8-A069-6AA6DCF897B4}"/>
                  </a:ext>
                </a:extLst>
              </p:cNvPr>
              <p:cNvSpPr/>
              <p:nvPr/>
            </p:nvSpPr>
            <p:spPr bwMode="auto">
              <a:xfrm>
                <a:off x="4918051" y="2268810"/>
                <a:ext cx="1271910" cy="37813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1200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MXNet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696DDE1-AC75-48E3-AF11-E6BD1518BF05}"/>
                  </a:ext>
                </a:extLst>
              </p:cNvPr>
              <p:cNvSpPr/>
              <p:nvPr/>
            </p:nvSpPr>
            <p:spPr bwMode="auto">
              <a:xfrm>
                <a:off x="1876927" y="2117557"/>
                <a:ext cx="4406996" cy="1567543"/>
              </a:xfrm>
              <a:prstGeom prst="rect">
                <a:avLst/>
              </a:prstGeom>
              <a:noFill/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endParaRPr lang="en-US" sz="2133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E3CB57-94D2-4B97-AB63-389251110F84}"/>
                </a:ext>
              </a:extLst>
            </p:cNvPr>
            <p:cNvSpPr/>
            <p:nvPr/>
          </p:nvSpPr>
          <p:spPr bwMode="auto">
            <a:xfrm>
              <a:off x="3281502" y="1334957"/>
              <a:ext cx="5949328" cy="90176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sq" cmpd="sng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133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ML/DL Applications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E3BAB7-1926-4ABC-BE62-C001722C1C4C}"/>
                </a:ext>
              </a:extLst>
            </p:cNvPr>
            <p:cNvCxnSpPr>
              <a:cxnSpLocks/>
              <a:stCxn id="38" idx="2"/>
              <a:endCxn id="25" idx="0"/>
            </p:cNvCxnSpPr>
            <p:nvPr/>
          </p:nvCxnSpPr>
          <p:spPr bwMode="auto">
            <a:xfrm flipH="1">
              <a:off x="4867730" y="4711795"/>
              <a:ext cx="1351771" cy="559183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CEB0F8F-0278-4AF6-A85D-BFD2C56ADAF9}"/>
                </a:ext>
              </a:extLst>
            </p:cNvPr>
            <p:cNvCxnSpPr>
              <a:stCxn id="38" idx="2"/>
              <a:endCxn id="26" idx="0"/>
            </p:cNvCxnSpPr>
            <p:nvPr/>
          </p:nvCxnSpPr>
          <p:spPr bwMode="auto">
            <a:xfrm>
              <a:off x="6219499" y="4711795"/>
              <a:ext cx="1657683" cy="559183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149973D-F34F-4A8A-A411-EE2747379C5A}"/>
                </a:ext>
              </a:extLst>
            </p:cNvPr>
            <p:cNvCxnSpPr>
              <a:stCxn id="28" idx="4"/>
              <a:endCxn id="35" idx="0"/>
            </p:cNvCxnSpPr>
            <p:nvPr/>
          </p:nvCxnSpPr>
          <p:spPr bwMode="auto">
            <a:xfrm flipH="1">
              <a:off x="4257778" y="2236726"/>
              <a:ext cx="1998388" cy="586683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E68F2F8-5CD7-4563-A4DD-D7079D86B73B}"/>
                </a:ext>
              </a:extLst>
            </p:cNvPr>
            <p:cNvCxnSpPr>
              <a:stCxn id="28" idx="4"/>
              <a:endCxn id="36" idx="0"/>
            </p:cNvCxnSpPr>
            <p:nvPr/>
          </p:nvCxnSpPr>
          <p:spPr bwMode="auto">
            <a:xfrm>
              <a:off x="6256166" y="2236726"/>
              <a:ext cx="7193" cy="586683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0F1BC96-B6B9-4B8B-8A0C-B9E5B9B89B34}"/>
                </a:ext>
              </a:extLst>
            </p:cNvPr>
            <p:cNvCxnSpPr>
              <a:stCxn id="28" idx="4"/>
              <a:endCxn id="37" idx="0"/>
            </p:cNvCxnSpPr>
            <p:nvPr/>
          </p:nvCxnSpPr>
          <p:spPr bwMode="auto">
            <a:xfrm>
              <a:off x="6256166" y="2236726"/>
              <a:ext cx="1928108" cy="586683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E9404B-2D54-4B28-A91E-40A01AE656E6}"/>
              </a:ext>
            </a:extLst>
          </p:cNvPr>
          <p:cNvGrpSpPr/>
          <p:nvPr/>
        </p:nvGrpSpPr>
        <p:grpSpPr>
          <a:xfrm>
            <a:off x="6303556" y="1072463"/>
            <a:ext cx="5517377" cy="4843547"/>
            <a:chOff x="3274112" y="1334957"/>
            <a:chExt cx="5956718" cy="4843546"/>
          </a:xfrm>
        </p:grpSpPr>
        <p:sp>
          <p:nvSpPr>
            <p:cNvPr id="40" name="Rounded Rectangle 8">
              <a:extLst>
                <a:ext uri="{FF2B5EF4-FFF2-40B4-BE49-F238E27FC236}">
                  <a16:creationId xmlns:a16="http://schemas.microsoft.com/office/drawing/2014/main" id="{0037E314-F0C5-481D-B29C-EB3DEF288903}"/>
                </a:ext>
              </a:extLst>
            </p:cNvPr>
            <p:cNvSpPr/>
            <p:nvPr/>
          </p:nvSpPr>
          <p:spPr bwMode="auto">
            <a:xfrm>
              <a:off x="3274112" y="5270978"/>
              <a:ext cx="3186963" cy="907525"/>
            </a:xfrm>
            <a:prstGeom prst="roundRect">
              <a:avLst/>
            </a:prstGeom>
            <a:solidFill>
              <a:srgbClr val="FFFDA9"/>
            </a:solidFill>
            <a:ln w="19050" cap="sq" cmpd="sng">
              <a:solidFill>
                <a:schemeClr val="accent4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MVAPICH2 or MVAPICH2-X for CPU Training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1EDF32ED-EE4A-4E11-BC12-05E9CCBCA0AC}"/>
                </a:ext>
              </a:extLst>
            </p:cNvPr>
            <p:cNvSpPr/>
            <p:nvPr/>
          </p:nvSpPr>
          <p:spPr bwMode="auto">
            <a:xfrm>
              <a:off x="6547979" y="5270978"/>
              <a:ext cx="2658405" cy="90752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 cap="sq" cmpd="sng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MVAPICH2-GDR for </a:t>
              </a:r>
            </a:p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867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GPU Training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AC94A5-E38B-48AD-8BEA-2A9981315682}"/>
                </a:ext>
              </a:extLst>
            </p:cNvPr>
            <p:cNvGrpSpPr/>
            <p:nvPr/>
          </p:nvGrpSpPr>
          <p:grpSpPr>
            <a:xfrm>
              <a:off x="3281502" y="2621738"/>
              <a:ext cx="5875995" cy="2090057"/>
              <a:chOff x="1876927" y="2117557"/>
              <a:chExt cx="4406996" cy="156754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C8D3E31-56B3-4ADC-A1D7-958F8FE37360}"/>
                  </a:ext>
                </a:extLst>
              </p:cNvPr>
              <p:cNvSpPr/>
              <p:nvPr/>
            </p:nvSpPr>
            <p:spPr bwMode="auto">
              <a:xfrm>
                <a:off x="2132439" y="2943974"/>
                <a:ext cx="1974425" cy="611891"/>
              </a:xfrm>
              <a:prstGeom prst="rect">
                <a:avLst/>
              </a:prstGeom>
              <a:solidFill>
                <a:srgbClr val="D6D7FF"/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133" b="0">
                    <a:solidFill>
                      <a:schemeClr val="bg2"/>
                    </a:solidFill>
                    <a:latin typeface="+mn-lt"/>
                  </a:rPr>
                  <a:t>Torch.distributed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1CD1565-471C-4AD3-BDCD-FC207544F902}"/>
                  </a:ext>
                </a:extLst>
              </p:cNvPr>
              <p:cNvSpPr/>
              <p:nvPr/>
            </p:nvSpPr>
            <p:spPr bwMode="auto">
              <a:xfrm>
                <a:off x="3343262" y="2277079"/>
                <a:ext cx="1529326" cy="37813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133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PyTorch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2F7C5C1-DF1B-4F28-B604-0AABEC4A9D3F}"/>
                  </a:ext>
                </a:extLst>
              </p:cNvPr>
              <p:cNvSpPr/>
              <p:nvPr/>
            </p:nvSpPr>
            <p:spPr bwMode="auto">
              <a:xfrm>
                <a:off x="1876927" y="2117557"/>
                <a:ext cx="4406996" cy="1567543"/>
              </a:xfrm>
              <a:prstGeom prst="rect">
                <a:avLst/>
              </a:prstGeom>
              <a:noFill/>
              <a:ln w="19050" cap="sq" cmpd="sng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:endParaRPr lang="en-US" sz="2133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1E30EC-35E2-4206-9A10-3892AD4DF347}"/>
                </a:ext>
              </a:extLst>
            </p:cNvPr>
            <p:cNvSpPr/>
            <p:nvPr/>
          </p:nvSpPr>
          <p:spPr bwMode="auto">
            <a:xfrm>
              <a:off x="3281502" y="1334957"/>
              <a:ext cx="5949328" cy="90176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sq" cmpd="sng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133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ML/DL Applications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6F0F32C-AE19-4FC2-A099-15465A68DB6B}"/>
                </a:ext>
              </a:extLst>
            </p:cNvPr>
            <p:cNvCxnSpPr>
              <a:cxnSpLocks/>
              <a:stCxn id="49" idx="2"/>
              <a:endCxn id="40" idx="0"/>
            </p:cNvCxnSpPr>
            <p:nvPr/>
          </p:nvCxnSpPr>
          <p:spPr bwMode="auto">
            <a:xfrm flipH="1">
              <a:off x="4867593" y="4711795"/>
              <a:ext cx="1351907" cy="559183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ED3F4CC-6AEB-454E-8492-813969B77F0C}"/>
                </a:ext>
              </a:extLst>
            </p:cNvPr>
            <p:cNvCxnSpPr>
              <a:cxnSpLocks/>
              <a:stCxn id="49" idx="2"/>
              <a:endCxn id="41" idx="0"/>
            </p:cNvCxnSpPr>
            <p:nvPr/>
          </p:nvCxnSpPr>
          <p:spPr bwMode="auto">
            <a:xfrm>
              <a:off x="6219499" y="4711795"/>
              <a:ext cx="1657683" cy="559183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F64CC65-BA83-47C2-82A5-CCAF008C1FC2}"/>
                </a:ext>
              </a:extLst>
            </p:cNvPr>
            <p:cNvCxnSpPr>
              <a:cxnSpLocks/>
              <a:stCxn id="43" idx="4"/>
              <a:endCxn id="48" idx="0"/>
            </p:cNvCxnSpPr>
            <p:nvPr/>
          </p:nvCxnSpPr>
          <p:spPr bwMode="auto">
            <a:xfrm>
              <a:off x="6256166" y="2236726"/>
              <a:ext cx="0" cy="59770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A4CC39-F12F-4444-B8D1-7A46B9729087}"/>
              </a:ext>
            </a:extLst>
          </p:cNvPr>
          <p:cNvCxnSpPr>
            <a:cxnSpLocks/>
          </p:cNvCxnSpPr>
          <p:nvPr/>
        </p:nvCxnSpPr>
        <p:spPr bwMode="auto">
          <a:xfrm flipH="1">
            <a:off x="6105543" y="789784"/>
            <a:ext cx="19507" cy="5228977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FD816F4-D9FD-44FE-A53F-23C4FFF411A8}"/>
              </a:ext>
            </a:extLst>
          </p:cNvPr>
          <p:cNvSpPr/>
          <p:nvPr/>
        </p:nvSpPr>
        <p:spPr bwMode="auto">
          <a:xfrm>
            <a:off x="9064356" y="3454983"/>
            <a:ext cx="2438400" cy="815855"/>
          </a:xfrm>
          <a:prstGeom prst="rect">
            <a:avLst/>
          </a:prstGeom>
          <a:solidFill>
            <a:srgbClr val="D6D7FF"/>
          </a:solidFill>
          <a:ln w="19050" cap="sq" cmpd="sng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2133" b="0">
                <a:solidFill>
                  <a:schemeClr val="bg2"/>
                </a:solidFill>
                <a:latin typeface="+mn-lt"/>
              </a:rPr>
              <a:t>DeepSpeed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B3FF13-6DD0-4947-BE34-FC1FDA2B8E35}"/>
              </a:ext>
            </a:extLst>
          </p:cNvPr>
          <p:cNvSpPr/>
          <p:nvPr/>
        </p:nvSpPr>
        <p:spPr bwMode="auto">
          <a:xfrm>
            <a:off x="502909" y="3303203"/>
            <a:ext cx="11079481" cy="1131757"/>
          </a:xfrm>
          <a:prstGeom prst="ellipse">
            <a:avLst/>
          </a:prstGeom>
          <a:noFill/>
          <a:ln w="28575" cap="sq">
            <a:solidFill>
              <a:srgbClr val="FF0000">
                <a:alpha val="88000"/>
              </a:srgb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sz="2133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10204" y="6115510"/>
            <a:ext cx="92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</a:rPr>
              <a:t>More details available from: </a:t>
            </a:r>
            <a:r>
              <a:rPr lang="en-US" sz="2800" b="0">
                <a:latin typeface="+mn-lt"/>
                <a:hlinkClick r:id="rId3"/>
              </a:rPr>
              <a:t>http://hidl.cse.ohio-state.edu</a:t>
            </a:r>
            <a:r>
              <a:rPr lang="en-US" sz="2800" b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111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3610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8C70A-2CA3-D940-94D8-6275498A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" y="199110"/>
            <a:ext cx="11768364" cy="772768"/>
          </a:xfrm>
        </p:spPr>
        <p:txBody>
          <a:bodyPr/>
          <a:lstStyle/>
          <a:p>
            <a:r>
              <a:rPr lang="en-US" err="1"/>
              <a:t>HiDL</a:t>
            </a:r>
            <a:r>
              <a:rPr lang="en-US"/>
              <a:t> Software Stack Release v1.0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9C44DB-880C-DDAB-9230-5BD7B54D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03" y="899056"/>
            <a:ext cx="4746179" cy="26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CC966-0497-0EAC-6DFB-45ECBA2B18AA}"/>
              </a:ext>
            </a:extLst>
          </p:cNvPr>
          <p:cNvSpPr txBox="1"/>
          <p:nvPr/>
        </p:nvSpPr>
        <p:spPr>
          <a:xfrm>
            <a:off x="836329" y="6135670"/>
            <a:ext cx="1051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</a:rPr>
              <a:t>For more details: </a:t>
            </a:r>
            <a:r>
              <a:rPr lang="en-US" sz="2800" b="0">
                <a:latin typeface="+mn-lt"/>
                <a:hlinkClick r:id="rId4"/>
              </a:rPr>
              <a:t>http://hidl.cse.ohio-state.edu/userguide/horovod/</a:t>
            </a:r>
            <a:r>
              <a:rPr lang="en-US" sz="2800" b="0"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4510A-A351-B937-CF7B-1530408D2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002" y="3592820"/>
            <a:ext cx="4746179" cy="2615672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0217995-B28B-1AA6-4677-7F492BDAD035}"/>
              </a:ext>
            </a:extLst>
          </p:cNvPr>
          <p:cNvSpPr txBox="1">
            <a:spLocks/>
          </p:cNvSpPr>
          <p:nvPr/>
        </p:nvSpPr>
        <p:spPr bwMode="auto">
          <a:xfrm>
            <a:off x="87048" y="971877"/>
            <a:ext cx="7049476" cy="540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Based on </a:t>
            </a:r>
            <a:r>
              <a:rPr lang="en-US" sz="1800" b="0" i="0" err="1">
                <a:effectLst/>
                <a:latin typeface="Segoe UI" panose="020B0502040204020203" pitchFamily="34" charset="0"/>
              </a:rPr>
              <a:t>Horovod</a:t>
            </a:r>
            <a:endParaRPr lang="en-US" sz="1800" b="0" i="0">
              <a:effectLst/>
              <a:latin typeface="Segoe UI" panose="020B0502040204020203" pitchFamily="34" charset="0"/>
            </a:endParaRP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Optimized support for MPI controller in deep learning workloads</a:t>
            </a:r>
            <a:endParaRPr lang="en-US" sz="1800" b="0">
              <a:latin typeface="Segoe UI" panose="020B0502040204020203" pitchFamily="34" charset="0"/>
            </a:endParaRP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Efficient large-message collectives (e.g. </a:t>
            </a:r>
            <a:r>
              <a:rPr lang="en-US" sz="1800" b="0" i="0" err="1">
                <a:effectLst/>
                <a:latin typeface="Segoe UI" panose="020B0502040204020203" pitchFamily="34" charset="0"/>
              </a:rPr>
              <a:t>Allreduce</a:t>
            </a:r>
            <a:r>
              <a:rPr lang="en-US" sz="1800" b="0" i="0">
                <a:effectLst/>
                <a:latin typeface="Segoe UI" panose="020B0502040204020203" pitchFamily="34" charset="0"/>
              </a:rPr>
              <a:t>) on various CPUs and GPUs</a:t>
            </a: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GPU-Direct algorithms for collective operations (including those commonly used for data- and model-parallelism, e.g. </a:t>
            </a:r>
            <a:r>
              <a:rPr lang="en-US" sz="1800" b="0" i="0" err="1">
                <a:effectLst/>
                <a:latin typeface="Segoe UI" panose="020B0502040204020203" pitchFamily="34" charset="0"/>
              </a:rPr>
              <a:t>Allgather</a:t>
            </a:r>
            <a:r>
              <a:rPr lang="en-US" sz="1800" b="0" i="0">
                <a:effectLst/>
                <a:latin typeface="Segoe UI" panose="020B0502040204020203" pitchFamily="34" charset="0"/>
              </a:rPr>
              <a:t> and </a:t>
            </a:r>
            <a:r>
              <a:rPr lang="en-US" sz="1800" b="0" i="0" err="1">
                <a:effectLst/>
                <a:latin typeface="Segoe UI" panose="020B0502040204020203" pitchFamily="34" charset="0"/>
              </a:rPr>
              <a:t>Alltoall</a:t>
            </a:r>
            <a:r>
              <a:rPr lang="en-US" sz="1800" b="0" i="0">
                <a:effectLst/>
                <a:latin typeface="Segoe UI" panose="020B0502040204020203" pitchFamily="34" charset="0"/>
              </a:rPr>
              <a:t>)</a:t>
            </a: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Support for fork safety</a:t>
            </a: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Exploits efficient large message collectives</a:t>
            </a:r>
          </a:p>
          <a:p>
            <a:pPr defTabSz="1219080">
              <a:lnSpc>
                <a:spcPct val="100000"/>
              </a:lnSpc>
            </a:pPr>
            <a:r>
              <a:rPr lang="en-US" sz="1800" b="0" i="0">
                <a:effectLst/>
                <a:latin typeface="Segoe UI" panose="020B0502040204020203" pitchFamily="34" charset="0"/>
              </a:rPr>
              <a:t>Compatible with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>
                <a:effectLst/>
                <a:latin typeface="Segoe UI" panose="020B0502040204020203" pitchFamily="34" charset="0"/>
              </a:rPr>
              <a:t>Mellanox InfiniBand adapters (EDR, FDR, HDR)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>
                <a:effectLst/>
                <a:latin typeface="Segoe UI" panose="020B0502040204020203" pitchFamily="34" charset="0"/>
              </a:rPr>
              <a:t>Various x86-based multi-core CPUs (AMD and Intel)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>
                <a:effectLst/>
                <a:latin typeface="Segoe UI" panose="020B0502040204020203" pitchFamily="34" charset="0"/>
              </a:rPr>
              <a:t>NVIDIA A100, V100, P100, Quadro RTX 5000 GPUs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>
                <a:effectLst/>
                <a:latin typeface="Segoe UI" panose="020B0502040204020203" pitchFamily="34" charset="0"/>
              </a:rPr>
              <a:t>CUDA [9.x, 10.x, 11.x] and </a:t>
            </a:r>
            <a:r>
              <a:rPr lang="en-US" sz="1600" b="0" i="0" err="1">
                <a:effectLst/>
                <a:latin typeface="Segoe UI" panose="020B0502040204020203" pitchFamily="34" charset="0"/>
              </a:rPr>
              <a:t>cuDNN</a:t>
            </a:r>
            <a:r>
              <a:rPr lang="en-US" sz="1600" b="0" i="0">
                <a:effectLst/>
                <a:latin typeface="Segoe UI" panose="020B0502040204020203" pitchFamily="34" charset="0"/>
              </a:rPr>
              <a:t> [7.5.x, 7.6.x, 8.0.x, 8.2.x, 8.4.x]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>
                <a:effectLst/>
                <a:latin typeface="Segoe UI" panose="020B0502040204020203" pitchFamily="34" charset="0"/>
              </a:rPr>
              <a:t>AMD MI100 GPUs</a:t>
            </a:r>
          </a:p>
          <a:p>
            <a:pPr lvl="1" defTabSz="1219080">
              <a:lnSpc>
                <a:spcPct val="100000"/>
              </a:lnSpc>
            </a:pPr>
            <a:r>
              <a:rPr lang="en-US" sz="1600" b="0" i="0" err="1">
                <a:effectLst/>
                <a:latin typeface="Segoe UI" panose="020B0502040204020203" pitchFamily="34" charset="0"/>
              </a:rPr>
              <a:t>ROCm</a:t>
            </a:r>
            <a:r>
              <a:rPr lang="en-US" sz="1600" b="0" i="0">
                <a:effectLst/>
                <a:latin typeface="Segoe UI" panose="020B0502040204020203" pitchFamily="34" charset="0"/>
              </a:rPr>
              <a:t> [5.1.x]</a:t>
            </a:r>
            <a:endParaRPr lang="en-US" b="0" kern="0"/>
          </a:p>
        </p:txBody>
      </p:sp>
    </p:spTree>
    <p:extLst>
      <p:ext uri="{BB962C8B-B14F-4D97-AF65-F5344CB8AC3E}">
        <p14:creationId xmlns:p14="http://schemas.microsoft.com/office/powerpoint/2010/main" val="310897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2909" y="2203914"/>
            <a:ext cx="4083443" cy="2733214"/>
          </a:xfrm>
        </p:spPr>
        <p:txBody>
          <a:bodyPr/>
          <a:lstStyle/>
          <a:p>
            <a:r>
              <a:rPr lang="en-US" sz="2800" b="1">
                <a:solidFill>
                  <a:srgbClr val="C00000"/>
                </a:solidFill>
              </a:rPr>
              <a:t>Data Parallelism</a:t>
            </a:r>
          </a:p>
          <a:p>
            <a:r>
              <a:rPr lang="en-US" sz="2800"/>
              <a:t>Model-Parallelism</a:t>
            </a:r>
          </a:p>
          <a:p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74532"/>
            <a:ext cx="11486736" cy="772768"/>
          </a:xfrm>
        </p:spPr>
        <p:txBody>
          <a:bodyPr/>
          <a:lstStyle/>
          <a:p>
            <a:r>
              <a:rPr lang="en-US"/>
              <a:t>Solutions and Case Studies: Exploiting HPC for DL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A3DA9-A735-0544-873B-79FCC85BE073}"/>
              </a:ext>
            </a:extLst>
          </p:cNvPr>
          <p:cNvSpPr/>
          <p:nvPr/>
        </p:nvSpPr>
        <p:spPr>
          <a:xfrm>
            <a:off x="4828422" y="3760480"/>
            <a:ext cx="6995448" cy="1406362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62557-91D2-C14F-8F1F-82B406BA79EF}"/>
              </a:ext>
            </a:extLst>
          </p:cNvPr>
          <p:cNvSpPr/>
          <p:nvPr/>
        </p:nvSpPr>
        <p:spPr>
          <a:xfrm>
            <a:off x="4806928" y="5415477"/>
            <a:ext cx="7038436" cy="684922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168C0-F4A2-7F44-8B69-F0CD818440C4}"/>
              </a:ext>
            </a:extLst>
          </p:cNvPr>
          <p:cNvSpPr/>
          <p:nvPr/>
        </p:nvSpPr>
        <p:spPr>
          <a:xfrm>
            <a:off x="4828422" y="1060343"/>
            <a:ext cx="6995448" cy="22827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95FED-BE28-0446-9562-839E13502C9D}"/>
              </a:ext>
            </a:extLst>
          </p:cNvPr>
          <p:cNvSpPr/>
          <p:nvPr/>
        </p:nvSpPr>
        <p:spPr>
          <a:xfrm>
            <a:off x="5751129" y="2562487"/>
            <a:ext cx="5193022" cy="919845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583E-7D68-5A4D-B6F5-0AA028DDC81B}"/>
              </a:ext>
            </a:extLst>
          </p:cNvPr>
          <p:cNvSpPr/>
          <p:nvPr/>
        </p:nvSpPr>
        <p:spPr>
          <a:xfrm>
            <a:off x="6933693" y="4276186"/>
            <a:ext cx="1737828" cy="64704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CUDA-Awareness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9D1D6-5F3A-5C41-85A6-232A81017BC2}"/>
              </a:ext>
            </a:extLst>
          </p:cNvPr>
          <p:cNvSpPr/>
          <p:nvPr/>
        </p:nvSpPr>
        <p:spPr>
          <a:xfrm>
            <a:off x="7436535" y="5694658"/>
            <a:ext cx="1813478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InfiniBand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CAB8CD-D638-BC49-AD34-58E634FC2665}"/>
              </a:ext>
            </a:extLst>
          </p:cNvPr>
          <p:cNvSpPr/>
          <p:nvPr/>
        </p:nvSpPr>
        <p:spPr>
          <a:xfrm>
            <a:off x="9588851" y="5694658"/>
            <a:ext cx="1815385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C758D-A453-3D47-B2E4-5C26C2AF9B4F}"/>
              </a:ext>
            </a:extLst>
          </p:cNvPr>
          <p:cNvSpPr/>
          <p:nvPr/>
        </p:nvSpPr>
        <p:spPr>
          <a:xfrm>
            <a:off x="5319185" y="5694658"/>
            <a:ext cx="1778510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E6C86-4D5D-5B4C-A1B9-8D879D0A2CEF}"/>
              </a:ext>
            </a:extLst>
          </p:cNvPr>
          <p:cNvSpPr/>
          <p:nvPr/>
        </p:nvSpPr>
        <p:spPr>
          <a:xfrm>
            <a:off x="8922579" y="4240847"/>
            <a:ext cx="2093011" cy="68238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C00000"/>
                </a:solidFill>
                <a:latin typeface="Calibri" panose="020F0502020204030204"/>
              </a:rPr>
              <a:t>Large-message Collectives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D38D03-18CE-4547-9D8B-F44B49E447B3}"/>
              </a:ext>
            </a:extLst>
          </p:cNvPr>
          <p:cNvSpPr/>
          <p:nvPr/>
        </p:nvSpPr>
        <p:spPr>
          <a:xfrm>
            <a:off x="494660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CNTK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518B-DF11-AB42-AC84-D0E353A24DCB}"/>
              </a:ext>
            </a:extLst>
          </p:cNvPr>
          <p:cNvSpPr/>
          <p:nvPr/>
        </p:nvSpPr>
        <p:spPr>
          <a:xfrm>
            <a:off x="5436702" y="4257616"/>
            <a:ext cx="1245932" cy="665615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Point-to-Point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F319E-5C50-2B4E-806B-92311B1C504F}"/>
              </a:ext>
            </a:extLst>
          </p:cNvPr>
          <p:cNvSpPr/>
          <p:nvPr/>
        </p:nvSpPr>
        <p:spPr>
          <a:xfrm>
            <a:off x="9240812" y="2950272"/>
            <a:ext cx="1485259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Aggregation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B1DF96-200C-4246-B362-C1B6045DB127}"/>
              </a:ext>
            </a:extLst>
          </p:cNvPr>
          <p:cNvSpPr/>
          <p:nvPr/>
        </p:nvSpPr>
        <p:spPr>
          <a:xfrm>
            <a:off x="5938822" y="2945949"/>
            <a:ext cx="1509138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Propagation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308F7A-4439-7545-90D8-1B98D2C73B1C}"/>
              </a:ext>
            </a:extLst>
          </p:cNvPr>
          <p:cNvSpPr/>
          <p:nvPr/>
        </p:nvSpPr>
        <p:spPr>
          <a:xfrm>
            <a:off x="7594104" y="2947157"/>
            <a:ext cx="1508287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Backward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DBF8C4FF-E4A4-8C4A-8847-C8715881BFCC}"/>
              </a:ext>
            </a:extLst>
          </p:cNvPr>
          <p:cNvSpPr/>
          <p:nvPr/>
        </p:nvSpPr>
        <p:spPr>
          <a:xfrm rot="10800000">
            <a:off x="5589631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EB768444-F74E-AF4A-86AC-473F25DA74C4}"/>
              </a:ext>
            </a:extLst>
          </p:cNvPr>
          <p:cNvSpPr/>
          <p:nvPr/>
        </p:nvSpPr>
        <p:spPr>
          <a:xfrm rot="10800000">
            <a:off x="9984585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F0941919-B16D-7A4F-9CD9-05DC6BD6C4E1}"/>
              </a:ext>
            </a:extLst>
          </p:cNvPr>
          <p:cNvSpPr/>
          <p:nvPr/>
        </p:nvSpPr>
        <p:spPr>
          <a:xfrm rot="10800000">
            <a:off x="7787109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92151DA8-90BD-A848-8E4D-C83F02E8BC0C}"/>
              </a:ext>
            </a:extLst>
          </p:cNvPr>
          <p:cNvSpPr/>
          <p:nvPr/>
        </p:nvSpPr>
        <p:spPr>
          <a:xfrm rot="10800000">
            <a:off x="5746911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9BD8B616-1AC7-C647-9183-8479F523019F}"/>
              </a:ext>
            </a:extLst>
          </p:cNvPr>
          <p:cNvSpPr/>
          <p:nvPr/>
        </p:nvSpPr>
        <p:spPr>
          <a:xfrm rot="10800000">
            <a:off x="10141864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8B85877-C707-FE46-8850-37E88EF146D0}"/>
              </a:ext>
            </a:extLst>
          </p:cNvPr>
          <p:cNvSpPr/>
          <p:nvPr/>
        </p:nvSpPr>
        <p:spPr>
          <a:xfrm rot="10800000">
            <a:off x="7944387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834639-6007-E54F-B603-22D89C578668}"/>
              </a:ext>
            </a:extLst>
          </p:cNvPr>
          <p:cNvSpPr/>
          <p:nvPr/>
        </p:nvSpPr>
        <p:spPr>
          <a:xfrm>
            <a:off x="6000380" y="1255604"/>
            <a:ext cx="506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Deep Learning and Machine Learning Frameworks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F6AC48-7423-614B-A99C-5B00FDD3CF3C}"/>
              </a:ext>
            </a:extLst>
          </p:cNvPr>
          <p:cNvSpPr/>
          <p:nvPr/>
        </p:nvSpPr>
        <p:spPr>
          <a:xfrm>
            <a:off x="635066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LBANN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050F98E-9247-4F49-B241-C7391D57F34A}"/>
              </a:ext>
            </a:extLst>
          </p:cNvPr>
          <p:cNvSpPr/>
          <p:nvPr/>
        </p:nvSpPr>
        <p:spPr>
          <a:xfrm>
            <a:off x="775472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FlexFlow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2C513B7-AB11-CA46-A693-353CCFB9B8F7}"/>
              </a:ext>
            </a:extLst>
          </p:cNvPr>
          <p:cNvSpPr/>
          <p:nvPr/>
        </p:nvSpPr>
        <p:spPr>
          <a:xfrm>
            <a:off x="915878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TensorFlow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5278EE9-8FC4-2D4F-B452-4C8E7AFCBFB2}"/>
              </a:ext>
            </a:extLst>
          </p:cNvPr>
          <p:cNvSpPr/>
          <p:nvPr/>
        </p:nvSpPr>
        <p:spPr>
          <a:xfrm>
            <a:off x="1056284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PyTorch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F83EA0-BD01-1246-B107-5B8E6A2086B5}"/>
              </a:ext>
            </a:extLst>
          </p:cNvPr>
          <p:cNvCxnSpPr>
            <a:cxnSpLocks/>
          </p:cNvCxnSpPr>
          <p:nvPr/>
        </p:nvCxnSpPr>
        <p:spPr>
          <a:xfrm>
            <a:off x="5016675" y="2345781"/>
            <a:ext cx="754934" cy="1096380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FEAA6-1813-CD47-9286-C5969AF19D3F}"/>
              </a:ext>
            </a:extLst>
          </p:cNvPr>
          <p:cNvCxnSpPr>
            <a:cxnSpLocks/>
          </p:cNvCxnSpPr>
          <p:nvPr/>
        </p:nvCxnSpPr>
        <p:spPr>
          <a:xfrm flipV="1">
            <a:off x="10856585" y="2274980"/>
            <a:ext cx="882280" cy="1188156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CE42117-4C5F-AB4E-9A30-D5B4802EB04D}"/>
              </a:ext>
            </a:extLst>
          </p:cNvPr>
          <p:cNvSpPr/>
          <p:nvPr/>
        </p:nvSpPr>
        <p:spPr>
          <a:xfrm>
            <a:off x="6208881" y="3745790"/>
            <a:ext cx="3996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Communication Runtimes (MPI/</a:t>
            </a:r>
            <a:r>
              <a:rPr lang="en-US" u="sng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NCCL</a:t>
            </a: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/Gloo/MLSL)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505C9F-15BF-4A46-A198-CBB3F5C05BFA}"/>
              </a:ext>
            </a:extLst>
          </p:cNvPr>
          <p:cNvSpPr/>
          <p:nvPr/>
        </p:nvSpPr>
        <p:spPr>
          <a:xfrm>
            <a:off x="7570019" y="5404165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HPC Platforms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CA8A0E-8F8D-F04E-BE22-51F2DF2C0100}"/>
              </a:ext>
            </a:extLst>
          </p:cNvPr>
          <p:cNvSpPr/>
          <p:nvPr/>
        </p:nvSpPr>
        <p:spPr>
          <a:xfrm>
            <a:off x="5985216" y="2578015"/>
            <a:ext cx="4475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Major Computation and Communication Phases in DL Frameworks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11B65-9F24-044F-98FF-AD71897CD193}"/>
              </a:ext>
            </a:extLst>
          </p:cNvPr>
          <p:cNvSpPr/>
          <p:nvPr/>
        </p:nvSpPr>
        <p:spPr>
          <a:xfrm>
            <a:off x="5254125" y="2430097"/>
            <a:ext cx="5943520" cy="2638677"/>
          </a:xfrm>
          <a:prstGeom prst="rect">
            <a:avLst/>
          </a:prstGeom>
          <a:noFill/>
          <a:ln w="57150" cap="rnd" cmpd="sng" algn="ctr">
            <a:solidFill>
              <a:srgbClr val="C00000"/>
            </a:solidFill>
            <a:prstDash val="sysDot"/>
            <a:beve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041B5-C56C-FC4B-8446-37CC6FA1D449}"/>
              </a:ext>
            </a:extLst>
          </p:cNvPr>
          <p:cNvSpPr/>
          <p:nvPr/>
        </p:nvSpPr>
        <p:spPr>
          <a:xfrm>
            <a:off x="10647515" y="3357192"/>
            <a:ext cx="156966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Co-Design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52251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4267-DFBD-3E4C-882D-2215DA4A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3" y="91791"/>
            <a:ext cx="11894752" cy="772768"/>
          </a:xfrm>
        </p:spPr>
        <p:txBody>
          <a:bodyPr/>
          <a:lstStyle/>
          <a:p>
            <a:r>
              <a:rPr lang="en-US"/>
              <a:t>Distributed TensorFlow on ORNL Summit (1,536 GPUs)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273A35A-FE6E-8749-B21A-0411BAB5DBFE}"/>
              </a:ext>
            </a:extLst>
          </p:cNvPr>
          <p:cNvSpPr txBox="1">
            <a:spLocks/>
          </p:cNvSpPr>
          <p:nvPr/>
        </p:nvSpPr>
        <p:spPr bwMode="auto">
          <a:xfrm>
            <a:off x="87048" y="846795"/>
            <a:ext cx="3522819" cy="490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143" indent="-457143" defTabSz="1219080"/>
            <a:r>
              <a:rPr lang="en-US" sz="2000" b="0" kern="0">
                <a:solidFill>
                  <a:srgbClr val="000000"/>
                </a:solidFill>
              </a:rPr>
              <a:t>ResNet-50 Training using TensorFlow benchmark on SUMMIT -- 1536 Volta GPUs!</a:t>
            </a:r>
          </a:p>
          <a:p>
            <a:pPr marL="457143" indent="-457143" defTabSz="1219080"/>
            <a:endParaRPr lang="en-US" sz="2000" b="0" kern="0">
              <a:solidFill>
                <a:srgbClr val="000000"/>
              </a:solidFill>
            </a:endParaRPr>
          </a:p>
          <a:p>
            <a:pPr marL="457143" indent="-457143" defTabSz="1219080"/>
            <a:r>
              <a:rPr lang="en-US" sz="2000" b="0" kern="0">
                <a:solidFill>
                  <a:srgbClr val="000000"/>
                </a:solidFill>
              </a:rPr>
              <a:t>1,281,167 (1.2 mil.) images</a:t>
            </a:r>
          </a:p>
          <a:p>
            <a:pPr marL="457143" indent="-457143" defTabSz="1219080"/>
            <a:endParaRPr lang="en-US" sz="2000" b="0" kern="0">
              <a:solidFill>
                <a:srgbClr val="000000"/>
              </a:solidFill>
            </a:endParaRPr>
          </a:p>
          <a:p>
            <a:pPr marL="457143" indent="-457143" defTabSz="1219080"/>
            <a:r>
              <a:rPr lang="en-US" sz="2000" b="0" kern="0">
                <a:solidFill>
                  <a:srgbClr val="000000"/>
                </a:solidFill>
              </a:rPr>
              <a:t>Time/epoch = 3 seconds</a:t>
            </a:r>
          </a:p>
          <a:p>
            <a:pPr marL="457143" indent="-457143" defTabSz="1219080"/>
            <a:endParaRPr lang="en-US" sz="2000" b="0" kern="0">
              <a:solidFill>
                <a:srgbClr val="000000"/>
              </a:solidFill>
            </a:endParaRPr>
          </a:p>
          <a:p>
            <a:pPr marL="457143" indent="-457143" defTabSz="1219080"/>
            <a:r>
              <a:rPr lang="en-US" sz="2000" b="0" kern="0">
                <a:solidFill>
                  <a:srgbClr val="000000"/>
                </a:solidFill>
              </a:rPr>
              <a:t>Total Time (90 epochs)        = 3 x 90 = 270 seconds = </a:t>
            </a:r>
            <a:r>
              <a:rPr lang="en-US" sz="2000" kern="0">
                <a:solidFill>
                  <a:srgbClr val="C00000"/>
                </a:solidFill>
              </a:rPr>
              <a:t>4.5 minutes!</a:t>
            </a:r>
          </a:p>
          <a:p>
            <a:pPr marL="457143" indent="-457143" defTabSz="1219080"/>
            <a:endParaRPr lang="en-US" sz="2000" b="0" kern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AF6321F-03AD-424B-A176-B0B9AFDF0B33}"/>
              </a:ext>
            </a:extLst>
          </p:cNvPr>
          <p:cNvGraphicFramePr>
            <a:graphicFrameLocks/>
          </p:cNvGraphicFramePr>
          <p:nvPr/>
        </p:nvGraphicFramePr>
        <p:xfrm>
          <a:off x="3392133" y="1086642"/>
          <a:ext cx="8712819" cy="4684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DF7AAD6-04D2-8C4C-B2A8-3D3C83FCCAC8}"/>
              </a:ext>
            </a:extLst>
          </p:cNvPr>
          <p:cNvSpPr txBox="1"/>
          <p:nvPr/>
        </p:nvSpPr>
        <p:spPr bwMode="auto">
          <a:xfrm>
            <a:off x="226677" y="6204247"/>
            <a:ext cx="11878281" cy="38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08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i="1" kern="0">
                <a:solidFill>
                  <a:srgbClr val="000066">
                    <a:lumMod val="60000"/>
                    <a:lumOff val="40000"/>
                  </a:srgbClr>
                </a:solidFill>
                <a:latin typeface="+mj-lt"/>
                <a:cs typeface="Calibri" pitchFamily="34" charset="0"/>
              </a:rPr>
              <a:t>Platform: The Summit Supercomputer (#2 on Top500.org) – 6 NVIDIA Volta GPUs per node connected with NVLink, CUDA 10.1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07CAA-6E8F-374B-88B4-69ACB19690AE}"/>
              </a:ext>
            </a:extLst>
          </p:cNvPr>
          <p:cNvSpPr txBox="1"/>
          <p:nvPr/>
        </p:nvSpPr>
        <p:spPr bwMode="auto">
          <a:xfrm>
            <a:off x="5385669" y="2179522"/>
            <a:ext cx="5072472" cy="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083" indent="-457083" algn="ctr" defTabSz="121890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2133" i="1" kern="0">
                <a:solidFill>
                  <a:srgbClr val="C00000"/>
                </a:solidFill>
                <a:latin typeface="Calibri"/>
                <a:cs typeface="Calibri" pitchFamily="34" charset="0"/>
              </a:rPr>
              <a:t>MVAPICH2-GDR reaching ~0.42 million images per second for ImageNet-1k!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B8888-50AB-064E-B254-2115061A9048}"/>
              </a:ext>
            </a:extLst>
          </p:cNvPr>
          <p:cNvSpPr txBox="1"/>
          <p:nvPr/>
        </p:nvSpPr>
        <p:spPr bwMode="auto">
          <a:xfrm>
            <a:off x="5506589" y="1570829"/>
            <a:ext cx="4703704" cy="5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083" indent="-457083" algn="ctr" defTabSz="121890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2133" i="1" kern="0">
                <a:solidFill>
                  <a:srgbClr val="C00000"/>
                </a:solidFill>
                <a:latin typeface="Calibri"/>
                <a:cs typeface="Calibri" pitchFamily="34" charset="0"/>
              </a:rPr>
              <a:t>ImageNet-1k has 1.2 million images</a:t>
            </a:r>
          </a:p>
        </p:txBody>
      </p:sp>
    </p:spTree>
    <p:extLst>
      <p:ext uri="{BB962C8B-B14F-4D97-AF65-F5344CB8AC3E}">
        <p14:creationId xmlns:p14="http://schemas.microsoft.com/office/powerpoint/2010/main" val="2875425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8C70A-2CA3-D940-94D8-6275498A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" y="199110"/>
            <a:ext cx="11768364" cy="772768"/>
          </a:xfrm>
        </p:spPr>
        <p:txBody>
          <a:bodyPr/>
          <a:lstStyle/>
          <a:p>
            <a:r>
              <a:rPr lang="en-US"/>
              <a:t>Distributed TensorFlow on TACC Frontera (2048 CPU nodes)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01F13DA-D1D3-D143-B32D-7E23983EA249}"/>
              </a:ext>
            </a:extLst>
          </p:cNvPr>
          <p:cNvSpPr txBox="1">
            <a:spLocks/>
          </p:cNvSpPr>
          <p:nvPr/>
        </p:nvSpPr>
        <p:spPr bwMode="auto">
          <a:xfrm>
            <a:off x="211818" y="882257"/>
            <a:ext cx="5397730" cy="48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/>
            <a:r>
              <a:rPr lang="en-US" sz="2133" b="0" kern="0"/>
              <a:t>Scaled TensorFlow to 2048 nodes on Frontera using MVAPICH2 and IntelMPI</a:t>
            </a:r>
          </a:p>
          <a:p>
            <a:pPr defTabSz="1219170"/>
            <a:endParaRPr lang="en-US" sz="2133" b="0" kern="0"/>
          </a:p>
          <a:p>
            <a:pPr defTabSz="1219170"/>
            <a:r>
              <a:rPr lang="en-US" sz="2133" b="0" kern="0"/>
              <a:t>MVAPICH2 delivers close to the ideal performance for DNN training</a:t>
            </a:r>
          </a:p>
          <a:p>
            <a:pPr defTabSz="1219170"/>
            <a:endParaRPr lang="en-US" sz="2133" b="0" kern="0"/>
          </a:p>
          <a:p>
            <a:pPr defTabSz="1219170"/>
            <a:r>
              <a:rPr lang="en-US" sz="2133" b="0" kern="0"/>
              <a:t>Report a peak of </a:t>
            </a:r>
            <a:r>
              <a:rPr lang="en-US" sz="2133" b="0" kern="0">
                <a:solidFill>
                  <a:srgbClr val="C00000"/>
                </a:solidFill>
              </a:rPr>
              <a:t>260,000 images/sec </a:t>
            </a:r>
            <a:r>
              <a:rPr lang="en-US" sz="2133" b="0" kern="0"/>
              <a:t>on 2048 nodes</a:t>
            </a:r>
          </a:p>
          <a:p>
            <a:pPr defTabSz="1219170"/>
            <a:endParaRPr lang="en-US" sz="2133" b="0" kern="0"/>
          </a:p>
          <a:p>
            <a:pPr defTabSz="1219170"/>
            <a:r>
              <a:rPr lang="en-US" sz="2133" b="0" kern="0"/>
              <a:t>On 2048 nodes, ResNet-50 can be trained in </a:t>
            </a:r>
            <a:r>
              <a:rPr lang="en-US" sz="2133" b="0" kern="0">
                <a:solidFill>
                  <a:srgbClr val="C00000"/>
                </a:solidFill>
              </a:rPr>
              <a:t>7 minutes! </a:t>
            </a:r>
            <a:endParaRPr lang="en-US" sz="2133" b="0" kern="0"/>
          </a:p>
          <a:p>
            <a:pPr defTabSz="1219170"/>
            <a:endParaRPr lang="en-US" sz="2133" b="0" kern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E2E3E-F61F-184B-A8A6-3C62B8A1ABC3}"/>
              </a:ext>
            </a:extLst>
          </p:cNvPr>
          <p:cNvSpPr/>
          <p:nvPr/>
        </p:nvSpPr>
        <p:spPr>
          <a:xfrm>
            <a:off x="211818" y="5894072"/>
            <a:ext cx="11824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A. Jain, A. A. Awan, H. Subramoni, DK Panda, “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Scaling TensorFlow, PyTorch, and MXNet using MVAPICH2 for High-Performance Deep Learning on Frontera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”, DLS ’19 (SC ’19 Workshop).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813338A-2418-44E9-B83A-8F2EAB8963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847904"/>
              </p:ext>
            </p:extLst>
          </p:nvPr>
        </p:nvGraphicFramePr>
        <p:xfrm>
          <a:off x="5300547" y="1380203"/>
          <a:ext cx="6735336" cy="413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0338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525" y="214956"/>
            <a:ext cx="10795460" cy="772768"/>
          </a:xfrm>
        </p:spPr>
        <p:txBody>
          <a:bodyPr/>
          <a:lstStyle/>
          <a:p>
            <a:r>
              <a:rPr lang="en-US" err="1"/>
              <a:t>AccDP</a:t>
            </a:r>
            <a:r>
              <a:rPr lang="en-US"/>
              <a:t>: Exploiting Data Parallelism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452EE64-F779-3020-04F7-0AD52045B587}"/>
              </a:ext>
            </a:extLst>
          </p:cNvPr>
          <p:cNvSpPr txBox="1">
            <a:spLocks/>
          </p:cNvSpPr>
          <p:nvPr/>
        </p:nvSpPr>
        <p:spPr bwMode="auto">
          <a:xfrm>
            <a:off x="1" y="1484582"/>
            <a:ext cx="6104708" cy="209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kern="0"/>
              <a:t>ResNet18 training throughput comparison between regular training and </a:t>
            </a:r>
            <a:r>
              <a:rPr lang="en-US" sz="2000" b="0" kern="0" err="1"/>
              <a:t>AccDP</a:t>
            </a:r>
            <a:r>
              <a:rPr lang="en-US" sz="2000" b="0" kern="0"/>
              <a:t> (proposed design) for different DNN models on up to 8 nodes 2 GPUs per node (16 GPUs) with 4 MPS clients per GPU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706AFF1-4DEB-CA34-5CE4-6C7FB5AC174B}"/>
              </a:ext>
            </a:extLst>
          </p:cNvPr>
          <p:cNvSpPr txBox="1">
            <a:spLocks/>
          </p:cNvSpPr>
          <p:nvPr/>
        </p:nvSpPr>
        <p:spPr bwMode="auto">
          <a:xfrm>
            <a:off x="6001277" y="1484580"/>
            <a:ext cx="6353892" cy="20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kern="0" err="1"/>
              <a:t>ShuffleNet</a:t>
            </a:r>
            <a:r>
              <a:rPr lang="en-US" sz="2000" b="0" kern="0"/>
              <a:t> training throughput comparison between regular training and </a:t>
            </a:r>
            <a:r>
              <a:rPr lang="en-US" sz="2000" b="0" kern="0" err="1"/>
              <a:t>AccDP</a:t>
            </a:r>
            <a:r>
              <a:rPr lang="en-US" sz="2000" b="0" kern="0"/>
              <a:t> (proposed design) for different DNN models on up to 8 nodes 2 GPUs per node (16 GPUs) with 4 MPS clients per GPU.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0AC63CDC-1561-30FC-D7FD-8A7D2E2CD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25" y="3076025"/>
            <a:ext cx="6001275" cy="2810257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2B2C48C4-0A9B-09F9-FE03-E723AE23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" y="2970815"/>
            <a:ext cx="5875333" cy="27667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CA59FF-F4E3-1CCF-A899-CD1C2AE9B80E}"/>
              </a:ext>
            </a:extLst>
          </p:cNvPr>
          <p:cNvCxnSpPr>
            <a:cxnSpLocks/>
          </p:cNvCxnSpPr>
          <p:nvPr/>
        </p:nvCxnSpPr>
        <p:spPr bwMode="auto">
          <a:xfrm>
            <a:off x="6001276" y="987724"/>
            <a:ext cx="0" cy="489855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39F4210-73DB-9B48-60D8-5361F0FDFB14}"/>
              </a:ext>
            </a:extLst>
          </p:cNvPr>
          <p:cNvSpPr txBox="1">
            <a:spLocks/>
          </p:cNvSpPr>
          <p:nvPr/>
        </p:nvSpPr>
        <p:spPr bwMode="auto">
          <a:xfrm>
            <a:off x="952737" y="997743"/>
            <a:ext cx="4221745" cy="57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kern="0">
                <a:solidFill>
                  <a:srgbClr val="008F00"/>
                </a:solidFill>
              </a:rPr>
              <a:t>Multi node with ResNet18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BDE4DC9-AAE4-B56F-8E48-00D23EB3E327}"/>
              </a:ext>
            </a:extLst>
          </p:cNvPr>
          <p:cNvSpPr txBox="1">
            <a:spLocks/>
          </p:cNvSpPr>
          <p:nvPr/>
        </p:nvSpPr>
        <p:spPr bwMode="auto">
          <a:xfrm>
            <a:off x="7080490" y="967588"/>
            <a:ext cx="4221745" cy="57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kern="0">
                <a:solidFill>
                  <a:srgbClr val="008F00"/>
                </a:solidFill>
              </a:rPr>
              <a:t>Multi node with </a:t>
            </a:r>
            <a:r>
              <a:rPr lang="en-US" sz="2400" kern="0" err="1">
                <a:solidFill>
                  <a:srgbClr val="008F00"/>
                </a:solidFill>
              </a:rPr>
              <a:t>ShuffleNet</a:t>
            </a:r>
            <a:endParaRPr lang="en-US" sz="2400" kern="0">
              <a:solidFill>
                <a:srgbClr val="008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F2CC97-2780-56F2-D021-0A2FEDE49021}"/>
              </a:ext>
            </a:extLst>
          </p:cNvPr>
          <p:cNvSpPr/>
          <p:nvPr/>
        </p:nvSpPr>
        <p:spPr>
          <a:xfrm>
            <a:off x="183967" y="5998566"/>
            <a:ext cx="11824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N. Alnaasan, A. Jain, A.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Shafi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H.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Subramoni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and DK Panda, “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AccDP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: Accelerated Data-Parallel Distributed DNN Training for Modern GPU-Based HPC Clusters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”, HiPC’22. </a:t>
            </a:r>
          </a:p>
        </p:txBody>
      </p:sp>
    </p:spTree>
    <p:extLst>
      <p:ext uri="{BB962C8B-B14F-4D97-AF65-F5344CB8AC3E}">
        <p14:creationId xmlns:p14="http://schemas.microsoft.com/office/powerpoint/2010/main" val="2646886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2909" y="2203914"/>
            <a:ext cx="4083443" cy="2733214"/>
          </a:xfrm>
        </p:spPr>
        <p:txBody>
          <a:bodyPr/>
          <a:lstStyle/>
          <a:p>
            <a:r>
              <a:rPr lang="en-US" sz="2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Data Parallelism</a:t>
            </a:r>
          </a:p>
          <a:p>
            <a:r>
              <a:rPr lang="en-US" sz="2800" b="1">
                <a:solidFill>
                  <a:srgbClr val="C00000"/>
                </a:solidFill>
              </a:rPr>
              <a:t>Model-Parallelism</a:t>
            </a:r>
          </a:p>
          <a:p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74532"/>
            <a:ext cx="11486736" cy="772768"/>
          </a:xfrm>
        </p:spPr>
        <p:txBody>
          <a:bodyPr/>
          <a:lstStyle/>
          <a:p>
            <a:r>
              <a:rPr lang="en-US"/>
              <a:t>Solutions and Case Studies: Exploiting HPC for DL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A3DA9-A735-0544-873B-79FCC85BE073}"/>
              </a:ext>
            </a:extLst>
          </p:cNvPr>
          <p:cNvSpPr/>
          <p:nvPr/>
        </p:nvSpPr>
        <p:spPr>
          <a:xfrm>
            <a:off x="4828422" y="3760480"/>
            <a:ext cx="6995448" cy="1406362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62557-91D2-C14F-8F1F-82B406BA79EF}"/>
              </a:ext>
            </a:extLst>
          </p:cNvPr>
          <p:cNvSpPr/>
          <p:nvPr/>
        </p:nvSpPr>
        <p:spPr>
          <a:xfrm>
            <a:off x="4806928" y="5415477"/>
            <a:ext cx="7038436" cy="684922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168C0-F4A2-7F44-8B69-F0CD818440C4}"/>
              </a:ext>
            </a:extLst>
          </p:cNvPr>
          <p:cNvSpPr/>
          <p:nvPr/>
        </p:nvSpPr>
        <p:spPr>
          <a:xfrm>
            <a:off x="4828422" y="1060343"/>
            <a:ext cx="6995448" cy="22827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95FED-BE28-0446-9562-839E13502C9D}"/>
              </a:ext>
            </a:extLst>
          </p:cNvPr>
          <p:cNvSpPr/>
          <p:nvPr/>
        </p:nvSpPr>
        <p:spPr>
          <a:xfrm>
            <a:off x="5751129" y="2562487"/>
            <a:ext cx="5193022" cy="919845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583E-7D68-5A4D-B6F5-0AA028DDC81B}"/>
              </a:ext>
            </a:extLst>
          </p:cNvPr>
          <p:cNvSpPr/>
          <p:nvPr/>
        </p:nvSpPr>
        <p:spPr>
          <a:xfrm>
            <a:off x="6933693" y="4276186"/>
            <a:ext cx="1737828" cy="64704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CUDA-Awareness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9D1D6-5F3A-5C41-85A6-232A81017BC2}"/>
              </a:ext>
            </a:extLst>
          </p:cNvPr>
          <p:cNvSpPr/>
          <p:nvPr/>
        </p:nvSpPr>
        <p:spPr>
          <a:xfrm>
            <a:off x="7436535" y="5694658"/>
            <a:ext cx="1813478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InfiniBand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CAB8CD-D638-BC49-AD34-58E634FC2665}"/>
              </a:ext>
            </a:extLst>
          </p:cNvPr>
          <p:cNvSpPr/>
          <p:nvPr/>
        </p:nvSpPr>
        <p:spPr>
          <a:xfrm>
            <a:off x="9588851" y="5694658"/>
            <a:ext cx="1815385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C758D-A453-3D47-B2E4-5C26C2AF9B4F}"/>
              </a:ext>
            </a:extLst>
          </p:cNvPr>
          <p:cNvSpPr/>
          <p:nvPr/>
        </p:nvSpPr>
        <p:spPr>
          <a:xfrm>
            <a:off x="5319185" y="5694658"/>
            <a:ext cx="1778510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E6C86-4D5D-5B4C-A1B9-8D879D0A2CEF}"/>
              </a:ext>
            </a:extLst>
          </p:cNvPr>
          <p:cNvSpPr/>
          <p:nvPr/>
        </p:nvSpPr>
        <p:spPr>
          <a:xfrm>
            <a:off x="8922579" y="4240847"/>
            <a:ext cx="2093011" cy="68238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C00000"/>
                </a:solidFill>
                <a:latin typeface="Calibri" panose="020F0502020204030204"/>
              </a:rPr>
              <a:t>Large-message Collectives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D38D03-18CE-4547-9D8B-F44B49E447B3}"/>
              </a:ext>
            </a:extLst>
          </p:cNvPr>
          <p:cNvSpPr/>
          <p:nvPr/>
        </p:nvSpPr>
        <p:spPr>
          <a:xfrm>
            <a:off x="494660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CNTK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518B-DF11-AB42-AC84-D0E353A24DCB}"/>
              </a:ext>
            </a:extLst>
          </p:cNvPr>
          <p:cNvSpPr/>
          <p:nvPr/>
        </p:nvSpPr>
        <p:spPr>
          <a:xfrm>
            <a:off x="5436702" y="4257616"/>
            <a:ext cx="1245932" cy="665615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Point-to-Point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F319E-5C50-2B4E-806B-92311B1C504F}"/>
              </a:ext>
            </a:extLst>
          </p:cNvPr>
          <p:cNvSpPr/>
          <p:nvPr/>
        </p:nvSpPr>
        <p:spPr>
          <a:xfrm>
            <a:off x="9240812" y="2950272"/>
            <a:ext cx="1485259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Aggregation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B1DF96-200C-4246-B362-C1B6045DB127}"/>
              </a:ext>
            </a:extLst>
          </p:cNvPr>
          <p:cNvSpPr/>
          <p:nvPr/>
        </p:nvSpPr>
        <p:spPr>
          <a:xfrm>
            <a:off x="5938822" y="2945949"/>
            <a:ext cx="1509138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Propagation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308F7A-4439-7545-90D8-1B98D2C73B1C}"/>
              </a:ext>
            </a:extLst>
          </p:cNvPr>
          <p:cNvSpPr/>
          <p:nvPr/>
        </p:nvSpPr>
        <p:spPr>
          <a:xfrm>
            <a:off x="7594104" y="2947157"/>
            <a:ext cx="1508287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Backward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DBF8C4FF-E4A4-8C4A-8847-C8715881BFCC}"/>
              </a:ext>
            </a:extLst>
          </p:cNvPr>
          <p:cNvSpPr/>
          <p:nvPr/>
        </p:nvSpPr>
        <p:spPr>
          <a:xfrm rot="10800000">
            <a:off x="5589631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EB768444-F74E-AF4A-86AC-473F25DA74C4}"/>
              </a:ext>
            </a:extLst>
          </p:cNvPr>
          <p:cNvSpPr/>
          <p:nvPr/>
        </p:nvSpPr>
        <p:spPr>
          <a:xfrm rot="10800000">
            <a:off x="9984585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F0941919-B16D-7A4F-9CD9-05DC6BD6C4E1}"/>
              </a:ext>
            </a:extLst>
          </p:cNvPr>
          <p:cNvSpPr/>
          <p:nvPr/>
        </p:nvSpPr>
        <p:spPr>
          <a:xfrm rot="10800000">
            <a:off x="7787109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92151DA8-90BD-A848-8E4D-C83F02E8BC0C}"/>
              </a:ext>
            </a:extLst>
          </p:cNvPr>
          <p:cNvSpPr/>
          <p:nvPr/>
        </p:nvSpPr>
        <p:spPr>
          <a:xfrm rot="10800000">
            <a:off x="5746911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9BD8B616-1AC7-C647-9183-8479F523019F}"/>
              </a:ext>
            </a:extLst>
          </p:cNvPr>
          <p:cNvSpPr/>
          <p:nvPr/>
        </p:nvSpPr>
        <p:spPr>
          <a:xfrm rot="10800000">
            <a:off x="10141864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8B85877-C707-FE46-8850-37E88EF146D0}"/>
              </a:ext>
            </a:extLst>
          </p:cNvPr>
          <p:cNvSpPr/>
          <p:nvPr/>
        </p:nvSpPr>
        <p:spPr>
          <a:xfrm rot="10800000">
            <a:off x="7944387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834639-6007-E54F-B603-22D89C578668}"/>
              </a:ext>
            </a:extLst>
          </p:cNvPr>
          <p:cNvSpPr/>
          <p:nvPr/>
        </p:nvSpPr>
        <p:spPr>
          <a:xfrm>
            <a:off x="6000380" y="1255604"/>
            <a:ext cx="506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Deep Learning and Machine Learning Frameworks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F6AC48-7423-614B-A99C-5B00FDD3CF3C}"/>
              </a:ext>
            </a:extLst>
          </p:cNvPr>
          <p:cNvSpPr/>
          <p:nvPr/>
        </p:nvSpPr>
        <p:spPr>
          <a:xfrm>
            <a:off x="635066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LBANN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050F98E-9247-4F49-B241-C7391D57F34A}"/>
              </a:ext>
            </a:extLst>
          </p:cNvPr>
          <p:cNvSpPr/>
          <p:nvPr/>
        </p:nvSpPr>
        <p:spPr>
          <a:xfrm>
            <a:off x="775472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FlexFlow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2C513B7-AB11-CA46-A693-353CCFB9B8F7}"/>
              </a:ext>
            </a:extLst>
          </p:cNvPr>
          <p:cNvSpPr/>
          <p:nvPr/>
        </p:nvSpPr>
        <p:spPr>
          <a:xfrm>
            <a:off x="915878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TensorFlow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5278EE9-8FC4-2D4F-B452-4C8E7AFCBFB2}"/>
              </a:ext>
            </a:extLst>
          </p:cNvPr>
          <p:cNvSpPr/>
          <p:nvPr/>
        </p:nvSpPr>
        <p:spPr>
          <a:xfrm>
            <a:off x="1056284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PyTorch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F83EA0-BD01-1246-B107-5B8E6A2086B5}"/>
              </a:ext>
            </a:extLst>
          </p:cNvPr>
          <p:cNvCxnSpPr>
            <a:cxnSpLocks/>
          </p:cNvCxnSpPr>
          <p:nvPr/>
        </p:nvCxnSpPr>
        <p:spPr>
          <a:xfrm>
            <a:off x="5016675" y="2345781"/>
            <a:ext cx="754934" cy="1096380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FEAA6-1813-CD47-9286-C5969AF19D3F}"/>
              </a:ext>
            </a:extLst>
          </p:cNvPr>
          <p:cNvCxnSpPr>
            <a:cxnSpLocks/>
          </p:cNvCxnSpPr>
          <p:nvPr/>
        </p:nvCxnSpPr>
        <p:spPr>
          <a:xfrm flipV="1">
            <a:off x="10856585" y="2274980"/>
            <a:ext cx="882280" cy="1188156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CE42117-4C5F-AB4E-9A30-D5B4802EB04D}"/>
              </a:ext>
            </a:extLst>
          </p:cNvPr>
          <p:cNvSpPr/>
          <p:nvPr/>
        </p:nvSpPr>
        <p:spPr>
          <a:xfrm>
            <a:off x="6208881" y="3745790"/>
            <a:ext cx="3996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Communication Runtimes (MPI/</a:t>
            </a:r>
            <a:r>
              <a:rPr lang="en-US" u="sng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NCCL</a:t>
            </a: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/Gloo/MLSL)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505C9F-15BF-4A46-A198-CBB3F5C05BFA}"/>
              </a:ext>
            </a:extLst>
          </p:cNvPr>
          <p:cNvSpPr/>
          <p:nvPr/>
        </p:nvSpPr>
        <p:spPr>
          <a:xfrm>
            <a:off x="7570019" y="5404165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HPC Platforms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CA8A0E-8F8D-F04E-BE22-51F2DF2C0100}"/>
              </a:ext>
            </a:extLst>
          </p:cNvPr>
          <p:cNvSpPr/>
          <p:nvPr/>
        </p:nvSpPr>
        <p:spPr>
          <a:xfrm>
            <a:off x="5985216" y="2578015"/>
            <a:ext cx="4475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Major Computation and Communication Phases in DL Frameworks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11B65-9F24-044F-98FF-AD71897CD193}"/>
              </a:ext>
            </a:extLst>
          </p:cNvPr>
          <p:cNvSpPr/>
          <p:nvPr/>
        </p:nvSpPr>
        <p:spPr>
          <a:xfrm>
            <a:off x="5254125" y="2430097"/>
            <a:ext cx="5943520" cy="2638677"/>
          </a:xfrm>
          <a:prstGeom prst="rect">
            <a:avLst/>
          </a:prstGeom>
          <a:noFill/>
          <a:ln w="57150" cap="rnd" cmpd="sng" algn="ctr">
            <a:solidFill>
              <a:srgbClr val="C00000"/>
            </a:solidFill>
            <a:prstDash val="sysDot"/>
            <a:beve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041B5-C56C-FC4B-8446-37CC6FA1D449}"/>
              </a:ext>
            </a:extLst>
          </p:cNvPr>
          <p:cNvSpPr/>
          <p:nvPr/>
        </p:nvSpPr>
        <p:spPr>
          <a:xfrm>
            <a:off x="10647515" y="3357192"/>
            <a:ext cx="156966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Co-Design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2020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7C61-1155-4E42-84D3-4701001E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" y="696329"/>
            <a:ext cx="7032617" cy="5383163"/>
          </a:xfrm>
        </p:spPr>
        <p:txBody>
          <a:bodyPr/>
          <a:lstStyle/>
          <a:p>
            <a:r>
              <a:rPr lang="en-US" sz="2133"/>
              <a:t>Pathology whole slide image (WSI) </a:t>
            </a:r>
          </a:p>
          <a:p>
            <a:pPr lvl="1"/>
            <a:r>
              <a:rPr lang="en-US" sz="1867"/>
              <a:t>Each WSI = 100,000 x 100,000 pixels</a:t>
            </a:r>
          </a:p>
          <a:p>
            <a:pPr lvl="1"/>
            <a:r>
              <a:rPr lang="en-US" sz="1867"/>
              <a:t>Can not fit in a single GPU memory</a:t>
            </a:r>
          </a:p>
          <a:p>
            <a:pPr lvl="1"/>
            <a:r>
              <a:rPr lang="en-US" sz="1867"/>
              <a:t>Tiles are extracted to make training possible</a:t>
            </a:r>
          </a:p>
          <a:p>
            <a:r>
              <a:rPr lang="en-US" sz="2133"/>
              <a:t>Two main problems with tiles</a:t>
            </a:r>
          </a:p>
          <a:p>
            <a:pPr lvl="1"/>
            <a:r>
              <a:rPr lang="en-US" sz="1867"/>
              <a:t>Restricted tile size because of GPU memory limitation</a:t>
            </a:r>
          </a:p>
          <a:p>
            <a:pPr lvl="1"/>
            <a:r>
              <a:rPr lang="en-US" sz="1867"/>
              <a:t>Smaller tiles loose structural information</a:t>
            </a:r>
          </a:p>
          <a:p>
            <a:r>
              <a:rPr lang="en-US" sz="2133"/>
              <a:t>Reduced training time significantly</a:t>
            </a:r>
          </a:p>
          <a:p>
            <a:pPr lvl="1"/>
            <a:r>
              <a:rPr lang="en-US" sz="1867" b="1">
                <a:solidFill>
                  <a:srgbClr val="FF0000"/>
                </a:solidFill>
              </a:rPr>
              <a:t>GEMS-Basic: 7.25 hours (1 node, 4 GPUs)</a:t>
            </a:r>
          </a:p>
          <a:p>
            <a:pPr lvl="1"/>
            <a:r>
              <a:rPr lang="en-US" sz="1867" b="1">
                <a:solidFill>
                  <a:srgbClr val="FF0000"/>
                </a:solidFill>
              </a:rPr>
              <a:t>GEMS-MAST: 6.28 hours (1 node, 4 GPUs)</a:t>
            </a:r>
          </a:p>
          <a:p>
            <a:pPr lvl="1"/>
            <a:r>
              <a:rPr lang="en-US" sz="1867" b="1">
                <a:solidFill>
                  <a:srgbClr val="FF0000"/>
                </a:solidFill>
              </a:rPr>
              <a:t>GEMS-MASTER: 4.21 hours (1 node, 4 GPUs)</a:t>
            </a:r>
          </a:p>
          <a:p>
            <a:pPr lvl="1"/>
            <a:r>
              <a:rPr lang="en-US" sz="1867" b="1">
                <a:solidFill>
                  <a:srgbClr val="FF0000"/>
                </a:solidFill>
              </a:rPr>
              <a:t>GEMS-Hybrid: 27 mins (32 nodes, 128 GPUs)</a:t>
            </a:r>
          </a:p>
          <a:p>
            <a:pPr lvl="1"/>
            <a:r>
              <a:rPr lang="en-US" sz="1867" b="1">
                <a:solidFill>
                  <a:srgbClr val="00B050"/>
                </a:solidFill>
              </a:rPr>
              <a:t>Overall 15x reduction in training time!!!!</a:t>
            </a:r>
          </a:p>
          <a:p>
            <a:pPr marL="609585" lvl="1" indent="0">
              <a:buNone/>
            </a:pPr>
            <a:endParaRPr lang="en-US" sz="1867" b="1"/>
          </a:p>
          <a:p>
            <a:pPr lvl="1"/>
            <a:endParaRPr lang="en-US" sz="1867" b="1"/>
          </a:p>
          <a:p>
            <a:pPr marL="609539" lvl="1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AC33B-2128-FC47-8542-47D121AD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" y="154967"/>
            <a:ext cx="11147985" cy="772768"/>
          </a:xfrm>
        </p:spPr>
        <p:txBody>
          <a:bodyPr/>
          <a:lstStyle/>
          <a:p>
            <a:r>
              <a:rPr lang="en-US" sz="3500"/>
              <a:t>Exploiting Model Parallelism in AI-Driven Digital Pathology</a:t>
            </a:r>
            <a:br>
              <a:rPr lang="en-US" sz="3500"/>
            </a:br>
            <a:endParaRPr lang="en-US" sz="3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49059-6C8A-0B4F-884E-EA44152D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80" y="927735"/>
            <a:ext cx="1654080" cy="16869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595CE-F46B-2D4B-84F6-69BA11F568F0}"/>
              </a:ext>
            </a:extLst>
          </p:cNvPr>
          <p:cNvSpPr/>
          <p:nvPr/>
        </p:nvSpPr>
        <p:spPr>
          <a:xfrm>
            <a:off x="8283224" y="1228579"/>
            <a:ext cx="4030133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 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hlinkClick r:id="rId4"/>
              </a:rPr>
              <a:t>https://blog.kitware.com/digital-slide-archive-large-image-and-histomicstk-open-source-informatics-tools-for-management-visualization-and-analysis-of-digital-histopathology-data/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73763E-B58C-4C67-A23E-82872460C02B}"/>
              </a:ext>
            </a:extLst>
          </p:cNvPr>
          <p:cNvSpPr/>
          <p:nvPr/>
        </p:nvSpPr>
        <p:spPr>
          <a:xfrm>
            <a:off x="7989888" y="6136228"/>
            <a:ext cx="3761664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Scaling ResNet­110 v2 on 1024×1024 image tiles </a:t>
            </a:r>
          </a:p>
          <a:p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us­ing histopathology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3E47A2-D844-474A-A37E-35EE2A7D5F88}"/>
              </a:ext>
            </a:extLst>
          </p:cNvPr>
          <p:cNvSpPr/>
          <p:nvPr/>
        </p:nvSpPr>
        <p:spPr>
          <a:xfrm>
            <a:off x="-416047" y="5960891"/>
            <a:ext cx="797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A. Jain, A. Awan, A. Aljuhani, J. Hashmi, Q. Anthony, H. Subramoni, D. K. Panda, R. Machiraju, and A. Parwani,</a:t>
            </a:r>
            <a:r>
              <a:rPr lang="en-US" sz="1200" b="0"/>
              <a:t> 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GEMS: GPU Enabled Memory Aware Model Parallelism System for Distributed DNN Training”, 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Supercomputing (SC ‘20).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9B6167B-496D-4CDA-BAAE-819AA9F2EDC9}"/>
              </a:ext>
            </a:extLst>
          </p:cNvPr>
          <p:cNvGraphicFramePr>
            <a:graphicFrameLocks/>
          </p:cNvGraphicFramePr>
          <p:nvPr/>
        </p:nvGraphicFramePr>
        <p:xfrm>
          <a:off x="6233763" y="2782806"/>
          <a:ext cx="5949560" cy="3611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9B502F7-9F89-44EE-8DE2-76A3AD18D8C9}"/>
              </a:ext>
            </a:extLst>
          </p:cNvPr>
          <p:cNvSpPr txBox="1">
            <a:spLocks/>
          </p:cNvSpPr>
          <p:nvPr/>
        </p:nvSpPr>
        <p:spPr bwMode="auto">
          <a:xfrm>
            <a:off x="7838700" y="4588429"/>
            <a:ext cx="641289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1x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4242C39-5045-42D8-B55C-9CA5864401E0}"/>
              </a:ext>
            </a:extLst>
          </p:cNvPr>
          <p:cNvSpPr txBox="1">
            <a:spLocks/>
          </p:cNvSpPr>
          <p:nvPr/>
        </p:nvSpPr>
        <p:spPr bwMode="auto">
          <a:xfrm>
            <a:off x="8440533" y="4447223"/>
            <a:ext cx="904856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1.9x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1D986FF-2B97-4CA4-9E6F-267D8AAE49D9}"/>
              </a:ext>
            </a:extLst>
          </p:cNvPr>
          <p:cNvSpPr txBox="1">
            <a:spLocks/>
          </p:cNvSpPr>
          <p:nvPr/>
        </p:nvSpPr>
        <p:spPr bwMode="auto">
          <a:xfrm>
            <a:off x="9159880" y="4253055"/>
            <a:ext cx="904856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3.6x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C1AEEFA-C856-4972-B80A-B6FA081FF6A8}"/>
              </a:ext>
            </a:extLst>
          </p:cNvPr>
          <p:cNvSpPr txBox="1">
            <a:spLocks/>
          </p:cNvSpPr>
          <p:nvPr/>
        </p:nvSpPr>
        <p:spPr bwMode="auto">
          <a:xfrm>
            <a:off x="9879227" y="4042967"/>
            <a:ext cx="904856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7x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25DC52B0-2EDE-4EDD-9146-E00CC848A7B3}"/>
              </a:ext>
            </a:extLst>
          </p:cNvPr>
          <p:cNvSpPr txBox="1">
            <a:spLocks/>
          </p:cNvSpPr>
          <p:nvPr/>
        </p:nvSpPr>
        <p:spPr bwMode="auto">
          <a:xfrm>
            <a:off x="10543932" y="3557225"/>
            <a:ext cx="904856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12x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00C74FC4-BB57-41D0-8234-26051ACA1A28}"/>
              </a:ext>
            </a:extLst>
          </p:cNvPr>
          <p:cNvSpPr txBox="1">
            <a:spLocks/>
          </p:cNvSpPr>
          <p:nvPr/>
        </p:nvSpPr>
        <p:spPr bwMode="auto">
          <a:xfrm>
            <a:off x="11222415" y="2861396"/>
            <a:ext cx="904856" cy="4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13" indent="-28573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44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20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297" indent="-2285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47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65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829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006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76181" indent="0">
              <a:buNone/>
            </a:pPr>
            <a:r>
              <a:rPr lang="en-US" sz="2400" b="0" kern="0"/>
              <a:t>22x</a:t>
            </a:r>
          </a:p>
        </p:txBody>
      </p:sp>
    </p:spTree>
    <p:extLst>
      <p:ext uri="{BB962C8B-B14F-4D97-AF65-F5344CB8AC3E}">
        <p14:creationId xmlns:p14="http://schemas.microsoft.com/office/powerpoint/2010/main" val="37913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8C70A-2CA3-D940-94D8-6275498A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" y="199110"/>
            <a:ext cx="11768364" cy="772768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cs typeface="Calibri"/>
              </a:rPr>
              <a:t>MPI4DL v0.6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0217995-B28B-1AA6-4677-7F492BDAD035}"/>
              </a:ext>
            </a:extLst>
          </p:cNvPr>
          <p:cNvSpPr txBox="1">
            <a:spLocks/>
          </p:cNvSpPr>
          <p:nvPr/>
        </p:nvSpPr>
        <p:spPr bwMode="auto">
          <a:xfrm>
            <a:off x="87048" y="971877"/>
            <a:ext cx="12016587" cy="540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219080">
              <a:lnSpc>
                <a:spcPct val="100000"/>
              </a:lnSpc>
              <a:buNone/>
            </a:pPr>
            <a:r>
              <a:rPr lang="en-US" sz="2000" b="0" i="0">
                <a:effectLst/>
                <a:latin typeface="+mj-l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MPI4DL </a:t>
            </a:r>
            <a:r>
              <a:rPr lang="en-US" sz="2000" b="0">
                <a:latin typeface="+mj-l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v0.6</a:t>
            </a:r>
            <a:r>
              <a:rPr lang="en-US" sz="2000" b="0" i="0">
                <a:effectLst/>
                <a:latin typeface="+mj-lt"/>
                <a:cs typeface="Calibri"/>
              </a:rPr>
              <a:t> is a </a:t>
            </a:r>
            <a:r>
              <a:rPr lang="en-US" sz="2000" b="0">
                <a:latin typeface="+mj-lt"/>
                <a:cs typeface="Calibri"/>
              </a:rPr>
              <a:t>distributed, accelerated</a:t>
            </a:r>
            <a:r>
              <a:rPr lang="en-US" sz="2000" b="0" i="0">
                <a:effectLst/>
                <a:latin typeface="+mj-lt"/>
                <a:cs typeface="Calibri"/>
              </a:rPr>
              <a:t> </a:t>
            </a:r>
            <a:r>
              <a:rPr lang="en-US" sz="2000" b="0">
                <a:latin typeface="+mj-lt"/>
                <a:cs typeface="Calibri"/>
              </a:rPr>
              <a:t>and memory efficient training</a:t>
            </a:r>
            <a:r>
              <a:rPr lang="en-US" sz="2000" b="0" i="0">
                <a:effectLst/>
                <a:latin typeface="+mj-lt"/>
                <a:cs typeface="Calibri"/>
              </a:rPr>
              <a:t> framework for very high-resolution images that integrates Spatial Parallelism, </a:t>
            </a:r>
            <a:r>
              <a:rPr lang="en-US" sz="2000" b="0">
                <a:latin typeface="+mj-lt"/>
                <a:cs typeface="Calibri"/>
              </a:rPr>
              <a:t>Bidirectional Parallelism, Layer</a:t>
            </a:r>
            <a:r>
              <a:rPr lang="en-US" sz="2000" b="0" i="0">
                <a:effectLst/>
                <a:latin typeface="+mj-lt"/>
                <a:cs typeface="Calibri"/>
              </a:rPr>
              <a:t> Parallelism, and Pipeline Parallelism.</a:t>
            </a:r>
          </a:p>
          <a:p>
            <a:pPr marL="0" indent="0" defTabSz="1219080">
              <a:lnSpc>
                <a:spcPct val="100000"/>
              </a:lnSpc>
              <a:buNone/>
            </a:pPr>
            <a:endParaRPr lang="en-US" sz="2000">
              <a:latin typeface="+mj-lt"/>
              <a:cs typeface="Calibri"/>
            </a:endParaRPr>
          </a:p>
          <a:p>
            <a:pPr marL="0" indent="0" defTabSz="1219080">
              <a:lnSpc>
                <a:spcPct val="100000"/>
              </a:lnSpc>
              <a:buNone/>
            </a:pPr>
            <a:r>
              <a:rPr lang="en-US" sz="2000">
                <a:latin typeface="+mj-lt"/>
                <a:cs typeface="Calibri"/>
              </a:rPr>
              <a:t>Features:</a:t>
            </a:r>
            <a:endParaRPr lang="en-US" sz="2000"/>
          </a:p>
          <a:p>
            <a:pPr marL="342265" indent="-342265" defTabSz="1219080">
              <a:lnSpc>
                <a:spcPct val="100000"/>
              </a:lnSpc>
            </a:pPr>
            <a:r>
              <a:rPr lang="en-US" sz="2000" b="0" i="0">
                <a:effectLst/>
                <a:latin typeface="+mj-lt"/>
                <a:cs typeface="Calibri"/>
              </a:rPr>
              <a:t>Based on </a:t>
            </a:r>
            <a:r>
              <a:rPr lang="en-US" sz="2000" b="0" i="0" err="1">
                <a:effectLst/>
                <a:latin typeface="+mj-lt"/>
                <a:cs typeface="Calibri"/>
              </a:rPr>
              <a:t>PyTorch</a:t>
            </a:r>
            <a:endParaRPr lang="en-US" sz="2000" b="0" i="0">
              <a:effectLst/>
              <a:latin typeface="+mj-lt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r>
              <a:rPr lang="en-US" sz="2000" b="0" i="0">
                <a:effectLst/>
                <a:latin typeface="+mj-lt"/>
                <a:cs typeface="Calibri"/>
              </a:rPr>
              <a:t>Support for training very high-resolution images</a:t>
            </a:r>
            <a:endParaRPr lang="en-US" sz="2000" b="0" i="0">
              <a:effectLst/>
              <a:latin typeface="+mj-lt"/>
              <a:ea typeface="Calibri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r>
              <a:rPr lang="en-US" sz="2000" b="0" i="0">
                <a:effectLst/>
                <a:latin typeface="+mj-lt"/>
                <a:cs typeface="Calibri"/>
              </a:rPr>
              <a:t>Distributed training support for:</a:t>
            </a:r>
            <a:endParaRPr lang="en-US" sz="2000" b="0" i="0">
              <a:effectLst/>
              <a:latin typeface="+mj-lt"/>
              <a:ea typeface="Calibri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+mj-lt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Calibri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+mj-lt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+mj-lt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+mj-lt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r>
              <a:rPr lang="en-US" sz="2000" b="0" i="0">
                <a:effectLst/>
                <a:latin typeface="+mj-lt"/>
                <a:cs typeface="Calibri"/>
              </a:rPr>
              <a:t>Support for different image sizes and custom datasets.</a:t>
            </a:r>
            <a:endParaRPr lang="en-US" sz="2000" b="0" i="0">
              <a:effectLst/>
              <a:latin typeface="+mj-lt"/>
              <a:ea typeface="Calibri"/>
              <a:cs typeface="Calibri"/>
            </a:endParaRPr>
          </a:p>
          <a:p>
            <a:pPr marL="342265" indent="-342265" defTabSz="1219080">
              <a:lnSpc>
                <a:spcPct val="100000"/>
              </a:lnSpc>
            </a:pPr>
            <a:r>
              <a:rPr lang="en-US" sz="2000" b="0" i="0">
                <a:effectLst/>
                <a:latin typeface="+mj-lt"/>
                <a:cs typeface="Calibri"/>
              </a:rPr>
              <a:t>Exploits collective features of MVAPICH2-GDR</a:t>
            </a:r>
            <a:endParaRPr lang="en-US" sz="2800" b="0" kern="0">
              <a:latin typeface="+mj-lt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C9350-6A3A-BC6C-77CC-E4F617752588}"/>
              </a:ext>
            </a:extLst>
          </p:cNvPr>
          <p:cNvSpPr txBox="1"/>
          <p:nvPr/>
        </p:nvSpPr>
        <p:spPr bwMode="auto">
          <a:xfrm>
            <a:off x="421118" y="3643212"/>
            <a:ext cx="2923823" cy="11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eaLnBrk="0" hangingPunct="0">
              <a:spcBef>
                <a:spcPct val="20000"/>
              </a:spcBef>
              <a:buFont typeface="Arial"/>
              <a:buChar char="•"/>
            </a:pPr>
            <a:r>
              <a:rPr kumimoji="1" lang="en-US" b="0" kern="0">
                <a:latin typeface="Calibri"/>
                <a:cs typeface="Arial"/>
              </a:rPr>
              <a:t>Model Parallelism</a:t>
            </a:r>
            <a:r>
              <a:rPr kumimoji="1" lang="en-US" b="0" kern="0">
                <a:latin typeface="Comic Sans MS"/>
                <a:cs typeface="Arial"/>
              </a:rPr>
              <a:t> </a:t>
            </a:r>
            <a:endParaRPr lang="en-US" b="0" kern="0">
              <a:latin typeface="Calibri"/>
              <a:cs typeface="Arial"/>
            </a:endParaRPr>
          </a:p>
          <a:p>
            <a:pPr marL="514350" lvl="1" indent="-171450" eaLnBrk="0" hangingPunct="0">
              <a:spcBef>
                <a:spcPct val="20000"/>
              </a:spcBef>
              <a:buFont typeface="Calibri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Layer Parallelism (LP)</a:t>
            </a:r>
            <a:endParaRPr lang="en-US" sz="1400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Pipeline Parallelism (PP)</a:t>
            </a:r>
            <a:endParaRPr lang="en-US" sz="1400" b="0" kern="0">
              <a:latin typeface="Calibri"/>
              <a:cs typeface="Arial"/>
            </a:endParaRPr>
          </a:p>
          <a:p>
            <a:pPr lvl="2">
              <a:spcBef>
                <a:spcPct val="20000"/>
              </a:spcBef>
            </a:pPr>
            <a:endParaRPr lang="en-US" b="0" kern="0"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67238-FD3F-8C25-AC08-B828FABDC4D6}"/>
              </a:ext>
            </a:extLst>
          </p:cNvPr>
          <p:cNvSpPr txBox="1"/>
          <p:nvPr/>
        </p:nvSpPr>
        <p:spPr bwMode="auto">
          <a:xfrm>
            <a:off x="7815010" y="1569266"/>
            <a:ext cx="3571051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315" lvl="1" indent="-285115">
              <a:spcBef>
                <a:spcPct val="20000"/>
              </a:spcBef>
              <a:buFont typeface="Arial"/>
              <a:buChar char="•"/>
            </a:pPr>
            <a:endParaRPr lang="en-US" sz="1800" b="0" kern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B1AFB-343D-B1D4-28A8-DB8453E231B9}"/>
              </a:ext>
            </a:extLst>
          </p:cNvPr>
          <p:cNvSpPr txBox="1"/>
          <p:nvPr/>
        </p:nvSpPr>
        <p:spPr bwMode="auto">
          <a:xfrm>
            <a:off x="2751940" y="3643212"/>
            <a:ext cx="4169917" cy="11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kumimoji="1" lang="en-US" b="0" kern="0">
                <a:latin typeface="Calibri"/>
                <a:cs typeface="Arial"/>
              </a:rPr>
              <a:t>Spatial Parallelism for High Resolution Images</a:t>
            </a:r>
            <a:endParaRPr lang="en-US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Spatial and Layer Parallelism (SP+LP) </a:t>
            </a:r>
            <a:endParaRPr lang="en-US" sz="1400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Spatial and Pipeline Parallelism (SP+PP) </a:t>
            </a:r>
            <a:endParaRPr lang="en-US" sz="1400" b="0" kern="0">
              <a:latin typeface="Calibri"/>
              <a:cs typeface="Arial"/>
            </a:endParaRPr>
          </a:p>
          <a:p>
            <a:pPr lvl="2">
              <a:spcBef>
                <a:spcPct val="20000"/>
              </a:spcBef>
            </a:pPr>
            <a:endParaRPr lang="en-US" b="0" kern="0">
              <a:latin typeface="Calibr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97276-78E6-B47B-D413-F880F2E7A4EF}"/>
              </a:ext>
            </a:extLst>
          </p:cNvPr>
          <p:cNvSpPr txBox="1"/>
          <p:nvPr/>
        </p:nvSpPr>
        <p:spPr bwMode="auto">
          <a:xfrm>
            <a:off x="6938457" y="3643211"/>
            <a:ext cx="5164999" cy="16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kumimoji="1" lang="en-US" b="0" kern="0">
                <a:latin typeface="Calibri"/>
                <a:cs typeface="Arial"/>
              </a:rPr>
              <a:t>Memory Efficient Bidirectional Parallelism (GEMS) </a:t>
            </a:r>
            <a:endParaRPr lang="en-US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,Sans-Serif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Bidirectional and Layer Parallelism (GEMS+LP)</a:t>
            </a:r>
            <a:endParaRPr lang="en-US" sz="1400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,Sans-Serif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Bidirectional and Pipeline Parallelism (GEMS+PP) </a:t>
            </a:r>
            <a:endParaRPr lang="en-US" sz="1400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,Sans-Serif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Spatial, Bidirectional and Layer Parallelism (SP+GEMS+LP) </a:t>
            </a:r>
            <a:endParaRPr lang="en-US" sz="1400" b="0" kern="0">
              <a:latin typeface="Calibri"/>
              <a:cs typeface="Arial"/>
            </a:endParaRPr>
          </a:p>
          <a:p>
            <a:pPr marL="514350" lvl="1" indent="-171450">
              <a:spcBef>
                <a:spcPct val="20000"/>
              </a:spcBef>
              <a:buFont typeface="Calibri,Sans-Serif"/>
              <a:buChar char="-"/>
            </a:pPr>
            <a:r>
              <a:rPr kumimoji="1" lang="en-US" sz="1400" b="0" kern="0">
                <a:latin typeface="Calibri"/>
                <a:cs typeface="Arial"/>
              </a:rPr>
              <a:t>Spatial, Bidirectional and Pipeline Parallelism (SP+GEMS+PP) </a:t>
            </a:r>
            <a:endParaRPr lang="en-US" sz="1400">
              <a:latin typeface="Calibri"/>
              <a:cs typeface="Calibri"/>
            </a:endParaRPr>
          </a:p>
          <a:p>
            <a:pPr lvl="2">
              <a:spcBef>
                <a:spcPct val="20000"/>
              </a:spcBef>
            </a:pPr>
            <a:endParaRPr lang="en-US" sz="1400" b="0" kern="0"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41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1D292-44E3-524E-8779-C39EB9699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52" y="280203"/>
            <a:ext cx="3840176" cy="2346360"/>
          </a:xfrm>
          <a:prstGeom prst="rect">
            <a:avLst/>
          </a:prstGeom>
        </p:spPr>
      </p:pic>
      <p:pic>
        <p:nvPicPr>
          <p:cNvPr id="5" name="Picture 4" descr="A graph of different sizes of parallelism&#10;&#10;Description automatically generated">
            <a:extLst>
              <a:ext uri="{FF2B5EF4-FFF2-40B4-BE49-F238E27FC236}">
                <a16:creationId xmlns:a16="http://schemas.microsoft.com/office/drawing/2014/main" id="{F111400D-8612-1556-C80A-20AADE77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02" y="281264"/>
            <a:ext cx="3882776" cy="2347377"/>
          </a:xfrm>
          <a:prstGeom prst="rect">
            <a:avLst/>
          </a:prstGeom>
        </p:spPr>
      </p:pic>
      <p:pic>
        <p:nvPicPr>
          <p:cNvPr id="6" name="Picture 5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75A32505-D1BB-4CF2-98EF-C0F7FF94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370" y="3383588"/>
            <a:ext cx="3857038" cy="2348604"/>
          </a:xfrm>
          <a:prstGeom prst="rect">
            <a:avLst/>
          </a:prstGeom>
        </p:spPr>
      </p:pic>
      <p:pic>
        <p:nvPicPr>
          <p:cNvPr id="7" name="Picture 6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C8D76311-6F53-21D2-6D09-40377C77B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222" y="3387727"/>
            <a:ext cx="3857038" cy="2340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FB9D55-E77A-F759-A529-E57CAF65C684}"/>
              </a:ext>
            </a:extLst>
          </p:cNvPr>
          <p:cNvSpPr txBox="1"/>
          <p:nvPr/>
        </p:nvSpPr>
        <p:spPr bwMode="auto">
          <a:xfrm>
            <a:off x="790222" y="2662295"/>
            <a:ext cx="9921051" cy="5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400" b="0" kern="0">
                <a:solidFill>
                  <a:srgbClr val="000000"/>
                </a:solidFill>
                <a:latin typeface="Calibri"/>
                <a:cs typeface="Calibri"/>
              </a:rPr>
              <a:t>Throughput comparison of Pipeline Parallelism and Pipeline + Spatial Parallelism techniques for </a:t>
            </a:r>
            <a:r>
              <a:rPr lang="en-US" sz="1400" b="0" kern="0" err="1">
                <a:solidFill>
                  <a:srgbClr val="000000"/>
                </a:solidFill>
                <a:latin typeface="Calibri"/>
                <a:cs typeface="Calibri"/>
              </a:rPr>
              <a:t>AmoebaNet</a:t>
            </a:r>
            <a:r>
              <a:rPr lang="en-US" sz="1400" b="0" kern="0">
                <a:solidFill>
                  <a:srgbClr val="000000"/>
                </a:solidFill>
                <a:latin typeface="Calibri"/>
                <a:cs typeface="Calibri"/>
              </a:rPr>
              <a:t> on 1024 * 1024 and 2048 * 2048 image sizes.</a:t>
            </a:r>
            <a:endParaRPr lang="en-US" sz="1400" b="0" ker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BABA9-C2B7-14A1-C929-076224671430}"/>
              </a:ext>
            </a:extLst>
          </p:cNvPr>
          <p:cNvSpPr txBox="1"/>
          <p:nvPr/>
        </p:nvSpPr>
        <p:spPr bwMode="auto">
          <a:xfrm>
            <a:off x="790222" y="5776147"/>
            <a:ext cx="9921051" cy="5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1400" b="0" kern="0">
                <a:solidFill>
                  <a:srgbClr val="000000"/>
                </a:solidFill>
                <a:latin typeface="Calibri"/>
                <a:cs typeface="Calibri"/>
              </a:rPr>
              <a:t>Throughput comparison of Spatial Parallelism and Spatial + Bidirectional Parallelism  for </a:t>
            </a:r>
            <a:r>
              <a:rPr lang="en-US" sz="1400" b="0" kern="0" err="1">
                <a:solidFill>
                  <a:srgbClr val="000000"/>
                </a:solidFill>
                <a:latin typeface="Calibri"/>
                <a:cs typeface="Calibri"/>
              </a:rPr>
              <a:t>AmoebaNet</a:t>
            </a:r>
            <a:r>
              <a:rPr lang="en-US" sz="1400" b="0" kern="0">
                <a:solidFill>
                  <a:srgbClr val="000000"/>
                </a:solidFill>
                <a:latin typeface="Calibri"/>
                <a:cs typeface="Calibri"/>
              </a:rPr>
              <a:t> and ResNet with the following configurations: 5 model splits,4 spatial parts, and 2 model replicas for Bidirectional Parallelism.</a:t>
            </a:r>
            <a:endParaRPr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96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C410C9-14BC-93F1-675D-65ECA30B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9" y="125332"/>
            <a:ext cx="11783589" cy="772768"/>
          </a:xfrm>
        </p:spPr>
        <p:txBody>
          <a:bodyPr lIns="91440" tIns="45720" rIns="91440" bIns="45720" anchor="t"/>
          <a:lstStyle/>
          <a:p>
            <a:r>
              <a:rPr lang="en-US" sz="3200" err="1">
                <a:latin typeface="Calibri"/>
                <a:cs typeface="Calibri"/>
              </a:rPr>
              <a:t>ParaInfer</a:t>
            </a:r>
            <a:r>
              <a:rPr lang="en-US" sz="3200">
                <a:latin typeface="Calibri"/>
                <a:cs typeface="Calibri"/>
              </a:rPr>
              <a:t>-X v1.0: a Temporal Fusion framework for LLM inference</a:t>
            </a:r>
            <a:endParaRPr lang="en-US" sz="3200">
              <a:ea typeface="Calibri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3049F5E-BEDE-88D0-CC3E-BBF0042F1AB0}"/>
              </a:ext>
            </a:extLst>
          </p:cNvPr>
          <p:cNvSpPr txBox="1">
            <a:spLocks/>
          </p:cNvSpPr>
          <p:nvPr/>
        </p:nvSpPr>
        <p:spPr bwMode="auto">
          <a:xfrm>
            <a:off x="168328" y="829637"/>
            <a:ext cx="12058356" cy="540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219080">
              <a:lnSpc>
                <a:spcPct val="100000"/>
              </a:lnSpc>
              <a:buNone/>
            </a:pPr>
            <a:r>
              <a:rPr lang="en-US" sz="2000" b="0" err="1">
                <a:latin typeface="+mj-lt"/>
                <a:cs typeface="Calibri"/>
              </a:rPr>
              <a:t>ParaInfer</a:t>
            </a:r>
            <a:r>
              <a:rPr lang="en-US" sz="2000" b="0">
                <a:latin typeface="+mj-lt"/>
                <a:cs typeface="Calibri"/>
              </a:rPr>
              <a:t>-X </a:t>
            </a:r>
            <a:r>
              <a:rPr lang="en-US" sz="2000" b="0" i="0">
                <a:effectLst/>
                <a:latin typeface="+mj-lt"/>
                <a:cs typeface="Calibri"/>
              </a:rPr>
              <a:t>is a </a:t>
            </a:r>
            <a:r>
              <a:rPr lang="en-US" sz="2000" b="0">
                <a:latin typeface="+mj-lt"/>
                <a:cs typeface="Calibri"/>
              </a:rPr>
              <a:t>collection of parallel inference techniques </a:t>
            </a:r>
            <a:r>
              <a:rPr lang="en-US" sz="2000" b="0" i="0">
                <a:effectLst/>
                <a:latin typeface="+mj-lt"/>
                <a:cs typeface="Calibri"/>
              </a:rPr>
              <a:t>that </a:t>
            </a:r>
            <a:r>
              <a:rPr lang="en-US" sz="2000" b="0">
                <a:latin typeface="+mj-lt"/>
                <a:cs typeface="Calibri"/>
              </a:rPr>
              <a:t>can facilitate the deployment of emerging AI models on edge devices </a:t>
            </a:r>
            <a:r>
              <a:rPr lang="en-US" sz="2000" b="0" i="0">
                <a:effectLst/>
                <a:latin typeface="+mj-lt"/>
                <a:cs typeface="Calibri"/>
              </a:rPr>
              <a:t>and </a:t>
            </a:r>
            <a:r>
              <a:rPr lang="en-US" sz="2000" b="0">
                <a:latin typeface="+mj-lt"/>
                <a:cs typeface="Calibri"/>
              </a:rPr>
              <a:t>HPC clusters</a:t>
            </a:r>
            <a:r>
              <a:rPr lang="en-US" sz="2000" b="0" i="0">
                <a:effectLst/>
                <a:latin typeface="+mj-lt"/>
                <a:cs typeface="Calibri"/>
              </a:rPr>
              <a:t>.</a:t>
            </a:r>
            <a:r>
              <a:rPr lang="en-US" sz="2000" b="0">
                <a:latin typeface="+mj-lt"/>
                <a:cs typeface="Calibri"/>
              </a:rPr>
              <a:t> In v1.0, we proposes a temporal fusion framework, named </a:t>
            </a:r>
            <a:r>
              <a:rPr lang="en-US" sz="2000" b="0" err="1">
                <a:latin typeface="+mj-lt"/>
                <a:cs typeface="Calibri"/>
              </a:rPr>
              <a:t>Flover</a:t>
            </a:r>
            <a:r>
              <a:rPr lang="en-US" sz="2000" b="0">
                <a:latin typeface="+mj-lt"/>
                <a:cs typeface="Calibri"/>
              </a:rPr>
              <a:t>, to smartly batch multiple requests during LLM generation, which is also known as temporal fusion/in-flight batching.</a:t>
            </a:r>
            <a:endParaRPr lang="en-US" sz="2000"/>
          </a:p>
          <a:p>
            <a:pPr marL="0" indent="0" defTabSz="1219080">
              <a:lnSpc>
                <a:spcPct val="100000"/>
              </a:lnSpc>
              <a:buNone/>
            </a:pPr>
            <a:r>
              <a:rPr lang="en-US" sz="1800">
                <a:latin typeface="+mj-lt"/>
                <a:cs typeface="Calibri"/>
              </a:rPr>
              <a:t>Features:</a:t>
            </a:r>
            <a:endParaRPr lang="en-US" sz="1800">
              <a:latin typeface="+mj-lt"/>
              <a:ea typeface="Calibri"/>
              <a:cs typeface="Calibri"/>
            </a:endParaRPr>
          </a:p>
          <a:p>
            <a:pPr marL="342265" indent="-342265" algn="just" defTabSz="1219080"/>
            <a:r>
              <a:rPr lang="en-US" sz="1600" b="0" i="0">
                <a:effectLst/>
                <a:latin typeface="+mj-lt"/>
                <a:cs typeface="Calibri"/>
              </a:rPr>
              <a:t>Based on </a:t>
            </a:r>
            <a:r>
              <a:rPr lang="en-US" sz="1600" b="0">
                <a:latin typeface="+mj-lt"/>
                <a:cs typeface="Calibri"/>
              </a:rPr>
              <a:t>Faster Transformer</a:t>
            </a:r>
            <a:endParaRPr lang="en-US" sz="1600" b="0">
              <a:latin typeface="+mj-lt"/>
              <a:ea typeface="Calibri"/>
              <a:cs typeface="Calibri"/>
            </a:endParaRPr>
          </a:p>
          <a:p>
            <a:pPr marL="342265" indent="-342265" algn="just" defTabSz="1219080"/>
            <a:r>
              <a:rPr lang="en-US" sz="1600" b="0">
                <a:latin typeface="+mj-lt"/>
                <a:cs typeface="Calibri"/>
              </a:rPr>
              <a:t>Support</a:t>
            </a:r>
            <a:r>
              <a:rPr lang="en-US" sz="1600" b="0" i="0">
                <a:effectLst/>
                <a:latin typeface="+mj-lt"/>
                <a:cs typeface="Calibri"/>
              </a:rPr>
              <a:t> for </a:t>
            </a:r>
            <a:r>
              <a:rPr lang="en-US" sz="1600" b="0">
                <a:latin typeface="+mj-lt"/>
                <a:cs typeface="Calibri"/>
              </a:rPr>
              <a:t>inference of various large language models</a:t>
            </a:r>
            <a:r>
              <a:rPr lang="en-US" sz="1600" b="0" i="0">
                <a:effectLst/>
                <a:latin typeface="+mj-lt"/>
                <a:cs typeface="Calibri"/>
              </a:rPr>
              <a:t>:</a:t>
            </a:r>
            <a:endParaRPr lang="en-US" sz="1600">
              <a:ea typeface="Calibri"/>
            </a:endParaRPr>
          </a:p>
          <a:p>
            <a:pPr marL="742315" lvl="1" indent="-285115" algn="just" defTabSz="1219080"/>
            <a:r>
              <a:rPr lang="en-US" sz="1400" b="0">
                <a:latin typeface="+mj-lt"/>
                <a:cs typeface="Calibri"/>
              </a:rPr>
              <a:t>GPT-J 6B, </a:t>
            </a:r>
            <a:r>
              <a:rPr lang="en-US" sz="1400" b="0" err="1">
                <a:latin typeface="+mj-lt"/>
                <a:cs typeface="Calibri"/>
              </a:rPr>
              <a:t>LlaMA</a:t>
            </a:r>
            <a:r>
              <a:rPr lang="en-US" sz="1400" b="0">
                <a:latin typeface="+mj-lt"/>
                <a:cs typeface="Calibri"/>
              </a:rPr>
              <a:t> 7B, 13B</a:t>
            </a:r>
            <a:r>
              <a:rPr lang="en-US" sz="1400">
                <a:latin typeface="+mj-lt"/>
                <a:cs typeface="Calibri"/>
              </a:rPr>
              <a:t>, </a:t>
            </a:r>
            <a:r>
              <a:rPr lang="en-US" sz="1400" b="0">
                <a:latin typeface="+mj-lt"/>
                <a:cs typeface="Calibri"/>
              </a:rPr>
              <a:t>33B</a:t>
            </a:r>
            <a:r>
              <a:rPr lang="en-US" sz="1400">
                <a:latin typeface="+mj-lt"/>
                <a:cs typeface="Calibri"/>
              </a:rPr>
              <a:t>, </a:t>
            </a:r>
            <a:r>
              <a:rPr lang="en-US" sz="1400" b="0">
                <a:latin typeface="+mj-lt"/>
                <a:cs typeface="Calibri"/>
              </a:rPr>
              <a:t>65B</a:t>
            </a:r>
            <a:endParaRPr lang="en-US" sz="1400">
              <a:ea typeface="Calibri" pitchFamily="34" charset="0"/>
            </a:endParaRPr>
          </a:p>
          <a:p>
            <a:pPr marL="742315" lvl="1" indent="-285115" algn="just" defTabSz="1219080"/>
            <a:r>
              <a:rPr lang="en-US" sz="1400" b="0">
                <a:latin typeface="+mj-lt"/>
                <a:ea typeface="Calibri" panose="020F0502020204030204"/>
                <a:cs typeface="Calibri"/>
              </a:rPr>
              <a:t>Support for persistent model inference stream</a:t>
            </a:r>
          </a:p>
          <a:p>
            <a:pPr marL="742315" lvl="1" indent="-285115" algn="just" defTabSz="1219080"/>
            <a:r>
              <a:rPr lang="en-US" sz="1400" b="0">
                <a:latin typeface="+mj-lt"/>
                <a:ea typeface="Calibri" panose="020F0502020204030204"/>
                <a:cs typeface="Calibri"/>
              </a:rPr>
              <a:t>Support for temporal fusion/in-flight batching of multiple requests</a:t>
            </a:r>
          </a:p>
          <a:p>
            <a:pPr marL="742315" lvl="1" indent="-285115" algn="just" defTabSz="1219080"/>
            <a:r>
              <a:rPr lang="en-US" sz="1400" b="0">
                <a:latin typeface="+mj-lt"/>
                <a:ea typeface="Calibri" panose="020F0502020204030204"/>
                <a:cs typeface="Calibri"/>
              </a:rPr>
              <a:t>Support for multiple GPU tensor parallelism</a:t>
            </a:r>
          </a:p>
          <a:p>
            <a:pPr marL="742315" lvl="1" indent="-285115" algn="just" defTabSz="1219080"/>
            <a:r>
              <a:rPr lang="en-US" sz="1400" b="0">
                <a:latin typeface="+mj-lt"/>
                <a:ea typeface="Calibri" panose="020F0502020204030204"/>
                <a:cs typeface="Calibri"/>
              </a:rPr>
              <a:t>Support for asynchronous memory reordering for evicting finished requests</a:t>
            </a:r>
          </a:p>
          <a:p>
            <a:pPr marL="342265" indent="-342265" defTabSz="1219080">
              <a:lnSpc>
                <a:spcPct val="100000"/>
              </a:lnSpc>
            </a:pPr>
            <a:endParaRPr lang="en-US" sz="2000" b="0">
              <a:latin typeface="+mj-lt"/>
              <a:ea typeface="Calibri" panose="020F0502020204030204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82B14-A8D1-AFF0-3B6A-58E33578D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61" b="412"/>
          <a:stretch/>
        </p:blipFill>
        <p:spPr>
          <a:xfrm>
            <a:off x="650240" y="4315326"/>
            <a:ext cx="11216640" cy="2311966"/>
          </a:xfrm>
          <a:prstGeom prst="rect">
            <a:avLst/>
          </a:prstGeom>
        </p:spPr>
      </p:pic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7770DEA-6211-DFBE-63AF-D327BA4C1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120" y="2071437"/>
            <a:ext cx="2397760" cy="21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421FD7-55A4-3142-9058-811A5EA81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7568" y="792474"/>
            <a:ext cx="5981104" cy="26365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601417-08A0-B64B-8CC0-81474889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Machine Learning and Deep Learning?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A73DEAF-5656-F143-82E1-34F8B5F267D0}"/>
              </a:ext>
            </a:extLst>
          </p:cNvPr>
          <p:cNvSpPr txBox="1">
            <a:spLocks/>
          </p:cNvSpPr>
          <p:nvPr/>
        </p:nvSpPr>
        <p:spPr bwMode="auto">
          <a:xfrm>
            <a:off x="5600843" y="5859135"/>
            <a:ext cx="6392373" cy="60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>
                <a:solidFill>
                  <a:schemeClr val="bg1">
                    <a:lumMod val="60000"/>
                    <a:lumOff val="40000"/>
                  </a:schemeClr>
                </a:solidFill>
              </a:rPr>
              <a:t>Courtesy:</a:t>
            </a:r>
            <a:r>
              <a:rPr lang="en-US" sz="1200" kern="0"/>
              <a:t> </a:t>
            </a:r>
            <a:r>
              <a:rPr lang="en-US" sz="1200" b="0" kern="0">
                <a:hlinkClick r:id="rId4"/>
              </a:rPr>
              <a:t>https://hackernoon.com/difference-between-artificial-intelligence-machine-learning-and-deep-learning-1pcv3zeg</a:t>
            </a:r>
            <a:r>
              <a:rPr lang="en-US" sz="1200" b="0" kern="0"/>
              <a:t>, </a:t>
            </a:r>
            <a:r>
              <a:rPr lang="en-US" sz="1200" b="0" kern="0">
                <a:hlinkClick r:id="rId5"/>
              </a:rPr>
              <a:t>https://blog.dataiku.com/ai-vs.-machine-learning-vs.-deep-learning</a:t>
            </a:r>
            <a:r>
              <a:rPr lang="en-US" sz="1200" b="0" kern="0"/>
              <a:t>, </a:t>
            </a:r>
            <a:r>
              <a:rPr lang="en-US" sz="1200" b="0" kern="0">
                <a:hlinkClick r:id="rId6"/>
              </a:rPr>
              <a:t>https://en.wikipedia.org/wiki/Machine_learning</a:t>
            </a:r>
            <a:r>
              <a:rPr lang="en-US" sz="1200" b="0" kern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5FCF2-1EAB-C241-BD6F-1C3E16134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44" y="3600866"/>
            <a:ext cx="4165483" cy="209758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8E0C170-439F-C545-A5D7-563A9E06B6F5}"/>
              </a:ext>
            </a:extLst>
          </p:cNvPr>
          <p:cNvSpPr txBox="1">
            <a:spLocks/>
          </p:cNvSpPr>
          <p:nvPr/>
        </p:nvSpPr>
        <p:spPr bwMode="auto">
          <a:xfrm>
            <a:off x="309667" y="824150"/>
            <a:ext cx="6172155" cy="497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/>
              <a:t>Machine Learning (ML)</a:t>
            </a:r>
          </a:p>
          <a:p>
            <a:pPr lvl="1"/>
            <a:r>
              <a:rPr lang="en-US" sz="1800" b="0"/>
              <a:t>“the study of computer algorithms to improve automatically through experience and use of data”</a:t>
            </a:r>
          </a:p>
          <a:p>
            <a:r>
              <a:rPr lang="en-US" sz="2000" b="0"/>
              <a:t>Deep Learning (DL) – a subset of ML</a:t>
            </a:r>
          </a:p>
          <a:p>
            <a:pPr lvl="1"/>
            <a:r>
              <a:rPr lang="en-US" sz="1800" b="0"/>
              <a:t>Uses Deep Neural Networks (DNNs)</a:t>
            </a:r>
          </a:p>
          <a:p>
            <a:pPr lvl="1"/>
            <a:r>
              <a:rPr lang="en-US" sz="1800">
                <a:solidFill>
                  <a:srgbClr val="C00000"/>
                </a:solidFill>
                <a:cs typeface="Calibri Light" panose="020F0302020204030204" pitchFamily="34" charset="0"/>
              </a:rPr>
              <a:t>Perhaps, the most revolutionary subset! </a:t>
            </a:r>
          </a:p>
          <a:p>
            <a:r>
              <a:rPr lang="en-US" sz="2000" b="0" kern="0"/>
              <a:t>Based on learning data representation </a:t>
            </a:r>
          </a:p>
          <a:p>
            <a:r>
              <a:rPr lang="en-US" sz="2000" b="0" kern="0"/>
              <a:t>DNN Examples: </a:t>
            </a:r>
            <a:r>
              <a:rPr lang="en-US" sz="1800" b="0" kern="0"/>
              <a:t>Convolutional Neural Networks, Recurrent Neural Networks, Hybrid Networks</a:t>
            </a:r>
          </a:p>
          <a:p>
            <a:r>
              <a:rPr lang="en-US" sz="2000" b="0"/>
              <a:t>Data Scientist or Developer Perspective for using DNNs</a:t>
            </a:r>
          </a:p>
          <a:p>
            <a:pPr marL="990586" lvl="1" indent="-4572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800" b="0"/>
              <a:t>Identify DL as solution to a problem</a:t>
            </a:r>
          </a:p>
          <a:p>
            <a:pPr marL="990586" lvl="1" indent="-4572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800" b="0"/>
              <a:t>Determine Data Set</a:t>
            </a:r>
          </a:p>
          <a:p>
            <a:pPr marL="990586" lvl="1" indent="-4572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800" b="0"/>
              <a:t>Select Deep Learning Algorithm to Use</a:t>
            </a:r>
          </a:p>
          <a:p>
            <a:pPr marL="990586" lvl="1" indent="-4572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800" b="0"/>
              <a:t>Use a large data set to train an algorithm</a:t>
            </a:r>
          </a:p>
          <a:p>
            <a:endParaRPr lang="en-US" sz="2000" b="0" kern="0"/>
          </a:p>
        </p:txBody>
      </p:sp>
    </p:spTree>
    <p:extLst>
      <p:ext uri="{BB962C8B-B14F-4D97-AF65-F5344CB8AC3E}">
        <p14:creationId xmlns:p14="http://schemas.microsoft.com/office/powerpoint/2010/main" val="3172124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14760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05" y="924232"/>
            <a:ext cx="11127975" cy="5655861"/>
          </a:xfrm>
        </p:spPr>
        <p:txBody>
          <a:bodyPr>
            <a:noAutofit/>
          </a:bodyPr>
          <a:lstStyle/>
          <a:p>
            <a:pPr marL="342265" indent="-342265">
              <a:lnSpc>
                <a:spcPct val="120000"/>
              </a:lnSpc>
            </a:pPr>
            <a:r>
              <a:rPr lang="en-US" sz="2800">
                <a:solidFill>
                  <a:schemeClr val="bg2"/>
                </a:solidFill>
                <a:latin typeface="+mn-lt"/>
              </a:rPr>
              <a:t>Exponential growth in Machine Learning and Deep Learning frameworks</a:t>
            </a:r>
            <a:endParaRPr lang="en-US"/>
          </a:p>
          <a:p>
            <a:pPr marL="342265" indent="-342265"/>
            <a:r>
              <a:rPr lang="en-US" sz="2800">
                <a:solidFill>
                  <a:schemeClr val="bg2"/>
                </a:solidFill>
                <a:latin typeface="+mn-lt"/>
                <a:cs typeface="Calibri"/>
              </a:rPr>
              <a:t>Provided an overview of issues, challenges, and opportunities for designing efficient communication runtimes </a:t>
            </a:r>
            <a:endParaRPr lang="en-US" sz="2800">
              <a:solidFill>
                <a:schemeClr val="bg2"/>
              </a:solidFill>
              <a:latin typeface="+mn-lt"/>
            </a:endParaRPr>
          </a:p>
          <a:p>
            <a:pPr marL="742315" lvl="1" indent="-285115"/>
            <a:r>
              <a:rPr lang="en-US">
                <a:solidFill>
                  <a:schemeClr val="bg2"/>
                </a:solidFill>
                <a:latin typeface="+mn-lt"/>
                <a:cs typeface="Calibri"/>
              </a:rPr>
              <a:t>Efficient, scalable, and hierarchical designs are crucial for ML and DL frameworks</a:t>
            </a:r>
          </a:p>
          <a:p>
            <a:pPr marL="742315" lvl="1" indent="-285115"/>
            <a:r>
              <a:rPr lang="en-US">
                <a:solidFill>
                  <a:schemeClr val="bg2"/>
                </a:solidFill>
                <a:latin typeface="+mn-lt"/>
              </a:rPr>
              <a:t>Co-design of communication runtimes and ML and DL frameworks will be essential</a:t>
            </a:r>
          </a:p>
          <a:p>
            <a:pPr marL="342265" indent="-342265"/>
            <a:r>
              <a:rPr lang="en-US">
                <a:solidFill>
                  <a:schemeClr val="bg2"/>
                </a:solidFill>
                <a:latin typeface="+mn-lt"/>
                <a:cs typeface="Calibri"/>
              </a:rPr>
              <a:t>Presented use-cases to demonstrate the complex interaction between DL and ML middleware with the underling HPC technologies and middleware </a:t>
            </a:r>
          </a:p>
          <a:p>
            <a:pPr marL="342265" indent="-342265"/>
            <a:r>
              <a:rPr lang="en-US">
                <a:solidFill>
                  <a:schemeClr val="bg2"/>
                </a:solidFill>
                <a:latin typeface="+mn-lt"/>
                <a:cs typeface="Calibri"/>
              </a:rPr>
              <a:t>Need collaborative efforts to achieve the full potential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605" y="151464"/>
            <a:ext cx="10015749" cy="772768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787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68"/>
    </mc:Choice>
    <mc:Fallback xmlns="">
      <p:transition spd="slow" advTm="6876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3532" y="148869"/>
            <a:ext cx="10795461" cy="772767"/>
          </a:xfrm>
        </p:spPr>
        <p:txBody>
          <a:bodyPr/>
          <a:lstStyle/>
          <a:p>
            <a:r>
              <a:rPr lang="en-US"/>
              <a:t>Funding Acknowledgments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3533" y="899580"/>
            <a:ext cx="3113995" cy="435429"/>
          </a:xfrm>
          <a:prstGeom prst="rect">
            <a:avLst/>
          </a:prstGeom>
        </p:spPr>
        <p:txBody>
          <a:bodyPr/>
          <a:lstStyle/>
          <a:p>
            <a:pPr marL="457167" indent="-457167" defTabSz="1219110" eaLnBrk="0" hangingPunct="0">
              <a:lnSpc>
                <a:spcPct val="110000"/>
              </a:lnSpc>
              <a:defRPr/>
            </a:pPr>
            <a:r>
              <a:rPr kumimoji="1" lang="en-US" sz="2400" i="1" kern="0">
                <a:solidFill>
                  <a:srgbClr val="FF0000"/>
                </a:solidFill>
                <a:latin typeface="+mj-lt"/>
              </a:rPr>
              <a:t>Funding Support by</a:t>
            </a:r>
            <a:endParaRPr kumimoji="1" lang="en-US" sz="1867" i="1" ker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14901" y="4080939"/>
            <a:ext cx="3637841" cy="435429"/>
          </a:xfrm>
          <a:prstGeom prst="rect">
            <a:avLst/>
          </a:prstGeom>
        </p:spPr>
        <p:txBody>
          <a:bodyPr/>
          <a:lstStyle/>
          <a:p>
            <a:pPr marL="457167" indent="-457167" defTabSz="1219110" eaLnBrk="0" hangingPunct="0">
              <a:lnSpc>
                <a:spcPct val="110000"/>
              </a:lnSpc>
              <a:defRPr/>
            </a:pPr>
            <a:r>
              <a:rPr kumimoji="1" lang="en-US" sz="2400" i="1" kern="0">
                <a:solidFill>
                  <a:srgbClr val="FF0000"/>
                </a:solidFill>
                <a:latin typeface="+mj-lt"/>
              </a:rPr>
              <a:t>Equipment Support by</a:t>
            </a:r>
            <a:endParaRPr kumimoji="1" lang="en-US" sz="1867" i="1" ker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7" name="Picture 26" descr="NSF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7114" y="1563868"/>
            <a:ext cx="864985" cy="717649"/>
          </a:xfrm>
          <a:prstGeom prst="rect">
            <a:avLst/>
          </a:prstGeom>
        </p:spPr>
      </p:pic>
      <p:pic>
        <p:nvPicPr>
          <p:cNvPr id="28" name="Picture 27" descr="ima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795" y="1683827"/>
            <a:ext cx="1304015" cy="479880"/>
          </a:xfrm>
          <a:prstGeom prst="rect">
            <a:avLst/>
          </a:prstGeom>
        </p:spPr>
      </p:pic>
      <p:pic>
        <p:nvPicPr>
          <p:cNvPr id="29" name="Picture 28" descr="Logo_Mellanox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6307" y="1535901"/>
            <a:ext cx="1251016" cy="718795"/>
          </a:xfrm>
          <a:prstGeom prst="rect">
            <a:avLst/>
          </a:prstGeom>
        </p:spPr>
      </p:pic>
      <p:pic>
        <p:nvPicPr>
          <p:cNvPr id="30" name="Picture 29" descr="Logo_Mellanox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899" y="4617219"/>
            <a:ext cx="1259560" cy="723704"/>
          </a:xfrm>
          <a:prstGeom prst="rect">
            <a:avLst/>
          </a:prstGeom>
        </p:spPr>
      </p:pic>
      <p:pic>
        <p:nvPicPr>
          <p:cNvPr id="32" name="Picture 31" descr="A0951402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9836" y="1415997"/>
            <a:ext cx="888737" cy="904107"/>
          </a:xfrm>
          <a:prstGeom prst="rect">
            <a:avLst/>
          </a:prstGeom>
        </p:spPr>
      </p:pic>
      <p:pic>
        <p:nvPicPr>
          <p:cNvPr id="33" name="Picture 32" descr="A0951402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77899" y="4506997"/>
            <a:ext cx="1313944" cy="985459"/>
          </a:xfrm>
          <a:prstGeom prst="rect">
            <a:avLst/>
          </a:prstGeom>
        </p:spPr>
      </p:pic>
      <p:pic>
        <p:nvPicPr>
          <p:cNvPr id="34" name="Picture 33" descr="intel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795" y="2514372"/>
            <a:ext cx="984927" cy="631393"/>
          </a:xfrm>
          <a:prstGeom prst="rect">
            <a:avLst/>
          </a:prstGeom>
        </p:spPr>
      </p:pic>
      <p:pic>
        <p:nvPicPr>
          <p:cNvPr id="35" name="Picture 34" descr="intel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1091" y="4663186"/>
            <a:ext cx="1275765" cy="631775"/>
          </a:xfrm>
          <a:prstGeom prst="rect">
            <a:avLst/>
          </a:prstGeom>
        </p:spPr>
      </p:pic>
      <p:pic>
        <p:nvPicPr>
          <p:cNvPr id="36" name="Picture 35" descr="LNXI_logo_lor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2311" y="2565903"/>
            <a:ext cx="1602311" cy="563772"/>
          </a:xfrm>
          <a:prstGeom prst="rect">
            <a:avLst/>
          </a:prstGeom>
        </p:spPr>
      </p:pic>
      <p:pic>
        <p:nvPicPr>
          <p:cNvPr id="37" name="Picture 36" descr="n14209292613_768520_51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08800" y="2360717"/>
            <a:ext cx="888737" cy="974143"/>
          </a:xfrm>
          <a:prstGeom prst="rect">
            <a:avLst/>
          </a:prstGeom>
        </p:spPr>
      </p:pic>
      <p:pic>
        <p:nvPicPr>
          <p:cNvPr id="38" name="Picture 37" descr="sun_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85691" y="2554576"/>
            <a:ext cx="1364464" cy="591163"/>
          </a:xfrm>
          <a:prstGeom prst="rect">
            <a:avLst/>
          </a:prstGeom>
        </p:spPr>
      </p:pic>
      <p:pic>
        <p:nvPicPr>
          <p:cNvPr id="39" name="Picture 38" descr="sun_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53933" y="4666169"/>
            <a:ext cx="1869811" cy="625803"/>
          </a:xfrm>
          <a:prstGeom prst="rect">
            <a:avLst/>
          </a:prstGeom>
        </p:spPr>
      </p:pic>
      <p:pic>
        <p:nvPicPr>
          <p:cNvPr id="40" name="Picture 39" descr="amd_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35814" y="2506879"/>
            <a:ext cx="884828" cy="695223"/>
          </a:xfrm>
          <a:prstGeom prst="rect">
            <a:avLst/>
          </a:prstGeom>
        </p:spPr>
      </p:pic>
      <p:pic>
        <p:nvPicPr>
          <p:cNvPr id="41" name="Picture 40" descr="appro_logo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26283" y="4588927"/>
            <a:ext cx="1529975" cy="780288"/>
          </a:xfrm>
          <a:prstGeom prst="rect">
            <a:avLst/>
          </a:prstGeom>
        </p:spPr>
      </p:pic>
      <p:pic>
        <p:nvPicPr>
          <p:cNvPr id="42" name="Picture 41" descr="AdvancedClustering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2793" y="5903061"/>
            <a:ext cx="2924392" cy="505715"/>
          </a:xfrm>
          <a:prstGeom prst="rect">
            <a:avLst/>
          </a:prstGeom>
        </p:spPr>
      </p:pic>
      <p:pic>
        <p:nvPicPr>
          <p:cNvPr id="43" name="Picture 42" descr="microway_log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35881" y="6013577"/>
            <a:ext cx="2684753" cy="346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4931" y="1499747"/>
            <a:ext cx="1638300" cy="73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48" y="1683829"/>
            <a:ext cx="1267101" cy="3964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43" y="4780854"/>
            <a:ext cx="1267101" cy="396439"/>
          </a:xfrm>
          <a:prstGeom prst="rect">
            <a:avLst/>
          </a:prstGeom>
        </p:spPr>
      </p:pic>
      <p:pic>
        <p:nvPicPr>
          <p:cNvPr id="2" name="Picture 6" descr="high resolution high quality microsoft logo - Google  Search2020-04-22-bt365亚洲版体育在线-tlldgsls.com-tlldgsls.com">
            <a:extLst>
              <a:ext uri="{FF2B5EF4-FFF2-40B4-BE49-F238E27FC236}">
                <a16:creationId xmlns:a16="http://schemas.microsoft.com/office/drawing/2014/main" id="{50AAA3FB-A847-804E-B610-896B4053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71" y="1509311"/>
            <a:ext cx="1332773" cy="7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oadcom Logo Vector">
            <a:extLst>
              <a:ext uri="{FF2B5EF4-FFF2-40B4-BE49-F238E27FC236}">
                <a16:creationId xmlns:a16="http://schemas.microsoft.com/office/drawing/2014/main" id="{D4BB114B-E289-964A-B0D8-8ED30379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106" y="1509310"/>
            <a:ext cx="1361473" cy="6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racle Logo">
            <a:extLst>
              <a:ext uri="{FF2B5EF4-FFF2-40B4-BE49-F238E27FC236}">
                <a16:creationId xmlns:a16="http://schemas.microsoft.com/office/drawing/2014/main" id="{4672F66A-B148-604A-9C97-E260E089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652" y="2650979"/>
            <a:ext cx="1820992" cy="4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NVIDIA Logo in SVG Vector or PNG File Format - Logo.wine">
            <a:extLst>
              <a:ext uri="{FF2B5EF4-FFF2-40B4-BE49-F238E27FC236}">
                <a16:creationId xmlns:a16="http://schemas.microsoft.com/office/drawing/2014/main" id="{7222E144-3DFD-7A47-B884-30B1CA79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59" y="2396890"/>
            <a:ext cx="1400943" cy="9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7A64A62-94F5-154B-8B14-59A31C0E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9" y="2542807"/>
            <a:ext cx="1248368" cy="6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Download NVIDIA Logo in SVG Vector or PNG File Format - Logo.wine">
            <a:extLst>
              <a:ext uri="{FF2B5EF4-FFF2-40B4-BE49-F238E27FC236}">
                <a16:creationId xmlns:a16="http://schemas.microsoft.com/office/drawing/2014/main" id="{AC0E4E9A-E40C-8049-843F-2AECAB05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73" y="4512093"/>
            <a:ext cx="1400943" cy="9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md_logo.jpg">
            <a:extLst>
              <a:ext uri="{FF2B5EF4-FFF2-40B4-BE49-F238E27FC236}">
                <a16:creationId xmlns:a16="http://schemas.microsoft.com/office/drawing/2014/main" id="{A5FB0E77-772B-7E4A-B7FC-DD7238B2D5B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47311" y="4615547"/>
            <a:ext cx="884828" cy="695223"/>
          </a:xfrm>
          <a:prstGeom prst="rect">
            <a:avLst/>
          </a:prstGeom>
        </p:spPr>
      </p:pic>
      <p:pic>
        <p:nvPicPr>
          <p:cNvPr id="48" name="Picture 10" descr="Broadcom Logo Vector">
            <a:extLst>
              <a:ext uri="{FF2B5EF4-FFF2-40B4-BE49-F238E27FC236}">
                <a16:creationId xmlns:a16="http://schemas.microsoft.com/office/drawing/2014/main" id="{1B217D13-1B26-504A-AD24-DDE3B85D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509" y="5822360"/>
            <a:ext cx="1361473" cy="6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377D5-6939-4F2D-844B-6161962D2C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8111" y="6013577"/>
            <a:ext cx="2635975" cy="42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2CA231-C8B4-4EE4-ABD1-34941E7048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6515" y="3485589"/>
            <a:ext cx="2635975" cy="42213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B488D0-DAFE-4255-B760-9750457939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02" y="3290070"/>
            <a:ext cx="2211140" cy="83165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A40777A-059F-4E06-8BD8-28135B4AAAA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35" y="3445673"/>
            <a:ext cx="2207541" cy="5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98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833" y="132194"/>
            <a:ext cx="11790339" cy="772767"/>
          </a:xfrm>
        </p:spPr>
        <p:txBody>
          <a:bodyPr/>
          <a:lstStyle/>
          <a:p>
            <a:r>
              <a:rPr lang="en-US" sz="2667">
                <a:solidFill>
                  <a:srgbClr val="9D0000"/>
                </a:solidFill>
              </a:rPr>
              <a:t>Acknowledgments to all the Heroes (Past/Current Students and Staffs)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7013" y="717112"/>
            <a:ext cx="5709851" cy="15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457031" indent="-457031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Students (Graduate)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Alnaasan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Q. Anthony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C.-C. Chun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Contini (Ph.D.)</a:t>
            </a:r>
          </a:p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46897" y="2238228"/>
            <a:ext cx="2424563" cy="29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457031" indent="-457031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Students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Awan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Augustine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P. Balaji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Bayatpour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Biswas (M.S.)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Bhagvat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Bhat (M.S.)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D. Buntinas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L. Chai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B. Chandrasekharan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100" b="0">
                <a:latin typeface="+mj-lt"/>
                <a:cs typeface="Arial" pitchFamily="34" charset="0"/>
              </a:rPr>
              <a:t>S. Chakraborthy  (Ph.D.)</a:t>
            </a:r>
            <a:endParaRPr kumimoji="1" lang="en-US" sz="1067" b="0">
              <a:latin typeface="+mj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N. Dandapanthula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V. Dhanraj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C.-H. Chu (Ph.D.)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848632" y="2539160"/>
            <a:ext cx="2522419" cy="276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100" b="0">
                <a:latin typeface="+mj-lt"/>
                <a:cs typeface="Arial" pitchFamily="34" charset="0"/>
              </a:rPr>
              <a:t>D. Shankar (Ph.D.)</a:t>
            </a:r>
            <a:endParaRPr kumimoji="1" lang="en-US" sz="1067" b="0">
              <a:latin typeface="+mj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G. Santhanaraman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N. Sarkauskas (B.S. and M.S)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N. Senthil Kumar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Singh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Sridhar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Srivastava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Sur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 Subramoni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Vaidyanathan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Vishnu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Wu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Yu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Zhang (Ph.D.)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9731912" y="3169063"/>
            <a:ext cx="3299669" cy="102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Research Scientists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Hamidouche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S. Sur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X. Lu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14601" y="5629671"/>
            <a:ext cx="2424563" cy="12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Post-Docs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D. Banerjee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X. Besseron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M. S. Ghazimeersaeed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574987" y="2489490"/>
            <a:ext cx="2240916" cy="276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T. Gangadharappa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K. Gopalakrishnan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Hashmi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Huang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Jain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Jiang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Jose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Kedia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Kini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Koop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Kulkarni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Kumar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Krishnamoorthy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Kandalla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763676" y="2472886"/>
            <a:ext cx="2424563" cy="290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P. Lai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Liu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Luo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Mamidala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G. Marsh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V. Meshram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Moody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Naravula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Noronha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X. Ouyang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Pai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Potluri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Raj (M.S.)</a:t>
            </a:r>
            <a:r>
              <a:rPr kumimoji="1" lang="en-US" sz="1067" b="0">
                <a:cs typeface="Arial" pitchFamily="34" charset="0"/>
              </a:rPr>
              <a:t>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Rajachandrasekar (Ph.D.)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067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</a:pPr>
            <a:endParaRPr kumimoji="1" lang="en-US" sz="1067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067" b="0">
              <a:latin typeface="+mn-lt"/>
              <a:cs typeface="Arial" pitchFamily="34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768440" y="728264"/>
            <a:ext cx="3512689" cy="15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S. Khorassani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P. Kousha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B. Michalowicz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B. Ramesh (Ph.D.)</a:t>
            </a: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K. Suresh (Ph.D.)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220001" y="5863189"/>
            <a:ext cx="2424563" cy="10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H.-W. Jin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Lin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Luo 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9699616" y="4200622"/>
            <a:ext cx="3400901" cy="15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Calibri" panose="020F0502020204030204" pitchFamily="34" charset="0"/>
                <a:cs typeface="Calibri" panose="020F0502020204030204" pitchFamily="34" charset="0"/>
              </a:rPr>
              <a:t>Past Senior Research Associate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anose="020F0502020204030204" pitchFamily="34" charset="0"/>
                <a:cs typeface="Calibri" panose="020F0502020204030204" pitchFamily="34" charset="0"/>
              </a:rPr>
              <a:t>J. Hashmi</a:t>
            </a:r>
          </a:p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Programmers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A. Reifsteck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D. Bureddy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J. Perkins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375393" y="5863189"/>
            <a:ext cx="2424563" cy="10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E. Mancini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Manian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Marcarelli</a:t>
            </a:r>
          </a:p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067" b="0">
              <a:latin typeface="+mj-lt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9604924" y="1234016"/>
            <a:ext cx="2423941" cy="124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Software Engineers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B. Seeds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Pavuk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Shineman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M. Lieber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703328" y="5754513"/>
            <a:ext cx="3400901" cy="8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Research Specialist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M. Arnold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J. Smith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7333914" y="672685"/>
            <a:ext cx="2423940" cy="8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Research Scientists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M. Abduljabbar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A. Shafi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4B61459D-59EB-4562-B80E-542D6197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705" y="967837"/>
            <a:ext cx="1978583" cy="13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A. H. Tu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S. Xu (Ph.D.) 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Q. Zhou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K. Al Attar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L. Xu</a:t>
            </a:r>
            <a:r>
              <a:rPr kumimoji="1" lang="en-US" sz="1200" b="0">
                <a:latin typeface="+mj-lt"/>
                <a:cs typeface="Arial" pitchFamily="34" charset="0"/>
              </a:rPr>
              <a:t> (Ph.D.)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CCC78B5-7ABB-4878-8A8E-C76CA3300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909" y="5854133"/>
            <a:ext cx="2046513" cy="7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Ruhela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Vienne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 Wang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C7B303A0-6957-4129-8636-2D0729DF3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775" y="1540447"/>
            <a:ext cx="2423940" cy="7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Students (Undergrads)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T. Chen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FF86054-9619-4698-B521-6B534463C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274" y="2526061"/>
            <a:ext cx="2209417" cy="6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55" lvl="1" indent="-615755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Research Specialist</a:t>
            </a:r>
          </a:p>
          <a:p>
            <a:pPr marL="615755" lvl="1" indent="-313167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R. Motlagh</a:t>
            </a:r>
          </a:p>
          <a:p>
            <a:pPr marL="302587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F3CFCB39-3556-4245-858B-C6C757F8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082" y="680029"/>
            <a:ext cx="2423940" cy="5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Faculty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H. Subramoni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20C5FEF6-FFCA-4221-9509-604C143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620" y="951233"/>
            <a:ext cx="2163453" cy="13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G. Kuncham (Ph.D.) 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R. Vaidya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J. Yao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M. Han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A. Guptha (M.S.)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79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360" y="130831"/>
            <a:ext cx="10795461" cy="772767"/>
          </a:xfrm>
        </p:spPr>
        <p:txBody>
          <a:bodyPr/>
          <a:lstStyle/>
          <a:p>
            <a:pPr algn="ctr"/>
            <a:r>
              <a:rPr lang="en-US" sz="3733">
                <a:latin typeface="+mj-lt"/>
              </a:rPr>
              <a:t>Thank You!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043957" y="2131937"/>
            <a:ext cx="2032000" cy="1524000"/>
            <a:chOff x="1584" y="1008"/>
            <a:chExt cx="624" cy="576"/>
          </a:xfrm>
        </p:grpSpPr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1657" y="1051"/>
              <a:ext cx="479" cy="42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440000"/>
                </a:gs>
              </a:gsLst>
              <a:path path="rect">
                <a:fillToRect r="100000" b="100000"/>
              </a:path>
            </a:gradFill>
            <a:ln w="9525" algn="ctr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1731" y="1122"/>
              <a:ext cx="111" cy="71"/>
              <a:chOff x="1440" y="1200"/>
              <a:chExt cx="864" cy="720"/>
            </a:xfrm>
          </p:grpSpPr>
          <p:sp>
            <p:nvSpPr>
              <p:cNvPr id="107" name="Rectangle 7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8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9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0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1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Line 12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3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4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5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16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7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1977" y="1322"/>
              <a:ext cx="110" cy="71"/>
              <a:chOff x="1440" y="1200"/>
              <a:chExt cx="864" cy="720"/>
            </a:xfrm>
          </p:grpSpPr>
          <p:sp>
            <p:nvSpPr>
              <p:cNvPr id="96" name="Rectangle 19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20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1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2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2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Line 24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25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27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28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29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1854" y="1393"/>
              <a:ext cx="110" cy="71"/>
              <a:chOff x="1440" y="1200"/>
              <a:chExt cx="864" cy="720"/>
            </a:xfrm>
          </p:grpSpPr>
          <p:sp>
            <p:nvSpPr>
              <p:cNvPr id="85" name="Rectangle 31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32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33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34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Oval 35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36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37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38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39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40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41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1964" y="1134"/>
              <a:ext cx="111" cy="71"/>
              <a:chOff x="1440" y="1200"/>
              <a:chExt cx="864" cy="720"/>
            </a:xfrm>
          </p:grpSpPr>
          <p:sp>
            <p:nvSpPr>
              <p:cNvPr id="74" name="Rectangle 43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44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45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46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47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48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49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50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51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52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53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1719" y="1334"/>
              <a:ext cx="110" cy="71"/>
              <a:chOff x="1440" y="1200"/>
              <a:chExt cx="864" cy="720"/>
            </a:xfrm>
          </p:grpSpPr>
          <p:sp>
            <p:nvSpPr>
              <p:cNvPr id="63" name="Rectangle 55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56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57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58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59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60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1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2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3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64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65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1682" y="1228"/>
              <a:ext cx="110" cy="71"/>
              <a:chOff x="1440" y="1200"/>
              <a:chExt cx="864" cy="720"/>
            </a:xfrm>
          </p:grpSpPr>
          <p:sp>
            <p:nvSpPr>
              <p:cNvPr id="52" name="Rectangle 67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8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9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70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71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72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73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4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75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76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77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78"/>
            <p:cNvGrpSpPr>
              <a:grpSpLocks/>
            </p:cNvGrpSpPr>
            <p:nvPr/>
          </p:nvGrpSpPr>
          <p:grpSpPr bwMode="auto">
            <a:xfrm>
              <a:off x="1854" y="1075"/>
              <a:ext cx="110" cy="71"/>
              <a:chOff x="1440" y="1200"/>
              <a:chExt cx="864" cy="720"/>
            </a:xfrm>
          </p:grpSpPr>
          <p:sp>
            <p:nvSpPr>
              <p:cNvPr id="41" name="Rectangle 79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80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81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82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8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84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85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86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87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88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89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013" y="1228"/>
              <a:ext cx="111" cy="71"/>
              <a:chOff x="1440" y="1200"/>
              <a:chExt cx="864" cy="720"/>
            </a:xfrm>
          </p:grpSpPr>
          <p:sp>
            <p:nvSpPr>
              <p:cNvPr id="30" name="Rectangle 91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92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93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94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95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96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97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98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99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100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01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1891" y="1193"/>
              <a:ext cx="24" cy="165"/>
            </a:xfrm>
            <a:prstGeom prst="rect">
              <a:avLst/>
            </a:prstGeom>
            <a:solidFill>
              <a:srgbClr val="FF3399"/>
            </a:solidFill>
            <a:ln w="9525" algn="ctr">
              <a:solidFill>
                <a:srgbClr val="FF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03"/>
            <p:cNvSpPr>
              <a:spLocks noChangeShapeType="1"/>
            </p:cNvSpPr>
            <p:nvPr/>
          </p:nvSpPr>
          <p:spPr bwMode="auto">
            <a:xfrm>
              <a:off x="1817" y="1181"/>
              <a:ext cx="74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04"/>
            <p:cNvSpPr>
              <a:spLocks noChangeShapeType="1"/>
            </p:cNvSpPr>
            <p:nvPr/>
          </p:nvSpPr>
          <p:spPr bwMode="auto">
            <a:xfrm>
              <a:off x="1792" y="1263"/>
              <a:ext cx="99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05"/>
            <p:cNvSpPr>
              <a:spLocks noChangeShapeType="1"/>
            </p:cNvSpPr>
            <p:nvPr/>
          </p:nvSpPr>
          <p:spPr bwMode="auto">
            <a:xfrm flipV="1">
              <a:off x="1817" y="1287"/>
              <a:ext cx="74" cy="71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06"/>
            <p:cNvSpPr>
              <a:spLocks noChangeShapeType="1"/>
            </p:cNvSpPr>
            <p:nvPr/>
          </p:nvSpPr>
          <p:spPr bwMode="auto">
            <a:xfrm flipH="1">
              <a:off x="1915" y="1181"/>
              <a:ext cx="62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7"/>
            <p:cNvSpPr>
              <a:spLocks noChangeShapeType="1"/>
            </p:cNvSpPr>
            <p:nvPr/>
          </p:nvSpPr>
          <p:spPr bwMode="auto">
            <a:xfrm flipH="1">
              <a:off x="1915" y="1263"/>
              <a:ext cx="98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08"/>
            <p:cNvSpPr>
              <a:spLocks noChangeShapeType="1"/>
            </p:cNvSpPr>
            <p:nvPr/>
          </p:nvSpPr>
          <p:spPr bwMode="auto">
            <a:xfrm flipH="1" flipV="1">
              <a:off x="1915" y="1287"/>
              <a:ext cx="62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09"/>
            <p:cNvSpPr>
              <a:spLocks noChangeShapeType="1"/>
            </p:cNvSpPr>
            <p:nvPr/>
          </p:nvSpPr>
          <p:spPr bwMode="auto">
            <a:xfrm flipV="1">
              <a:off x="1903" y="1358"/>
              <a:ext cx="0" cy="35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10"/>
            <p:cNvSpPr>
              <a:spLocks noChangeShapeType="1"/>
            </p:cNvSpPr>
            <p:nvPr/>
          </p:nvSpPr>
          <p:spPr bwMode="auto">
            <a:xfrm>
              <a:off x="1903" y="1146"/>
              <a:ext cx="0" cy="47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1584" y="1008"/>
              <a:ext cx="624" cy="53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9381227"/>
                </a:avLst>
              </a:prstTxWarp>
            </a:bodyPr>
            <a:lstStyle/>
            <a:p>
              <a:pPr algn="ctr"/>
              <a:r>
                <a:rPr lang="en-US" sz="2667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Garamond"/>
                </a:rPr>
                <a:t>Network Based Computing</a:t>
              </a:r>
            </a:p>
          </p:txBody>
        </p:sp>
        <p:sp>
          <p:nvSpPr>
            <p:cNvPr id="29" name="WordArt 112"/>
            <p:cNvSpPr>
              <a:spLocks noChangeArrowheads="1" noChangeShapeType="1" noTextEdit="1"/>
            </p:cNvSpPr>
            <p:nvPr/>
          </p:nvSpPr>
          <p:spPr bwMode="auto">
            <a:xfrm>
              <a:off x="1668" y="1475"/>
              <a:ext cx="444" cy="1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3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Garamond"/>
                </a:rPr>
                <a:t>Laboratory</a:t>
              </a:r>
            </a:p>
          </p:txBody>
        </p:sp>
      </p:grpSp>
      <p:sp>
        <p:nvSpPr>
          <p:cNvPr id="123" name="Rectangle 114"/>
          <p:cNvSpPr>
            <a:spLocks noChangeArrowheads="1"/>
          </p:cNvSpPr>
          <p:nvPr/>
        </p:nvSpPr>
        <p:spPr bwMode="auto">
          <a:xfrm>
            <a:off x="6102290" y="5855975"/>
            <a:ext cx="6243012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867" b="0">
                <a:latin typeface="Calibri"/>
                <a:ea typeface="宋体" pitchFamily="2" charset="-122"/>
                <a:cs typeface="Calibri"/>
              </a:rPr>
              <a:t>The High-Performance Deep Learning Project</a:t>
            </a:r>
          </a:p>
          <a:p>
            <a:pPr algn="ctr"/>
            <a:r>
              <a:rPr lang="en-US" altLang="zh-CN" sz="1867" b="0" u="sng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http://hidl.cse.ohio-state.edu/</a:t>
            </a:r>
            <a:endParaRPr lang="zh-CN" altLang="en-US" sz="1867" b="0" u="sng">
              <a:solidFill>
                <a:schemeClr val="hlink"/>
              </a:solidFill>
              <a:latin typeface="Calibri"/>
              <a:ea typeface="宋体" pitchFamily="2" charset="-122"/>
              <a:cs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5721" y="3627350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altLang="zh-CN" sz="1867" b="0">
                <a:latin typeface="Calibri"/>
                <a:ea typeface="宋体" pitchFamily="2" charset="-122"/>
                <a:cs typeface="Calibri"/>
              </a:rPr>
              <a:t>Network-Based Computing Laboratory</a:t>
            </a:r>
          </a:p>
          <a:p>
            <a:pPr algn="ctr">
              <a:buFontTx/>
              <a:buNone/>
            </a:pPr>
            <a:r>
              <a:rPr lang="en-US" altLang="zh-CN" sz="1867" b="0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  <a:hlinkClick r:id="rId3"/>
              </a:rPr>
              <a:t>http://nowlab.cse.ohio-state.edu</a:t>
            </a:r>
            <a:r>
              <a:rPr lang="en-US" altLang="zh-CN" sz="1867" b="0">
                <a:solidFill>
                  <a:schemeClr val="hlink"/>
                </a:solidFill>
                <a:ea typeface="宋体" pitchFamily="2" charset="-122"/>
                <a:hlinkClick r:id="rId3"/>
              </a:rPr>
              <a:t>/</a:t>
            </a:r>
            <a:endParaRPr lang="en-US" altLang="zh-CN" sz="1867" b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122" name="Rectangle 114"/>
          <p:cNvSpPr>
            <a:spLocks noChangeArrowheads="1"/>
          </p:cNvSpPr>
          <p:nvPr/>
        </p:nvSpPr>
        <p:spPr bwMode="auto">
          <a:xfrm>
            <a:off x="25557" y="5855975"/>
            <a:ext cx="6243012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867" b="0">
                <a:latin typeface="Calibri"/>
                <a:ea typeface="宋体" pitchFamily="2" charset="-122"/>
                <a:cs typeface="Calibri"/>
              </a:rPr>
              <a:t>The MVAPICH2 Project</a:t>
            </a:r>
          </a:p>
          <a:p>
            <a:pPr algn="ctr"/>
            <a:r>
              <a:rPr lang="en-US" altLang="zh-CN" sz="1867" b="0" u="sng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http://mvapich.cse.ohio-state.edu/</a:t>
            </a:r>
            <a:endParaRPr lang="zh-CN" altLang="en-US" sz="1867" b="0" u="sng">
              <a:solidFill>
                <a:schemeClr val="hlink"/>
              </a:solidFill>
              <a:latin typeface="Calibri"/>
              <a:ea typeface="宋体" pitchFamily="2" charset="-122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69" y="4284242"/>
            <a:ext cx="3056333" cy="184727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78" y="4414821"/>
            <a:ext cx="4475108" cy="1586115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6FA4BA5-EDFE-FA4B-920B-575934F0C339}"/>
              </a:ext>
            </a:extLst>
          </p:cNvPr>
          <p:cNvGrpSpPr/>
          <p:nvPr/>
        </p:nvGrpSpPr>
        <p:grpSpPr>
          <a:xfrm>
            <a:off x="390078" y="2612263"/>
            <a:ext cx="2966902" cy="788725"/>
            <a:chOff x="581561" y="3294860"/>
            <a:chExt cx="2966902" cy="7887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E56D245-544B-974F-9817-8651FFB8519A}"/>
                </a:ext>
              </a:extLst>
            </p:cNvPr>
            <p:cNvSpPr/>
            <p:nvPr/>
          </p:nvSpPr>
          <p:spPr>
            <a:xfrm>
              <a:off x="1656213" y="3294860"/>
              <a:ext cx="11793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0070C0"/>
                  </a:solidFill>
                  <a:latin typeface="+mn-lt"/>
                </a:rPr>
                <a:t>Follow</a:t>
              </a:r>
              <a:r>
                <a:rPr lang="en-US" sz="1400" i="1">
                  <a:solidFill>
                    <a:srgbClr val="0070C0"/>
                  </a:solidFill>
                  <a:latin typeface="+mn-lt"/>
                </a:rPr>
                <a:t> us on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5F368D6-C40D-F042-B0AD-DAF986F39270}"/>
                </a:ext>
              </a:extLst>
            </p:cNvPr>
            <p:cNvSpPr/>
            <p:nvPr/>
          </p:nvSpPr>
          <p:spPr>
            <a:xfrm>
              <a:off x="581561" y="3683475"/>
              <a:ext cx="29669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+mn-lt"/>
                  <a:hlinkClick r:id="rId6"/>
                </a:rPr>
                <a:t>https</a:t>
              </a:r>
              <a:r>
                <a:rPr lang="en-US" sz="1800" b="0">
                  <a:latin typeface="+mn-lt"/>
                  <a:hlinkClick r:id="rId6"/>
                </a:rPr>
                <a:t>://twitter.com/mvapich</a:t>
              </a:r>
              <a:r>
                <a:rPr lang="en-US" sz="1800" b="0">
                  <a:latin typeface="+mn-lt"/>
                </a:rPr>
                <a:t> </a:t>
              </a:r>
            </a:p>
          </p:txBody>
        </p:sp>
      </p:grpSp>
      <p:sp>
        <p:nvSpPr>
          <p:cNvPr id="126" name="Rectangle 3">
            <a:extLst>
              <a:ext uri="{FF2B5EF4-FFF2-40B4-BE49-F238E27FC236}">
                <a16:creationId xmlns:a16="http://schemas.microsoft.com/office/drawing/2014/main" id="{44E60E8E-7D1A-4F24-BF51-36A9BF1CB4A0}"/>
              </a:ext>
            </a:extLst>
          </p:cNvPr>
          <p:cNvSpPr txBox="1">
            <a:spLocks noChangeArrowheads="1"/>
          </p:cNvSpPr>
          <p:nvPr/>
        </p:nvSpPr>
        <p:spPr>
          <a:xfrm>
            <a:off x="991985" y="851619"/>
            <a:ext cx="10363200" cy="5486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2100">
                <a:solidFill>
                  <a:srgbClr val="000099"/>
                </a:solidFill>
                <a:latin typeface="Calibri"/>
                <a:ea typeface="宋体"/>
                <a:cs typeface="Arial"/>
              </a:rPr>
              <a:t>alnaasan.1@osu.edu</a:t>
            </a:r>
            <a:endParaRPr lang="en-US" altLang="zh-CN" sz="2100">
              <a:solidFill>
                <a:srgbClr val="000000"/>
              </a:solidFill>
              <a:latin typeface="Calibri"/>
              <a:ea typeface="宋体"/>
              <a:cs typeface="Calibri"/>
            </a:endParaRPr>
          </a:p>
        </p:txBody>
      </p:sp>
      <p:pic>
        <p:nvPicPr>
          <p:cNvPr id="3" name="Picture 2" descr="A black x symbol with white background&#10;&#10;Description automatically generated">
            <a:extLst>
              <a:ext uri="{FF2B5EF4-FFF2-40B4-BE49-F238E27FC236}">
                <a16:creationId xmlns:a16="http://schemas.microsoft.com/office/drawing/2014/main" id="{011B7ADA-5022-9D19-5C5D-C99785465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92" y="2580528"/>
            <a:ext cx="451909" cy="4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2A6B32CC-C654-F439-A647-CE247692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9" y="125332"/>
            <a:ext cx="11783589" cy="772768"/>
          </a:xfrm>
        </p:spPr>
        <p:txBody>
          <a:bodyPr lIns="91440" tIns="45720" rIns="91440" bIns="45720" anchor="t"/>
          <a:lstStyle/>
          <a:p>
            <a:r>
              <a:rPr lang="en-US" sz="3200" err="1">
                <a:latin typeface="Calibri"/>
                <a:cs typeface="Calibri"/>
              </a:rPr>
              <a:t>ParaInfer</a:t>
            </a:r>
            <a:r>
              <a:rPr lang="en-US" sz="3200">
                <a:latin typeface="Calibri"/>
                <a:cs typeface="Calibri"/>
              </a:rPr>
              <a:t>-X v1.0: a Temporal Fusion framework for LLM inference</a:t>
            </a:r>
            <a:endParaRPr lang="en-US" sz="3200">
              <a:ea typeface="Calibri"/>
            </a:endParaRP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25EAE669-1704-C92A-F7B9-09114B2A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801890"/>
            <a:ext cx="11612880" cy="58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85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FDC1-8DEB-4C49-928E-645F7B8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2096"/>
          </a:xfrm>
        </p:spPr>
        <p:txBody>
          <a:bodyPr/>
          <a:lstStyle/>
          <a:p>
            <a:r>
              <a:rPr lang="en-US"/>
              <a:t>Install </a:t>
            </a:r>
            <a:r>
              <a:rPr lang="en-US" err="1"/>
              <a:t>Horovod</a:t>
            </a:r>
            <a:r>
              <a:rPr lang="en-US"/>
              <a:t> with MVAPICH2-X and MVAPICH2-GDR</a:t>
            </a:r>
            <a:br>
              <a:rPr lang="en-US"/>
            </a:b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AEB25-8200-8A41-8167-DC94F603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7539"/>
            <a:ext cx="10515600" cy="494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33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Command to install </a:t>
            </a:r>
            <a:r>
              <a:rPr lang="en-US" sz="2533" b="1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Horovod</a:t>
            </a:r>
            <a:r>
              <a:rPr lang="en-US" sz="2533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CPU</a:t>
            </a:r>
          </a:p>
          <a:p>
            <a:pPr marL="0" indent="0">
              <a:buNone/>
            </a:pP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$ HOROVOD_WITH_MPI=1 pip install --no-cache-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horovod</a:t>
            </a: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533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Command to install </a:t>
            </a:r>
            <a:r>
              <a:rPr lang="en-US" sz="2533" b="1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Horovod</a:t>
            </a:r>
            <a:r>
              <a:rPr lang="en-US" sz="2533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GPU</a:t>
            </a:r>
          </a:p>
          <a:p>
            <a:pPr marL="0" indent="0">
              <a:buNone/>
            </a:pP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$ HOROVOD_GPU_ALLREDUCE=MPI HOROVOD_CUDA_HOME=/opt/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cuda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/11.3 HOROVOD_WITH_MPI=1 pip install --no-cache-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horovod</a:t>
            </a: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55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AEB25-8200-8A41-8167-DC94F603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112"/>
            <a:ext cx="10515600" cy="49497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+ </a:t>
            </a:r>
            <a:r>
              <a:rPr lang="en-US">
                <a:solidFill>
                  <a:schemeClr val="accent4"/>
                </a:solidFill>
              </a:rPr>
              <a:t>python</a:t>
            </a:r>
            <a:r>
              <a:rPr lang="en-US"/>
              <a:t> </a:t>
            </a:r>
            <a:r>
              <a:rPr lang="en-US">
                <a:solidFill>
                  <a:srgbClr val="00A249"/>
                </a:solidFill>
              </a:rPr>
              <a:t>pytorch_synthetic_benchmark.py </a:t>
            </a:r>
            <a:r>
              <a:rPr lang="en-US"/>
              <a:t>--batch-size 64 --num-</a:t>
            </a:r>
            <a:r>
              <a:rPr lang="en-US" err="1"/>
              <a:t>iters</a:t>
            </a:r>
            <a:r>
              <a:rPr lang="en-US"/>
              <a:t>=5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Model: resnet50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Batch size: 64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Number of GPUs: 1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Running warmup...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Running benchmark...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#0: 333.9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#1: 334.2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#2: 333.9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#3: 333.8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#4: 333.9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GPU: 334.0 +-0.2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Total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on 1 GPU(s): </a:t>
            </a:r>
            <a:r>
              <a:rPr lang="en-US" sz="1600" b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334.0 +-0.2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3CA6B6-50C7-7B47-8F06-4A26497F7A7F}"/>
              </a:ext>
            </a:extLst>
          </p:cNvPr>
          <p:cNvCxnSpPr>
            <a:cxnSpLocks/>
          </p:cNvCxnSpPr>
          <p:nvPr/>
        </p:nvCxnSpPr>
        <p:spPr bwMode="auto">
          <a:xfrm>
            <a:off x="985279" y="2050123"/>
            <a:ext cx="10260898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59FDC1-8DEB-4C49-928E-645F7B8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7"/>
            <a:ext cx="10515600" cy="862096"/>
          </a:xfrm>
        </p:spPr>
        <p:txBody>
          <a:bodyPr/>
          <a:lstStyle/>
          <a:p>
            <a:r>
              <a:rPr lang="en-US"/>
              <a:t>Run </a:t>
            </a:r>
            <a:r>
              <a:rPr lang="en-US" err="1"/>
              <a:t>PyTorch</a:t>
            </a:r>
            <a:r>
              <a:rPr lang="en-US"/>
              <a:t> on a single GPU</a:t>
            </a:r>
            <a:br>
              <a:rPr lang="en-US"/>
            </a:b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AAA94-BCC3-A24C-9A20-711C8DE90823}"/>
              </a:ext>
            </a:extLst>
          </p:cNvPr>
          <p:cNvSpPr/>
          <p:nvPr/>
        </p:nvSpPr>
        <p:spPr bwMode="auto">
          <a:xfrm>
            <a:off x="10535802" y="2125633"/>
            <a:ext cx="749877" cy="374462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b="0">
                <a:solidFill>
                  <a:srgbClr val="FFFFFF"/>
                </a:solidFill>
                <a:latin typeface="+mj-lt"/>
              </a:rPr>
              <a:t>V100</a:t>
            </a:r>
          </a:p>
        </p:txBody>
      </p:sp>
    </p:spTree>
    <p:extLst>
      <p:ext uri="{BB962C8B-B14F-4D97-AF65-F5344CB8AC3E}">
        <p14:creationId xmlns:p14="http://schemas.microsoft.com/office/powerpoint/2010/main" val="3419890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AEB25-8200-8A41-8167-DC94F603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112"/>
            <a:ext cx="10515600" cy="49497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+ </a:t>
            </a:r>
            <a:r>
              <a:rPr lang="en-US" err="1">
                <a:solidFill>
                  <a:srgbClr val="00A249"/>
                </a:solidFill>
              </a:rPr>
              <a:t>mpirun_rsh</a:t>
            </a:r>
            <a:r>
              <a:rPr lang="en-US">
                <a:solidFill>
                  <a:srgbClr val="00A249"/>
                </a:solidFill>
              </a:rPr>
              <a:t> </a:t>
            </a:r>
            <a:r>
              <a:rPr lang="en-US"/>
              <a:t>-np 2 gpu11 gpu12 </a:t>
            </a:r>
            <a:r>
              <a:rPr lang="en-US">
                <a:solidFill>
                  <a:srgbClr val="C00000"/>
                </a:solidFill>
              </a:rPr>
              <a:t>MV2_USE_CUDA=1 </a:t>
            </a:r>
            <a:r>
              <a:rPr lang="en-US"/>
              <a:t>MV2_CPU_BINDING_POLICY=hybrid MV2_HYBRID_BINDING_POLICY=spread MV2_USE_RDMA_CM=0 </a:t>
            </a:r>
            <a:r>
              <a:rPr lang="en-US">
                <a:solidFill>
                  <a:srgbClr val="C00000"/>
                </a:solidFill>
              </a:rPr>
              <a:t>MV2_GPUDIRECT_GDRCOPY_LIB=/opt/gdrcopy2.0/lib64/libgdrapi.so </a:t>
            </a:r>
            <a:r>
              <a:rPr lang="en-US"/>
              <a:t>LD_PRELOAD=mv2-gdr/lib/libmpi.so </a:t>
            </a:r>
          </a:p>
          <a:p>
            <a:pPr marL="0" indent="0">
              <a:buNone/>
            </a:pPr>
            <a:r>
              <a:rPr lang="en-US">
                <a:solidFill>
                  <a:srgbClr val="00A249"/>
                </a:solidFill>
              </a:rPr>
              <a:t>python</a:t>
            </a:r>
            <a:r>
              <a:rPr lang="en-US"/>
              <a:t> </a:t>
            </a:r>
            <a:r>
              <a:rPr lang="en-US">
                <a:solidFill>
                  <a:srgbClr val="00A249"/>
                </a:solidFill>
              </a:rPr>
              <a:t>pytorch_synthetic_benchmark.py </a:t>
            </a:r>
            <a:r>
              <a:rPr lang="en-US"/>
              <a:t>--batch-size 64 --num-</a:t>
            </a:r>
            <a:r>
              <a:rPr lang="en-US" err="1"/>
              <a:t>iters</a:t>
            </a:r>
            <a:r>
              <a:rPr lang="en-US"/>
              <a:t>=5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Model: resnet50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Batch size: 64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Number of GPUs: 2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Running warmup...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Running benchmark...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#0: 317.0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#1: 314.9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#2: 315.4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#3: 318.0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Iter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#4: 316.7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</a:t>
            </a:r>
          </a:p>
          <a:p>
            <a:pPr marL="0" indent="0">
              <a:buNone/>
            </a:pP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per GPU: 316.4 +-2.2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Total </a:t>
            </a:r>
            <a:r>
              <a:rPr lang="en-US" sz="1600" b="1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/sec on 2 GPU(s): </a:t>
            </a:r>
            <a:r>
              <a:rPr lang="en-US" sz="1600" b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632.8 +-4.3</a:t>
            </a:r>
          </a:p>
          <a:p>
            <a:pPr marL="0" indent="0">
              <a:buNone/>
            </a:pPr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3CA6B6-50C7-7B47-8F06-4A26497F7A7F}"/>
              </a:ext>
            </a:extLst>
          </p:cNvPr>
          <p:cNvCxnSpPr>
            <a:cxnSpLocks/>
          </p:cNvCxnSpPr>
          <p:nvPr/>
        </p:nvCxnSpPr>
        <p:spPr bwMode="auto">
          <a:xfrm>
            <a:off x="985279" y="2715932"/>
            <a:ext cx="10260898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59FDC1-8DEB-4C49-928E-645F7B8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7"/>
            <a:ext cx="11296650" cy="862096"/>
          </a:xfrm>
        </p:spPr>
        <p:txBody>
          <a:bodyPr/>
          <a:lstStyle/>
          <a:p>
            <a:r>
              <a:rPr lang="en-US"/>
              <a:t>Run </a:t>
            </a:r>
            <a:r>
              <a:rPr lang="en-US" err="1"/>
              <a:t>PyTorch</a:t>
            </a:r>
            <a:r>
              <a:rPr lang="en-US"/>
              <a:t> on two nodes with 1 GPU/node (using MVAPICH2-GDR)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AAA94-BCC3-A24C-9A20-711C8DE90823}"/>
              </a:ext>
            </a:extLst>
          </p:cNvPr>
          <p:cNvSpPr/>
          <p:nvPr/>
        </p:nvSpPr>
        <p:spPr bwMode="auto">
          <a:xfrm>
            <a:off x="10496300" y="2765519"/>
            <a:ext cx="749877" cy="374462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b="0">
                <a:solidFill>
                  <a:srgbClr val="FFFFFF"/>
                </a:solidFill>
                <a:latin typeface="+mj-lt"/>
              </a:rPr>
              <a:t>V100</a:t>
            </a:r>
          </a:p>
        </p:txBody>
      </p:sp>
      <p:sp>
        <p:nvSpPr>
          <p:cNvPr id="7" name="Oval Callout 3">
            <a:extLst>
              <a:ext uri="{FF2B5EF4-FFF2-40B4-BE49-F238E27FC236}">
                <a16:creationId xmlns:a16="http://schemas.microsoft.com/office/drawing/2014/main" id="{F32449DB-286F-4BEE-BC6E-39D8D002E26F}"/>
              </a:ext>
            </a:extLst>
          </p:cNvPr>
          <p:cNvSpPr/>
          <p:nvPr/>
        </p:nvSpPr>
        <p:spPr>
          <a:xfrm>
            <a:off x="4053422" y="5515415"/>
            <a:ext cx="1511736" cy="949827"/>
          </a:xfrm>
          <a:prstGeom prst="wedgeEllipseCallout">
            <a:avLst>
              <a:gd name="adj1" fmla="val -56083"/>
              <a:gd name="adj2" fmla="val -307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~1.89X on 2 GPUs</a:t>
            </a:r>
          </a:p>
        </p:txBody>
      </p:sp>
    </p:spTree>
    <p:extLst>
      <p:ext uri="{BB962C8B-B14F-4D97-AF65-F5344CB8AC3E}">
        <p14:creationId xmlns:p14="http://schemas.microsoft.com/office/powerpoint/2010/main" val="3681562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9595FE-AD7D-0445-A03F-4BB2270B7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69" y="876992"/>
            <a:ext cx="10490661" cy="5104015"/>
          </a:xfrm>
        </p:spPr>
        <p:txBody>
          <a:bodyPr/>
          <a:lstStyle/>
          <a:p>
            <a:r>
              <a:rPr lang="en-US" sz="2800"/>
              <a:t>The NVIDIA RAPIDS project aims to build end-to-end data science analytic pipelines on GPUs</a:t>
            </a:r>
          </a:p>
          <a:p>
            <a:r>
              <a:rPr lang="en-US" sz="2800"/>
              <a:t>An important component is the cuML library:</a:t>
            </a:r>
          </a:p>
          <a:p>
            <a:pPr lvl="1"/>
            <a:r>
              <a:rPr lang="en-US" sz="2400"/>
              <a:t>GPU-accelerated ML library</a:t>
            </a:r>
          </a:p>
          <a:p>
            <a:pPr lvl="1"/>
            <a:r>
              <a:rPr lang="en-US" sz="2400"/>
              <a:t>GPU-counterpart of Scikit-learn</a:t>
            </a:r>
          </a:p>
          <a:p>
            <a:pPr lvl="1"/>
            <a:r>
              <a:rPr lang="en-US" sz="2400"/>
              <a:t>Supports the execution of ML workloads on Multi-Node Multi-GPUs (MNMG) systems</a:t>
            </a:r>
            <a:endParaRPr lang="en-US" sz="2800"/>
          </a:p>
          <a:p>
            <a:r>
              <a:rPr lang="en-US" sz="2800"/>
              <a:t>Most existing ML libraries, including Scikit-learn and Apache Spark’s MLlib, only support CPU execution of ML algorithms</a:t>
            </a:r>
          </a:p>
          <a:p>
            <a:pPr lvl="1"/>
            <a:r>
              <a:rPr lang="en-US" sz="2400"/>
              <a:t>Conventional wisdom has been that only DNNs are a good match for GPUs because of high computational requirements</a:t>
            </a:r>
            <a:endParaRPr lang="en-US" sz="2933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EADF80-F165-854C-B3FF-D2E63F78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cuML Library: Accelerating ML on GPUs</a:t>
            </a:r>
          </a:p>
        </p:txBody>
      </p:sp>
    </p:spTree>
    <p:extLst>
      <p:ext uri="{BB962C8B-B14F-4D97-AF65-F5344CB8AC3E}">
        <p14:creationId xmlns:p14="http://schemas.microsoft.com/office/powerpoint/2010/main" val="171953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74532"/>
            <a:ext cx="11599031" cy="772768"/>
          </a:xfrm>
        </p:spPr>
        <p:txBody>
          <a:bodyPr/>
          <a:lstStyle/>
          <a:p>
            <a:r>
              <a:rPr lang="en-US"/>
              <a:t>History: Milestones in the Development of ML/DL</a:t>
            </a:r>
            <a:br>
              <a:rPr lang="en-US"/>
            </a:br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C466F45-6DD1-4586-AC54-AEDD5700A5B6}"/>
              </a:ext>
            </a:extLst>
          </p:cNvPr>
          <p:cNvSpPr/>
          <p:nvPr/>
        </p:nvSpPr>
        <p:spPr>
          <a:xfrm>
            <a:off x="2166981" y="3250889"/>
            <a:ext cx="9208168" cy="35493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1940	1950	1960	1970	1980	1990	2000	2010	                2020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2A99E675-2EE6-46A6-8448-D41535072845}"/>
              </a:ext>
            </a:extLst>
          </p:cNvPr>
          <p:cNvSpPr/>
          <p:nvPr/>
        </p:nvSpPr>
        <p:spPr>
          <a:xfrm>
            <a:off x="2363138" y="2385322"/>
            <a:ext cx="1173079" cy="508511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59D630E-4763-4567-AB6D-64BBE958F176}"/>
              </a:ext>
            </a:extLst>
          </p:cNvPr>
          <p:cNvCxnSpPr>
            <a:endCxn id="118" idx="2"/>
          </p:cNvCxnSpPr>
          <p:nvPr/>
        </p:nvCxnSpPr>
        <p:spPr>
          <a:xfrm flipV="1">
            <a:off x="2943131" y="2893833"/>
            <a:ext cx="6547" cy="3570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1C9B1D9C-FB4E-4AE1-9E83-91D4E092B7EF}"/>
              </a:ext>
            </a:extLst>
          </p:cNvPr>
          <p:cNvSpPr txBox="1"/>
          <p:nvPr/>
        </p:nvSpPr>
        <p:spPr>
          <a:xfrm>
            <a:off x="2882619" y="301285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1943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8BB7AEED-1D01-407C-99F1-50E8A5A6FAA1}"/>
              </a:ext>
            </a:extLst>
          </p:cNvPr>
          <p:cNvSpPr/>
          <p:nvPr/>
        </p:nvSpPr>
        <p:spPr>
          <a:xfrm>
            <a:off x="3132047" y="1943855"/>
            <a:ext cx="1115450" cy="296661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Perceptron</a:t>
            </a: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3EE7555C-E5B9-4FE0-8AE6-775D6BBAEFFE}"/>
              </a:ext>
            </a:extLst>
          </p:cNvPr>
          <p:cNvCxnSpPr>
            <a:cxnSpLocks/>
            <a:endCxn id="121" idx="2"/>
          </p:cNvCxnSpPr>
          <p:nvPr/>
        </p:nvCxnSpPr>
        <p:spPr>
          <a:xfrm rot="16200000" flipV="1">
            <a:off x="3380520" y="2549768"/>
            <a:ext cx="1001418" cy="382914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19223DB-6DBF-4297-AC03-96D5693A293B}"/>
              </a:ext>
            </a:extLst>
          </p:cNvPr>
          <p:cNvSpPr txBox="1"/>
          <p:nvPr/>
        </p:nvSpPr>
        <p:spPr>
          <a:xfrm>
            <a:off x="3668779" y="298865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1957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7045A1F-9FD7-40C3-B682-339E2A75BFF0}"/>
              </a:ext>
            </a:extLst>
          </p:cNvPr>
          <p:cNvSpPr/>
          <p:nvPr/>
        </p:nvSpPr>
        <p:spPr>
          <a:xfrm>
            <a:off x="4025619" y="1528177"/>
            <a:ext cx="927845" cy="296661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ADALINE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E1A64F5D-806E-4774-912B-D5D6F667D9E5}"/>
              </a:ext>
            </a:extLst>
          </p:cNvPr>
          <p:cNvCxnSpPr>
            <a:cxnSpLocks/>
            <a:endCxn id="124" idx="2"/>
          </p:cNvCxnSpPr>
          <p:nvPr/>
        </p:nvCxnSpPr>
        <p:spPr>
          <a:xfrm flipV="1">
            <a:off x="4489542" y="1824838"/>
            <a:ext cx="0" cy="141709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1415D840-C060-434F-BF2E-50C82E2A703E}"/>
              </a:ext>
            </a:extLst>
          </p:cNvPr>
          <p:cNvSpPr txBox="1"/>
          <p:nvPr/>
        </p:nvSpPr>
        <p:spPr>
          <a:xfrm>
            <a:off x="4434409" y="299067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1960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F7AF1A1A-0D20-486D-9818-69F7923F154D}"/>
              </a:ext>
            </a:extLst>
          </p:cNvPr>
          <p:cNvSpPr/>
          <p:nvPr/>
        </p:nvSpPr>
        <p:spPr>
          <a:xfrm>
            <a:off x="4943040" y="922619"/>
            <a:ext cx="861297" cy="521401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C3C4E87-4C49-443F-999D-C536C9EBA365}"/>
              </a:ext>
            </a:extLst>
          </p:cNvPr>
          <p:cNvCxnSpPr>
            <a:cxnSpLocks/>
            <a:endCxn id="127" idx="2"/>
          </p:cNvCxnSpPr>
          <p:nvPr/>
        </p:nvCxnSpPr>
        <p:spPr>
          <a:xfrm flipV="1">
            <a:off x="5370320" y="1444020"/>
            <a:ext cx="3369" cy="185738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C4151AC-25C9-469A-A4AF-CE1007C8B6DB}"/>
              </a:ext>
            </a:extLst>
          </p:cNvPr>
          <p:cNvCxnSpPr/>
          <p:nvPr/>
        </p:nvCxnSpPr>
        <p:spPr>
          <a:xfrm>
            <a:off x="4489542" y="2190336"/>
            <a:ext cx="880778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502B6BBD-3662-4D94-ABAA-2733C2A232AF}"/>
              </a:ext>
            </a:extLst>
          </p:cNvPr>
          <p:cNvSpPr txBox="1"/>
          <p:nvPr/>
        </p:nvSpPr>
        <p:spPr>
          <a:xfrm>
            <a:off x="4504601" y="2243008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0000"/>
                </a:solidFill>
                <a:latin typeface="Calibri" panose="020F0502020204030204"/>
              </a:rPr>
              <a:t>Golden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0000"/>
                </a:solidFill>
                <a:latin typeface="Calibri" panose="020F0502020204030204"/>
              </a:rPr>
              <a:t>Age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15ECDDA-B64E-4CEF-8E1B-DA2E816E8443}"/>
              </a:ext>
            </a:extLst>
          </p:cNvPr>
          <p:cNvSpPr txBox="1"/>
          <p:nvPr/>
        </p:nvSpPr>
        <p:spPr>
          <a:xfrm>
            <a:off x="5350120" y="298865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1969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F4DEC21-BFDF-4851-B0A9-383B995C01C0}"/>
              </a:ext>
            </a:extLst>
          </p:cNvPr>
          <p:cNvSpPr/>
          <p:nvPr/>
        </p:nvSpPr>
        <p:spPr>
          <a:xfrm>
            <a:off x="6041218" y="830022"/>
            <a:ext cx="1799997" cy="779929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Multi-layered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Perceptron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(Backpropagation)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3E52EB9-2E99-4A28-AC81-E0E3E0062361}"/>
              </a:ext>
            </a:extLst>
          </p:cNvPr>
          <p:cNvCxnSpPr>
            <a:cxnSpLocks/>
            <a:endCxn id="132" idx="2"/>
          </p:cNvCxnSpPr>
          <p:nvPr/>
        </p:nvCxnSpPr>
        <p:spPr>
          <a:xfrm flipV="1">
            <a:off x="6937848" y="1609951"/>
            <a:ext cx="3369" cy="17137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73A4DCEB-C55F-443D-9697-013F06915803}"/>
              </a:ext>
            </a:extLst>
          </p:cNvPr>
          <p:cNvSpPr txBox="1"/>
          <p:nvPr/>
        </p:nvSpPr>
        <p:spPr>
          <a:xfrm>
            <a:off x="6895053" y="297389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1986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1E8DC263-FB83-43A6-AF89-5CC3F3A6AF71}"/>
              </a:ext>
            </a:extLst>
          </p:cNvPr>
          <p:cNvCxnSpPr/>
          <p:nvPr/>
        </p:nvCxnSpPr>
        <p:spPr>
          <a:xfrm>
            <a:off x="5370320" y="2092185"/>
            <a:ext cx="1567528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7C42D0D-B2AC-4D40-8181-BC07C505EC7F}"/>
              </a:ext>
            </a:extLst>
          </p:cNvPr>
          <p:cNvSpPr txBox="1"/>
          <p:nvPr/>
        </p:nvSpPr>
        <p:spPr>
          <a:xfrm>
            <a:off x="5558848" y="2215046"/>
            <a:ext cx="1267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0000"/>
                </a:solidFill>
                <a:latin typeface="Calibri" panose="020F0502020204030204"/>
              </a:rPr>
              <a:t>Dark Age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0000"/>
                </a:solidFill>
                <a:latin typeface="Calibri" panose="020F0502020204030204"/>
              </a:rPr>
              <a:t>(“AI Winter”)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76F0E9B1-95FF-4495-8958-B20E856D84F4}"/>
              </a:ext>
            </a:extLst>
          </p:cNvPr>
          <p:cNvSpPr/>
          <p:nvPr/>
        </p:nvSpPr>
        <p:spPr>
          <a:xfrm>
            <a:off x="8088996" y="2170535"/>
            <a:ext cx="602562" cy="285411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DBN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81932F5-44F4-43D2-A160-2C4AEC62665C}"/>
              </a:ext>
            </a:extLst>
          </p:cNvPr>
          <p:cNvCxnSpPr>
            <a:endCxn id="137" idx="2"/>
          </p:cNvCxnSpPr>
          <p:nvPr/>
        </p:nvCxnSpPr>
        <p:spPr>
          <a:xfrm flipV="1">
            <a:off x="8390277" y="2455946"/>
            <a:ext cx="0" cy="78598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D2CD1AF7-863F-4871-A297-4B381A6E400A}"/>
              </a:ext>
            </a:extLst>
          </p:cNvPr>
          <p:cNvSpPr txBox="1"/>
          <p:nvPr/>
        </p:nvSpPr>
        <p:spPr>
          <a:xfrm>
            <a:off x="7941131" y="29875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2006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27DCF868-610B-4336-B9EC-00C65A5EE7D5}"/>
              </a:ext>
            </a:extLst>
          </p:cNvPr>
          <p:cNvSpPr/>
          <p:nvPr/>
        </p:nvSpPr>
        <p:spPr>
          <a:xfrm>
            <a:off x="8415282" y="1305772"/>
            <a:ext cx="833545" cy="285411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AlexNet</a:t>
            </a:r>
          </a:p>
        </p:txBody>
      </p:sp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A489D301-F0B1-41FF-AA4E-E58953A0711B}"/>
              </a:ext>
            </a:extLst>
          </p:cNvPr>
          <p:cNvCxnSpPr>
            <a:cxnSpLocks/>
            <a:endCxn id="140" idx="2"/>
          </p:cNvCxnSpPr>
          <p:nvPr/>
        </p:nvCxnSpPr>
        <p:spPr>
          <a:xfrm rot="16200000" flipV="1">
            <a:off x="8210588" y="2212650"/>
            <a:ext cx="1659706" cy="4167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D2778971-F418-4D85-A3D1-2212CCB4F47F}"/>
              </a:ext>
            </a:extLst>
          </p:cNvPr>
          <p:cNvSpPr txBox="1"/>
          <p:nvPr/>
        </p:nvSpPr>
        <p:spPr>
          <a:xfrm>
            <a:off x="8810380" y="30128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7385885-94DD-4756-ACE8-EC8FD5C5114B}"/>
              </a:ext>
            </a:extLst>
          </p:cNvPr>
          <p:cNvSpPr/>
          <p:nvPr/>
        </p:nvSpPr>
        <p:spPr>
          <a:xfrm>
            <a:off x="9040441" y="1991781"/>
            <a:ext cx="734831" cy="285411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ResNet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1F01E8E-F219-400D-B611-3BB493A6FB6A}"/>
              </a:ext>
            </a:extLst>
          </p:cNvPr>
          <p:cNvCxnSpPr>
            <a:endCxn id="143" idx="2"/>
          </p:cNvCxnSpPr>
          <p:nvPr/>
        </p:nvCxnSpPr>
        <p:spPr>
          <a:xfrm flipV="1">
            <a:off x="9407856" y="2277192"/>
            <a:ext cx="1" cy="96474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A659570-29E6-4D75-AAE5-CB0ABB1EB862}"/>
              </a:ext>
            </a:extLst>
          </p:cNvPr>
          <p:cNvSpPr txBox="1"/>
          <p:nvPr/>
        </p:nvSpPr>
        <p:spPr>
          <a:xfrm>
            <a:off x="9342160" y="30128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2015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631F9489-88BC-4BEB-BA2F-9B50911AB78C}"/>
              </a:ext>
            </a:extLst>
          </p:cNvPr>
          <p:cNvSpPr/>
          <p:nvPr/>
        </p:nvSpPr>
        <p:spPr>
          <a:xfrm>
            <a:off x="9544720" y="1574712"/>
            <a:ext cx="686396" cy="285411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WGAN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484475EC-26DD-487E-B941-A3A59805964A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9887918" y="1860123"/>
            <a:ext cx="10464" cy="139076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705DECCD-202D-460E-B572-BC380C89B988}"/>
              </a:ext>
            </a:extLst>
          </p:cNvPr>
          <p:cNvSpPr txBox="1"/>
          <p:nvPr/>
        </p:nvSpPr>
        <p:spPr>
          <a:xfrm>
            <a:off x="9850884" y="30128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2017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2F49E7EC-B153-493F-BA80-1E80D1D58FA9}"/>
              </a:ext>
            </a:extLst>
          </p:cNvPr>
          <p:cNvSpPr/>
          <p:nvPr/>
        </p:nvSpPr>
        <p:spPr>
          <a:xfrm>
            <a:off x="9975959" y="2090879"/>
            <a:ext cx="1311034" cy="285411"/>
          </a:xfrm>
          <a:prstGeom prst="roundRect">
            <a:avLst/>
          </a:prstGeom>
          <a:solidFill>
            <a:srgbClr val="ADB9CA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Transformers</a:t>
            </a:r>
          </a:p>
        </p:txBody>
      </p: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7472AE29-FCF1-4E92-AA2F-4905D0397C13}"/>
              </a:ext>
            </a:extLst>
          </p:cNvPr>
          <p:cNvCxnSpPr>
            <a:cxnSpLocks/>
          </p:cNvCxnSpPr>
          <p:nvPr/>
        </p:nvCxnSpPr>
        <p:spPr>
          <a:xfrm flipV="1">
            <a:off x="9898382" y="2376290"/>
            <a:ext cx="733093" cy="313316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BBF40BF3-76B6-4FBE-86ED-048F3943CE9E}"/>
              </a:ext>
            </a:extLst>
          </p:cNvPr>
          <p:cNvSpPr/>
          <p:nvPr/>
        </p:nvSpPr>
        <p:spPr>
          <a:xfrm>
            <a:off x="4301898" y="4346068"/>
            <a:ext cx="1115450" cy="296661"/>
          </a:xfrm>
          <a:prstGeom prst="roundRect">
            <a:avLst>
              <a:gd name="adj" fmla="val 41597"/>
            </a:avLst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K-Means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97753F4-C051-4939-B13F-6859CE168F22}"/>
              </a:ext>
            </a:extLst>
          </p:cNvPr>
          <p:cNvCxnSpPr>
            <a:cxnSpLocks/>
            <a:endCxn id="151" idx="0"/>
          </p:cNvCxnSpPr>
          <p:nvPr/>
        </p:nvCxnSpPr>
        <p:spPr>
          <a:xfrm>
            <a:off x="4857377" y="3583374"/>
            <a:ext cx="2246" cy="76269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8BDCB311-1A44-423D-AE99-E37695252445}"/>
              </a:ext>
            </a:extLst>
          </p:cNvPr>
          <p:cNvSpPr txBox="1"/>
          <p:nvPr/>
        </p:nvSpPr>
        <p:spPr>
          <a:xfrm>
            <a:off x="4386724" y="358696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1965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A4DB3DA5-70C2-4A4D-818D-94C5B66A9AD4}"/>
              </a:ext>
            </a:extLst>
          </p:cNvPr>
          <p:cNvSpPr/>
          <p:nvPr/>
        </p:nvSpPr>
        <p:spPr>
          <a:xfrm>
            <a:off x="6213340" y="4220238"/>
            <a:ext cx="1115450" cy="523788"/>
          </a:xfrm>
          <a:prstGeom prst="roundRect">
            <a:avLst>
              <a:gd name="adj" fmla="val 41597"/>
            </a:avLst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Bayesian Network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6636D84-15F7-4115-A303-E5D552E79B0E}"/>
              </a:ext>
            </a:extLst>
          </p:cNvPr>
          <p:cNvCxnSpPr>
            <a:cxnSpLocks/>
            <a:endCxn id="154" idx="0"/>
          </p:cNvCxnSpPr>
          <p:nvPr/>
        </p:nvCxnSpPr>
        <p:spPr>
          <a:xfrm flipH="1">
            <a:off x="6771065" y="3323429"/>
            <a:ext cx="2" cy="89680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E79628E8-1FA8-46DC-8F20-1D75DC098780}"/>
              </a:ext>
            </a:extLst>
          </p:cNvPr>
          <p:cNvSpPr txBox="1"/>
          <p:nvPr/>
        </p:nvSpPr>
        <p:spPr>
          <a:xfrm>
            <a:off x="6688420" y="35833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1985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7DDA8F5B-313B-4188-BD1D-5023715CA734}"/>
              </a:ext>
            </a:extLst>
          </p:cNvPr>
          <p:cNvSpPr/>
          <p:nvPr/>
        </p:nvSpPr>
        <p:spPr>
          <a:xfrm>
            <a:off x="5436963" y="5200098"/>
            <a:ext cx="1691236" cy="296661"/>
          </a:xfrm>
          <a:prstGeom prst="roundRect">
            <a:avLst>
              <a:gd name="adj" fmla="val 4159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Trees</a:t>
            </a:r>
          </a:p>
        </p:txBody>
      </p:sp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EB585B56-A8C3-46A1-BE3E-2EB160B9991E}"/>
              </a:ext>
            </a:extLst>
          </p:cNvPr>
          <p:cNvCxnSpPr>
            <a:cxnSpLocks/>
            <a:endCxn id="157" idx="0"/>
          </p:cNvCxnSpPr>
          <p:nvPr/>
        </p:nvCxnSpPr>
        <p:spPr>
          <a:xfrm rot="16200000" flipH="1">
            <a:off x="5132070" y="4049587"/>
            <a:ext cx="2022404" cy="278618"/>
          </a:xfrm>
          <a:prstGeom prst="bentConnector3">
            <a:avLst>
              <a:gd name="adj1" fmla="val 81103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B0CE698E-3EDD-4EE9-8263-EDD26870987E}"/>
              </a:ext>
            </a:extLst>
          </p:cNvPr>
          <p:cNvSpPr txBox="1"/>
          <p:nvPr/>
        </p:nvSpPr>
        <p:spPr>
          <a:xfrm>
            <a:off x="5981460" y="358155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1979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3D71F591-83BD-4686-82AC-E10B7AD7ECD0}"/>
              </a:ext>
            </a:extLst>
          </p:cNvPr>
          <p:cNvSpPr/>
          <p:nvPr/>
        </p:nvSpPr>
        <p:spPr>
          <a:xfrm>
            <a:off x="7328790" y="4748133"/>
            <a:ext cx="695088" cy="296661"/>
          </a:xfrm>
          <a:prstGeom prst="roundRect">
            <a:avLst>
              <a:gd name="adj" fmla="val 41597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SVM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2E26CA-A940-4C91-8D06-095770BCC6EF}"/>
              </a:ext>
            </a:extLst>
          </p:cNvPr>
          <p:cNvCxnSpPr>
            <a:endCxn id="160" idx="0"/>
          </p:cNvCxnSpPr>
          <p:nvPr/>
        </p:nvCxnSpPr>
        <p:spPr>
          <a:xfrm>
            <a:off x="7676334" y="3601726"/>
            <a:ext cx="0" cy="114640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20F6D68C-C96E-4C68-AA04-10EB03186BD5}"/>
              </a:ext>
            </a:extLst>
          </p:cNvPr>
          <p:cNvSpPr txBox="1"/>
          <p:nvPr/>
        </p:nvSpPr>
        <p:spPr>
          <a:xfrm>
            <a:off x="7636300" y="358155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1995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5E16D6E6-9E8C-4C0C-B28B-9B578DEED427}"/>
              </a:ext>
            </a:extLst>
          </p:cNvPr>
          <p:cNvSpPr/>
          <p:nvPr/>
        </p:nvSpPr>
        <p:spPr>
          <a:xfrm>
            <a:off x="5246371" y="4808899"/>
            <a:ext cx="624953" cy="296661"/>
          </a:xfrm>
          <a:prstGeom prst="roundRect">
            <a:avLst>
              <a:gd name="adj" fmla="val 41597"/>
            </a:avLst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KNN</a:t>
            </a:r>
          </a:p>
        </p:txBody>
      </p: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D52C8598-AADB-444B-BE1A-2B4009ACA590}"/>
              </a:ext>
            </a:extLst>
          </p:cNvPr>
          <p:cNvCxnSpPr>
            <a:endCxn id="163" idx="0"/>
          </p:cNvCxnSpPr>
          <p:nvPr/>
        </p:nvCxnSpPr>
        <p:spPr>
          <a:xfrm rot="16200000" flipH="1">
            <a:off x="4742021" y="3992071"/>
            <a:ext cx="1194123" cy="439531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E56FAE58-B80F-46D7-A534-7A194871DB96}"/>
              </a:ext>
            </a:extLst>
          </p:cNvPr>
          <p:cNvSpPr txBox="1"/>
          <p:nvPr/>
        </p:nvSpPr>
        <p:spPr>
          <a:xfrm>
            <a:off x="5098679" y="357821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1967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AF324AD-243F-4971-8461-974EEC818F94}"/>
              </a:ext>
            </a:extLst>
          </p:cNvPr>
          <p:cNvSpPr/>
          <p:nvPr/>
        </p:nvSpPr>
        <p:spPr>
          <a:xfrm>
            <a:off x="97022" y="3259133"/>
            <a:ext cx="1772812" cy="35493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1800	1900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F7E1708-54FA-4F1D-839B-1A73CAD3F29F}"/>
              </a:ext>
            </a:extLst>
          </p:cNvPr>
          <p:cNvSpPr txBox="1"/>
          <p:nvPr/>
        </p:nvSpPr>
        <p:spPr>
          <a:xfrm>
            <a:off x="1835039" y="3176698"/>
            <a:ext cx="40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Calibri" panose="020F0502020204030204"/>
              </a:rPr>
              <a:t>….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BF41D6F2-2B70-4096-B1B3-857545296A4C}"/>
              </a:ext>
            </a:extLst>
          </p:cNvPr>
          <p:cNvSpPr/>
          <p:nvPr/>
        </p:nvSpPr>
        <p:spPr>
          <a:xfrm>
            <a:off x="132836" y="4324913"/>
            <a:ext cx="1218590" cy="571550"/>
          </a:xfrm>
          <a:prstGeom prst="roundRect">
            <a:avLst>
              <a:gd name="adj" fmla="val 41597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Regression</a:t>
            </a:r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E0B69F1-30D1-400C-820E-85DDB0257477}"/>
              </a:ext>
            </a:extLst>
          </p:cNvPr>
          <p:cNvCxnSpPr>
            <a:cxnSpLocks/>
            <a:endCxn id="168" idx="0"/>
          </p:cNvCxnSpPr>
          <p:nvPr/>
        </p:nvCxnSpPr>
        <p:spPr>
          <a:xfrm>
            <a:off x="742131" y="3601726"/>
            <a:ext cx="0" cy="72318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D103F5E0-E4C6-4627-9E9B-95366FE66736}"/>
              </a:ext>
            </a:extLst>
          </p:cNvPr>
          <p:cNvSpPr txBox="1"/>
          <p:nvPr/>
        </p:nvSpPr>
        <p:spPr>
          <a:xfrm>
            <a:off x="663094" y="357821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1805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7DC71D5A-F1BF-4AA5-B38A-A86FDD4E24A5}"/>
              </a:ext>
            </a:extLst>
          </p:cNvPr>
          <p:cNvSpPr/>
          <p:nvPr/>
        </p:nvSpPr>
        <p:spPr>
          <a:xfrm>
            <a:off x="1598025" y="4528609"/>
            <a:ext cx="1614305" cy="296661"/>
          </a:xfrm>
          <a:prstGeom prst="roundRect">
            <a:avLst>
              <a:gd name="adj" fmla="val 41597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Turing Machine</a:t>
            </a: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7C97979-3B83-4ED6-A7EE-D512F89059E6}"/>
              </a:ext>
            </a:extLst>
          </p:cNvPr>
          <p:cNvCxnSpPr>
            <a:endCxn id="171" idx="0"/>
          </p:cNvCxnSpPr>
          <p:nvPr/>
        </p:nvCxnSpPr>
        <p:spPr>
          <a:xfrm>
            <a:off x="2405178" y="3614774"/>
            <a:ext cx="0" cy="91383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D961CE0E-AAD5-4A15-8CF0-3D944670FAAD}"/>
              </a:ext>
            </a:extLst>
          </p:cNvPr>
          <p:cNvSpPr txBox="1"/>
          <p:nvPr/>
        </p:nvSpPr>
        <p:spPr>
          <a:xfrm>
            <a:off x="2362829" y="35668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1936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7EF29085-BF70-4D19-9949-240756412A90}"/>
              </a:ext>
            </a:extLst>
          </p:cNvPr>
          <p:cNvSpPr/>
          <p:nvPr/>
        </p:nvSpPr>
        <p:spPr>
          <a:xfrm>
            <a:off x="2890296" y="4988567"/>
            <a:ext cx="1614305" cy="523414"/>
          </a:xfrm>
          <a:prstGeom prst="roundRect">
            <a:avLst>
              <a:gd name="adj" fmla="val 41597"/>
            </a:avLst>
          </a:prstGeom>
          <a:solidFill>
            <a:srgbClr val="E7E6E6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Evolutionary Algorithms</a:t>
            </a:r>
          </a:p>
        </p:txBody>
      </p:sp>
      <p:cxnSp>
        <p:nvCxnSpPr>
          <p:cNvPr id="175" name="Connector: Elbow 174">
            <a:extLst>
              <a:ext uri="{FF2B5EF4-FFF2-40B4-BE49-F238E27FC236}">
                <a16:creationId xmlns:a16="http://schemas.microsoft.com/office/drawing/2014/main" id="{33048853-03EA-44C5-884F-F5EA4880E704}"/>
              </a:ext>
            </a:extLst>
          </p:cNvPr>
          <p:cNvCxnSpPr>
            <a:endCxn id="174" idx="0"/>
          </p:cNvCxnSpPr>
          <p:nvPr/>
        </p:nvCxnSpPr>
        <p:spPr>
          <a:xfrm rot="5400000">
            <a:off x="3009066" y="4079426"/>
            <a:ext cx="1597525" cy="220757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5CAA3593-4976-47DD-9F25-7502F42E6333}"/>
              </a:ext>
            </a:extLst>
          </p:cNvPr>
          <p:cNvSpPr txBox="1"/>
          <p:nvPr/>
        </p:nvSpPr>
        <p:spPr>
          <a:xfrm>
            <a:off x="3481440" y="357166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1954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F6CAD957-9989-4DF3-94FB-FC08C2D6866A}"/>
              </a:ext>
            </a:extLst>
          </p:cNvPr>
          <p:cNvSpPr/>
          <p:nvPr/>
        </p:nvSpPr>
        <p:spPr>
          <a:xfrm>
            <a:off x="7503749" y="5184203"/>
            <a:ext cx="1614305" cy="296661"/>
          </a:xfrm>
          <a:prstGeom prst="roundRect">
            <a:avLst>
              <a:gd name="adj" fmla="val 4159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Forest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CE24840C-89C4-4009-BC9F-F8C900269ACD}"/>
              </a:ext>
            </a:extLst>
          </p:cNvPr>
          <p:cNvCxnSpPr>
            <a:cxnSpLocks/>
            <a:endCxn id="177" idx="0"/>
          </p:cNvCxnSpPr>
          <p:nvPr/>
        </p:nvCxnSpPr>
        <p:spPr>
          <a:xfrm>
            <a:off x="8289745" y="3453046"/>
            <a:ext cx="21157" cy="17311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62BBAB38-BD70-4D2C-A45C-7D177679DB0E}"/>
              </a:ext>
            </a:extLst>
          </p:cNvPr>
          <p:cNvSpPr txBox="1"/>
          <p:nvPr/>
        </p:nvSpPr>
        <p:spPr>
          <a:xfrm>
            <a:off x="8254555" y="358633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2000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586E1978-7D3E-4A09-8A5E-83A94DAA5550}"/>
              </a:ext>
            </a:extLst>
          </p:cNvPr>
          <p:cNvSpPr/>
          <p:nvPr/>
        </p:nvSpPr>
        <p:spPr>
          <a:xfrm>
            <a:off x="1201800" y="5097409"/>
            <a:ext cx="677528" cy="296661"/>
          </a:xfrm>
          <a:prstGeom prst="roundRect">
            <a:avLst>
              <a:gd name="adj" fmla="val 41597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PCA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32E6733C-C3E1-48E4-BC25-E051E552E21D}"/>
              </a:ext>
            </a:extLst>
          </p:cNvPr>
          <p:cNvCxnSpPr>
            <a:endCxn id="180" idx="0"/>
          </p:cNvCxnSpPr>
          <p:nvPr/>
        </p:nvCxnSpPr>
        <p:spPr>
          <a:xfrm flipH="1">
            <a:off x="1540564" y="3361305"/>
            <a:ext cx="5848" cy="173610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C78121D4-CFBF-449C-8EA6-31316EA44B58}"/>
              </a:ext>
            </a:extLst>
          </p:cNvPr>
          <p:cNvSpPr txBox="1"/>
          <p:nvPr/>
        </p:nvSpPr>
        <p:spPr>
          <a:xfrm>
            <a:off x="1472942" y="358023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1901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C0ED7AFF-F48C-4FC9-B2ED-52EB9118CE43}"/>
              </a:ext>
            </a:extLst>
          </p:cNvPr>
          <p:cNvSpPr/>
          <p:nvPr/>
        </p:nvSpPr>
        <p:spPr>
          <a:xfrm>
            <a:off x="8776968" y="4751790"/>
            <a:ext cx="987236" cy="296661"/>
          </a:xfrm>
          <a:prstGeom prst="roundRect">
            <a:avLst>
              <a:gd name="adj" fmla="val 41597"/>
            </a:avLst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XGBoost</a:t>
            </a:r>
          </a:p>
        </p:txBody>
      </p:sp>
      <p:cxnSp>
        <p:nvCxnSpPr>
          <p:cNvPr id="184" name="Connector: Elbow 183">
            <a:extLst>
              <a:ext uri="{FF2B5EF4-FFF2-40B4-BE49-F238E27FC236}">
                <a16:creationId xmlns:a16="http://schemas.microsoft.com/office/drawing/2014/main" id="{38DAD2E0-AE66-4CB7-A97B-3E55346E5473}"/>
              </a:ext>
            </a:extLst>
          </p:cNvPr>
          <p:cNvCxnSpPr>
            <a:endCxn id="183" idx="0"/>
          </p:cNvCxnSpPr>
          <p:nvPr/>
        </p:nvCxnSpPr>
        <p:spPr>
          <a:xfrm rot="5400000">
            <a:off x="8824565" y="4045011"/>
            <a:ext cx="1152800" cy="260758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C81CE525-24CC-4A53-B52C-480E7649121B}"/>
              </a:ext>
            </a:extLst>
          </p:cNvPr>
          <p:cNvSpPr txBox="1"/>
          <p:nvPr/>
        </p:nvSpPr>
        <p:spPr>
          <a:xfrm>
            <a:off x="9070088" y="357821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2014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D28FCF09-F866-42F9-8BBA-65114FD95B8D}"/>
              </a:ext>
            </a:extLst>
          </p:cNvPr>
          <p:cNvSpPr/>
          <p:nvPr/>
        </p:nvSpPr>
        <p:spPr>
          <a:xfrm>
            <a:off x="9660905" y="5185365"/>
            <a:ext cx="987236" cy="296661"/>
          </a:xfrm>
          <a:prstGeom prst="roundRect">
            <a:avLst>
              <a:gd name="adj" fmla="val 41597"/>
            </a:avLst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CatBoost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4E89B23-3EEF-4B34-9F32-65BA96DAE64C}"/>
              </a:ext>
            </a:extLst>
          </p:cNvPr>
          <p:cNvSpPr/>
          <p:nvPr/>
        </p:nvSpPr>
        <p:spPr>
          <a:xfrm>
            <a:off x="10199502" y="4185456"/>
            <a:ext cx="987236" cy="530449"/>
          </a:xfrm>
          <a:prstGeom prst="roundRect">
            <a:avLst>
              <a:gd name="adj" fmla="val 4159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Forest</a:t>
            </a:r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66065A1C-E51C-491C-BE5A-36CF511E2233}"/>
              </a:ext>
            </a:extLst>
          </p:cNvPr>
          <p:cNvCxnSpPr>
            <a:cxnSpLocks/>
            <a:endCxn id="186" idx="0"/>
          </p:cNvCxnSpPr>
          <p:nvPr/>
        </p:nvCxnSpPr>
        <p:spPr>
          <a:xfrm>
            <a:off x="10142319" y="3366643"/>
            <a:ext cx="12204" cy="181872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08BDD283-021F-4F53-8908-E7D3600CA74C}"/>
              </a:ext>
            </a:extLst>
          </p:cNvPr>
          <p:cNvSpPr txBox="1"/>
          <p:nvPr/>
        </p:nvSpPr>
        <p:spPr>
          <a:xfrm>
            <a:off x="10145473" y="357446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2017</a:t>
            </a:r>
          </a:p>
        </p:txBody>
      </p:sp>
      <p:cxnSp>
        <p:nvCxnSpPr>
          <p:cNvPr id="190" name="Connector: Elbow 189">
            <a:extLst>
              <a:ext uri="{FF2B5EF4-FFF2-40B4-BE49-F238E27FC236}">
                <a16:creationId xmlns:a16="http://schemas.microsoft.com/office/drawing/2014/main" id="{ADBD1ADB-06F2-4163-B451-8A84FFAE2A2B}"/>
              </a:ext>
            </a:extLst>
          </p:cNvPr>
          <p:cNvCxnSpPr>
            <a:cxnSpLocks/>
            <a:endCxn id="187" idx="0"/>
          </p:cNvCxnSpPr>
          <p:nvPr/>
        </p:nvCxnSpPr>
        <p:spPr>
          <a:xfrm>
            <a:off x="10165142" y="3928248"/>
            <a:ext cx="527978" cy="257208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91" name="Picture 2">
            <a:extLst>
              <a:ext uri="{FF2B5EF4-FFF2-40B4-BE49-F238E27FC236}">
                <a16:creationId xmlns:a16="http://schemas.microsoft.com/office/drawing/2014/main" id="{49AA7CDA-5680-4F40-B08A-FD574CA7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" y="5599244"/>
            <a:ext cx="656217" cy="8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McCulloch &amp;amp; Pitts Publish One of the First Studies of Pattern Recognition :  History of Information">
            <a:extLst>
              <a:ext uri="{FF2B5EF4-FFF2-40B4-BE49-F238E27FC236}">
                <a16:creationId xmlns:a16="http://schemas.microsoft.com/office/drawing/2014/main" id="{E1124F68-1678-4A74-B105-28BABC635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r="9091"/>
          <a:stretch/>
        </p:blipFill>
        <p:spPr bwMode="auto">
          <a:xfrm>
            <a:off x="2800406" y="5595839"/>
            <a:ext cx="548640" cy="8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DB0618A-73A9-4366-AE76-FB3857CEA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997" y="5608443"/>
            <a:ext cx="548640" cy="820272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C170E176-089E-480E-9219-689F789EC3C7}"/>
              </a:ext>
            </a:extLst>
          </p:cNvPr>
          <p:cNvSpPr txBox="1"/>
          <p:nvPr/>
        </p:nvSpPr>
        <p:spPr>
          <a:xfrm>
            <a:off x="2730232" y="6423088"/>
            <a:ext cx="11400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S. McCulloch – W. Pitts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024158E6-FB41-45D8-B972-4D34D24A4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383" y="5597401"/>
            <a:ext cx="542109" cy="832877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D4200993-0188-4E75-9255-81A6240CCF82}"/>
              </a:ext>
            </a:extLst>
          </p:cNvPr>
          <p:cNvSpPr txBox="1"/>
          <p:nvPr/>
        </p:nvSpPr>
        <p:spPr>
          <a:xfrm>
            <a:off x="3816123" y="6423087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F. Rosenblatt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96FA11B-74E8-4212-8173-990996E7E6B5}"/>
              </a:ext>
            </a:extLst>
          </p:cNvPr>
          <p:cNvGrpSpPr/>
          <p:nvPr/>
        </p:nvGrpSpPr>
        <p:grpSpPr>
          <a:xfrm>
            <a:off x="4511234" y="5595837"/>
            <a:ext cx="1083096" cy="823891"/>
            <a:chOff x="4848122" y="5595837"/>
            <a:chExt cx="1083096" cy="823891"/>
          </a:xfrm>
        </p:grpSpPr>
        <p:pic>
          <p:nvPicPr>
            <p:cNvPr id="198" name="Picture 4" descr="NAE Website - Dr. Bernard Widrow">
              <a:extLst>
                <a:ext uri="{FF2B5EF4-FFF2-40B4-BE49-F238E27FC236}">
                  <a16:creationId xmlns:a16="http://schemas.microsoft.com/office/drawing/2014/main" id="{23BB3CB0-5887-4571-B552-F7BB385DD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122" y="5596768"/>
              <a:ext cx="542108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EAE6FD5B-0A5E-4442-99FA-8170BF318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82577" y="5595837"/>
              <a:ext cx="548641" cy="823679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4EABBFD0-CFAE-4E58-AE56-35CAFDA179C3}"/>
              </a:ext>
            </a:extLst>
          </p:cNvPr>
          <p:cNvSpPr txBox="1"/>
          <p:nvPr/>
        </p:nvSpPr>
        <p:spPr>
          <a:xfrm>
            <a:off x="4546851" y="6428715"/>
            <a:ext cx="10374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B. Widrow – M. Hoff</a:t>
            </a:r>
          </a:p>
        </p:txBody>
      </p:sp>
      <p:pic>
        <p:nvPicPr>
          <p:cNvPr id="201" name="Picture 6" descr="Marvin Minsky Archives - cyberneticzoo.com">
            <a:extLst>
              <a:ext uri="{FF2B5EF4-FFF2-40B4-BE49-F238E27FC236}">
                <a16:creationId xmlns:a16="http://schemas.microsoft.com/office/drawing/2014/main" id="{F5BABB67-36F2-4018-8FF7-42339AD2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53" y="5602562"/>
            <a:ext cx="1182799" cy="83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0C336A38-7D8E-4D17-8F16-6068B405D94F}"/>
              </a:ext>
            </a:extLst>
          </p:cNvPr>
          <p:cNvSpPr txBox="1"/>
          <p:nvPr/>
        </p:nvSpPr>
        <p:spPr>
          <a:xfrm>
            <a:off x="5634089" y="6428714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M. Minsky – S. Papert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64056F1-7825-4C7D-8F5B-F7E27CEB2179}"/>
              </a:ext>
            </a:extLst>
          </p:cNvPr>
          <p:cNvGrpSpPr/>
          <p:nvPr/>
        </p:nvGrpSpPr>
        <p:grpSpPr>
          <a:xfrm>
            <a:off x="7531689" y="5593937"/>
            <a:ext cx="1442099" cy="832877"/>
            <a:chOff x="7321137" y="5593937"/>
            <a:chExt cx="1442099" cy="832877"/>
          </a:xfrm>
        </p:grpSpPr>
        <p:pic>
          <p:nvPicPr>
            <p:cNvPr id="204" name="Picture 8" descr="Remembering David E. Rumelhart (1942-2011) – Association for Psychological  Science – APS">
              <a:extLst>
                <a:ext uri="{FF2B5EF4-FFF2-40B4-BE49-F238E27FC236}">
                  <a16:creationId xmlns:a16="http://schemas.microsoft.com/office/drawing/2014/main" id="{546727B6-65EE-4731-92F1-BCCAD39D0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137" y="5602562"/>
              <a:ext cx="480033" cy="81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DA12FDE1-6F8A-461A-A538-D7D088C4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03382" y="5593937"/>
              <a:ext cx="480034" cy="832877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F86D1E79-4D78-4938-B32A-12F50133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3202" y="5593937"/>
              <a:ext cx="480034" cy="825579"/>
            </a:xfrm>
            <a:prstGeom prst="rect">
              <a:avLst/>
            </a:prstGeom>
          </p:spPr>
        </p:pic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A22BD253-A495-496E-ABC2-1B7A4ED3E2C7}"/>
              </a:ext>
            </a:extLst>
          </p:cNvPr>
          <p:cNvSpPr txBox="1"/>
          <p:nvPr/>
        </p:nvSpPr>
        <p:spPr>
          <a:xfrm>
            <a:off x="7358798" y="6419516"/>
            <a:ext cx="17652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D. Rumelhart – G. Hinton – R. Wiliams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76BE8A6-DCC7-433B-8273-A72A37EE2DA3}"/>
              </a:ext>
            </a:extLst>
          </p:cNvPr>
          <p:cNvSpPr txBox="1"/>
          <p:nvPr/>
        </p:nvSpPr>
        <p:spPr>
          <a:xfrm>
            <a:off x="152047" y="6419516"/>
            <a:ext cx="11063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A. Legendre – J. Gauss</a:t>
            </a: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A5029A08-1C33-4523-8590-F06924AB6B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696" y="5602562"/>
            <a:ext cx="651660" cy="816954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4A66F9A8-157A-44F8-BB99-9F34A0A50F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7365" y="5601999"/>
            <a:ext cx="548640" cy="823679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B239CE84-8EBC-4C45-9D78-0388087B769E}"/>
              </a:ext>
            </a:extLst>
          </p:cNvPr>
          <p:cNvSpPr txBox="1"/>
          <p:nvPr/>
        </p:nvSpPr>
        <p:spPr>
          <a:xfrm>
            <a:off x="2215304" y="6419516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A. Turing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2D1E0777-4079-4236-9A9A-CC53C3090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7033" y="5593937"/>
            <a:ext cx="596803" cy="841503"/>
          </a:xfrm>
          <a:prstGeom prst="rect">
            <a:avLst/>
          </a:prstGeom>
        </p:spPr>
      </p:pic>
      <p:sp>
        <p:nvSpPr>
          <p:cNvPr id="213" name="TextBox 212">
            <a:extLst>
              <a:ext uri="{FF2B5EF4-FFF2-40B4-BE49-F238E27FC236}">
                <a16:creationId xmlns:a16="http://schemas.microsoft.com/office/drawing/2014/main" id="{4A7BE8A7-C481-4288-8139-755948DB7C10}"/>
              </a:ext>
            </a:extLst>
          </p:cNvPr>
          <p:cNvSpPr txBox="1"/>
          <p:nvPr/>
        </p:nvSpPr>
        <p:spPr>
          <a:xfrm>
            <a:off x="1339001" y="6422371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K. Pearson</a:t>
            </a: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304C3FE3-B4C5-430D-AE74-CFEB1EA49B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7156" y="5604771"/>
            <a:ext cx="548641" cy="816891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C3BA8211-009C-481E-978F-082C3592216F}"/>
              </a:ext>
            </a:extLst>
          </p:cNvPr>
          <p:cNvSpPr txBox="1"/>
          <p:nvPr/>
        </p:nvSpPr>
        <p:spPr>
          <a:xfrm>
            <a:off x="6921982" y="6416227"/>
            <a:ext cx="4780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J. Pearl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9BEBDC5B-EE5B-4B24-922C-0BC4EBEF6BCC}"/>
              </a:ext>
            </a:extLst>
          </p:cNvPr>
          <p:cNvGrpSpPr/>
          <p:nvPr/>
        </p:nvGrpSpPr>
        <p:grpSpPr>
          <a:xfrm>
            <a:off x="9086126" y="5598302"/>
            <a:ext cx="948010" cy="817926"/>
            <a:chOff x="9086126" y="5598302"/>
            <a:chExt cx="948010" cy="817926"/>
          </a:xfrm>
        </p:grpSpPr>
        <p:pic>
          <p:nvPicPr>
            <p:cNvPr id="217" name="Picture 14" descr="Learning Using Statistical Invariants (Revision of Machine Learning  Problem) - Prof. Vladimir Vapnik | MIT CSAIL">
              <a:extLst>
                <a:ext uri="{FF2B5EF4-FFF2-40B4-BE49-F238E27FC236}">
                  <a16:creationId xmlns:a16="http://schemas.microsoft.com/office/drawing/2014/main" id="{9DF3C9D7-DE7F-4CF5-A9A6-777067740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126" y="5598302"/>
              <a:ext cx="474716" cy="817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335E1C47-CAE4-4C8E-8A73-8FA54ADC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559419" y="5600578"/>
              <a:ext cx="474717" cy="815650"/>
            </a:xfrm>
            <a:prstGeom prst="rect">
              <a:avLst/>
            </a:prstGeom>
          </p:spPr>
        </p:pic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291C84DB-6575-40E3-94D4-A05C26A14DA0}"/>
              </a:ext>
            </a:extLst>
          </p:cNvPr>
          <p:cNvSpPr txBox="1"/>
          <p:nvPr/>
        </p:nvSpPr>
        <p:spPr>
          <a:xfrm>
            <a:off x="9066785" y="642859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V. Vapnik– C. Cortes</a:t>
            </a:r>
          </a:p>
        </p:txBody>
      </p:sp>
      <p:pic>
        <p:nvPicPr>
          <p:cNvPr id="220" name="Picture 4" descr="Andrew Ng Says Factories Are AI&amp;#39;s Next Frontier | MIT Technology Review">
            <a:extLst>
              <a:ext uri="{FF2B5EF4-FFF2-40B4-BE49-F238E27FC236}">
                <a16:creationId xmlns:a16="http://schemas.microsoft.com/office/drawing/2014/main" id="{AB3EA9F4-211D-4786-B1FD-2C3DB7DB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168" y="5608444"/>
            <a:ext cx="474717" cy="8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A87DE0EC-B314-40DC-B340-E1AFE4F1DA16}"/>
              </a:ext>
            </a:extLst>
          </p:cNvPr>
          <p:cNvSpPr txBox="1"/>
          <p:nvPr/>
        </p:nvSpPr>
        <p:spPr>
          <a:xfrm>
            <a:off x="10644802" y="6416227"/>
            <a:ext cx="405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A. Ng</a:t>
            </a:r>
          </a:p>
        </p:txBody>
      </p:sp>
      <p:pic>
        <p:nvPicPr>
          <p:cNvPr id="222" name="Picture 16" descr="Yann LeCun | NYU Tandon School of Engineering">
            <a:extLst>
              <a:ext uri="{FF2B5EF4-FFF2-40B4-BE49-F238E27FC236}">
                <a16:creationId xmlns:a16="http://schemas.microsoft.com/office/drawing/2014/main" id="{AAEF953F-722F-4D4B-8175-31D81539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136" y="5600578"/>
            <a:ext cx="474717" cy="8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FB657722-3974-46D8-BC99-842BA6E1D3A3}"/>
              </a:ext>
            </a:extLst>
          </p:cNvPr>
          <p:cNvSpPr txBox="1"/>
          <p:nvPr/>
        </p:nvSpPr>
        <p:spPr>
          <a:xfrm>
            <a:off x="11100970" y="6416227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Y. LeCun</a:t>
            </a:r>
          </a:p>
        </p:txBody>
      </p:sp>
      <p:pic>
        <p:nvPicPr>
          <p:cNvPr id="224" name="Picture 18" descr="AI Luminaries">
            <a:extLst>
              <a:ext uri="{FF2B5EF4-FFF2-40B4-BE49-F238E27FC236}">
                <a16:creationId xmlns:a16="http://schemas.microsoft.com/office/drawing/2014/main" id="{F98FD8C9-E0CD-4EA1-A3AC-AA41A370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594" y="5607438"/>
            <a:ext cx="474717" cy="8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28E1C8F1-D224-4734-B9A9-A391565FD651}"/>
              </a:ext>
            </a:extLst>
          </p:cNvPr>
          <p:cNvSpPr txBox="1"/>
          <p:nvPr/>
        </p:nvSpPr>
        <p:spPr>
          <a:xfrm>
            <a:off x="9972889" y="6423087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A. Krizhevsky</a:t>
            </a:r>
          </a:p>
        </p:txBody>
      </p:sp>
      <p:pic>
        <p:nvPicPr>
          <p:cNvPr id="226" name="Picture 20" descr="Yoshua Bengio - Mila">
            <a:extLst>
              <a:ext uri="{FF2B5EF4-FFF2-40B4-BE49-F238E27FC236}">
                <a16:creationId xmlns:a16="http://schemas.microsoft.com/office/drawing/2014/main" id="{4C998389-9B02-4F03-A87D-09169372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776" y="5600578"/>
            <a:ext cx="475494" cy="8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id="{85143243-68E0-4DFE-8BBA-74ACAEB65A11}"/>
              </a:ext>
            </a:extLst>
          </p:cNvPr>
          <p:cNvSpPr txBox="1"/>
          <p:nvPr/>
        </p:nvSpPr>
        <p:spPr>
          <a:xfrm>
            <a:off x="11596554" y="6416227"/>
            <a:ext cx="570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prstClr val="black"/>
                </a:solidFill>
                <a:latin typeface="Calibri" panose="020F0502020204030204"/>
              </a:rPr>
              <a:t>Y. Bengio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96F749-1C68-8978-12E0-E8EC7A1E3CB8}"/>
              </a:ext>
            </a:extLst>
          </p:cNvPr>
          <p:cNvSpPr txBox="1"/>
          <p:nvPr/>
        </p:nvSpPr>
        <p:spPr>
          <a:xfrm>
            <a:off x="10507409" y="302163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prstClr val="black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351DF7-1F81-6EA0-2383-532ED1DC320E}"/>
              </a:ext>
            </a:extLst>
          </p:cNvPr>
          <p:cNvSpPr/>
          <p:nvPr/>
        </p:nvSpPr>
        <p:spPr>
          <a:xfrm>
            <a:off x="11562510" y="2090879"/>
            <a:ext cx="475495" cy="285411"/>
          </a:xfrm>
          <a:prstGeom prst="roundRect">
            <a:avLst/>
          </a:prstGeom>
          <a:solidFill>
            <a:srgbClr val="ADB9CA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GPT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375EEEC-5C22-E51E-1521-4A7BDF650465}"/>
              </a:ext>
            </a:extLst>
          </p:cNvPr>
          <p:cNvSpPr/>
          <p:nvPr/>
        </p:nvSpPr>
        <p:spPr>
          <a:xfrm>
            <a:off x="10861723" y="2471617"/>
            <a:ext cx="734831" cy="285411"/>
          </a:xfrm>
          <a:prstGeom prst="roundRect">
            <a:avLst/>
          </a:prstGeom>
          <a:solidFill>
            <a:srgbClr val="ADB9CA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0E383FD-516E-95B4-878F-835ADFD6582F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10386773" y="2757028"/>
            <a:ext cx="842366" cy="26021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F6BD9DA-426B-1408-CF0C-3C8924ECE549}"/>
              </a:ext>
            </a:extLst>
          </p:cNvPr>
          <p:cNvCxnSpPr/>
          <p:nvPr/>
        </p:nvCxnSpPr>
        <p:spPr bwMode="auto">
          <a:xfrm flipV="1">
            <a:off x="10389154" y="3021636"/>
            <a:ext cx="0" cy="220298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E7E06675-BD3C-FD4E-A37E-E6DB6AF9305A}"/>
              </a:ext>
            </a:extLst>
          </p:cNvPr>
          <p:cNvCxnSpPr>
            <a:cxnSpLocks/>
            <a:endCxn id="25" idx="2"/>
          </p:cNvCxnSpPr>
          <p:nvPr/>
        </p:nvCxnSpPr>
        <p:spPr>
          <a:xfrm rot="5400000" flipH="1" flipV="1">
            <a:off x="11192025" y="2413403"/>
            <a:ext cx="645346" cy="571120"/>
          </a:xfrm>
          <a:prstGeom prst="bentConnector3">
            <a:avLst>
              <a:gd name="adj1" fmla="val 556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40068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F23EE-647C-F949-90F8-C1447530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7" y="795508"/>
            <a:ext cx="6699182" cy="5104015"/>
          </a:xfrm>
        </p:spPr>
        <p:txBody>
          <a:bodyPr/>
          <a:lstStyle/>
          <a:p>
            <a:r>
              <a:rPr lang="en-US"/>
              <a:t>Main components</a:t>
            </a:r>
          </a:p>
          <a:p>
            <a:pPr lvl="1"/>
            <a:r>
              <a:rPr lang="en-US"/>
              <a:t>Python layer</a:t>
            </a:r>
          </a:p>
          <a:p>
            <a:pPr lvl="2"/>
            <a:r>
              <a:rPr lang="en-US" sz="1600"/>
              <a:t>Provides a Scikit-learn like interface</a:t>
            </a:r>
          </a:p>
          <a:p>
            <a:pPr lvl="2"/>
            <a:r>
              <a:rPr lang="en-US" sz="1600"/>
              <a:t>Hides the complexities of the CUDA/C/C++ layer</a:t>
            </a:r>
          </a:p>
          <a:p>
            <a:pPr lvl="1"/>
            <a:r>
              <a:rPr lang="en-US"/>
              <a:t>Primitives and cuML algorithms built on top of CUDA</a:t>
            </a:r>
          </a:p>
          <a:p>
            <a:pPr lvl="2"/>
            <a:r>
              <a:rPr lang="en-US"/>
              <a:t>ML Algorithms</a:t>
            </a:r>
          </a:p>
          <a:p>
            <a:pPr lvl="2"/>
            <a:r>
              <a:rPr lang="en-US"/>
              <a:t>Primitives</a:t>
            </a:r>
          </a:p>
          <a:p>
            <a:pPr lvl="3"/>
            <a:r>
              <a:rPr lang="en-US" sz="1600"/>
              <a:t>Reusable building blocks for building machine learning algorithms</a:t>
            </a:r>
          </a:p>
          <a:p>
            <a:pPr lvl="3"/>
            <a:r>
              <a:rPr lang="en-US" sz="1600"/>
              <a:t>Common for different machine learning algorithms</a:t>
            </a:r>
          </a:p>
          <a:p>
            <a:pPr lvl="3"/>
            <a:r>
              <a:rPr lang="en-US" sz="1600"/>
              <a:t>Used to build different machine learning algorithms</a:t>
            </a:r>
          </a:p>
          <a:p>
            <a:pPr lvl="1"/>
            <a:r>
              <a:rPr lang="en-US"/>
              <a:t>Communication Support in cuML:</a:t>
            </a:r>
          </a:p>
          <a:p>
            <a:pPr lvl="2"/>
            <a:r>
              <a:rPr lang="en-US"/>
              <a:t>Point-to-point communication: Dask</a:t>
            </a:r>
          </a:p>
          <a:p>
            <a:pPr lvl="2"/>
            <a:r>
              <a:rPr lang="en-US"/>
              <a:t>Collective communication: NVIDIA Collective Communications Library (NCCL)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87F3A0-80D9-EC45-BA07-31E567A5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74532"/>
            <a:ext cx="10928471" cy="772768"/>
          </a:xfrm>
        </p:spPr>
        <p:txBody>
          <a:bodyPr/>
          <a:lstStyle/>
          <a:p>
            <a:r>
              <a:rPr lang="en-US"/>
              <a:t>Main components of the cuML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77F9E-9EDB-E047-AB02-DDBE63224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02" y="745446"/>
            <a:ext cx="4170438" cy="2602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98228-544E-AE4B-A8CC-F4FA6CB78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51" y="3609473"/>
            <a:ext cx="3760140" cy="28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4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0AF4C4-529B-4B3B-A615-1F146382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Main Types of Machine Learning</a:t>
            </a:r>
          </a:p>
        </p:txBody>
      </p:sp>
      <p:pic>
        <p:nvPicPr>
          <p:cNvPr id="7174" name="Picture 6" descr="Understanding different types of Machine Learning - Tutorial And Example">
            <a:extLst>
              <a:ext uri="{FF2B5EF4-FFF2-40B4-BE49-F238E27FC236}">
                <a16:creationId xmlns:a16="http://schemas.microsoft.com/office/drawing/2014/main" id="{45937014-F4B2-5941-A4F8-708E0702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6" y="311167"/>
            <a:ext cx="4488317" cy="35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redits: Medium.com">
            <a:extLst>
              <a:ext uri="{FF2B5EF4-FFF2-40B4-BE49-F238E27FC236}">
                <a16:creationId xmlns:a16="http://schemas.microsoft.com/office/drawing/2014/main" id="{094D7758-8FC5-F142-B3C3-CE8E6B69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570999"/>
            <a:ext cx="5026025" cy="27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7147C1DE-49DA-7246-934B-169E445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74" y="3513847"/>
            <a:ext cx="5026025" cy="28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achine Learning Explained3">
            <a:extLst>
              <a:ext uri="{FF2B5EF4-FFF2-40B4-BE49-F238E27FC236}">
                <a16:creationId xmlns:a16="http://schemas.microsoft.com/office/drawing/2014/main" id="{E9E45255-B94E-1B47-B77C-42F91205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75" y="668585"/>
            <a:ext cx="5026025" cy="28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0A3A9A-E90F-534A-94B6-0314028594D3}"/>
              </a:ext>
            </a:extLst>
          </p:cNvPr>
          <p:cNvSpPr/>
          <p:nvPr/>
        </p:nvSpPr>
        <p:spPr>
          <a:xfrm>
            <a:off x="349901" y="6360442"/>
            <a:ext cx="11237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+mn-lt"/>
              </a:rPr>
              <a:t>Courtesy: </a:t>
            </a:r>
            <a:r>
              <a:rPr lang="en-US" sz="1400" b="0">
                <a:latin typeface="+mn-lt"/>
                <a:hlinkClick r:id="rId7"/>
              </a:rPr>
              <a:t>https://bigdata-madesimple.com/machine-learning-explained-understanding-supervised-unsupervised-and-reinforcement-learning/</a:t>
            </a:r>
            <a:r>
              <a:rPr lang="en-US" sz="1400" b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939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2511"/>
            <a:ext cx="10015749" cy="772768"/>
          </a:xfrm>
        </p:spPr>
        <p:txBody>
          <a:bodyPr/>
          <a:lstStyle/>
          <a:p>
            <a:r>
              <a:rPr lang="en-US" kern="0">
                <a:cs typeface="Arial" panose="020B0604020202020204" pitchFamily="34" charset="0"/>
              </a:rPr>
              <a:t>Parallelizing the K-means Algorithm</a:t>
            </a:r>
            <a:endParaRPr lang="en-US" kern="0"/>
          </a:p>
        </p:txBody>
      </p:sp>
      <p:sp>
        <p:nvSpPr>
          <p:cNvPr id="119" name="Content Placeholder 1">
            <a:extLst>
              <a:ext uri="{FF2B5EF4-FFF2-40B4-BE49-F238E27FC236}">
                <a16:creationId xmlns:a16="http://schemas.microsoft.com/office/drawing/2014/main" id="{8BB6B742-A5F0-8041-B6BC-C31C5FC8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37" y="829879"/>
            <a:ext cx="5423716" cy="4954591"/>
          </a:xfrm>
        </p:spPr>
        <p:txBody>
          <a:bodyPr/>
          <a:lstStyle/>
          <a:p>
            <a:r>
              <a:rPr lang="en-US" sz="2200">
                <a:solidFill>
                  <a:srgbClr val="C00000"/>
                </a:solidFill>
              </a:rPr>
              <a:t>Step 0: </a:t>
            </a:r>
            <a:r>
              <a:rPr lang="en-US" sz="2200">
                <a:solidFill>
                  <a:schemeClr val="bg2"/>
                </a:solidFill>
              </a:rPr>
              <a:t>Initialize centroids</a:t>
            </a:r>
          </a:p>
          <a:p>
            <a:pPr lvl="1"/>
            <a:r>
              <a:rPr lang="en-US" sz="1800"/>
              <a:t>Assign initial cluster means randomly</a:t>
            </a:r>
            <a:endParaRPr lang="en-US" sz="1800">
              <a:solidFill>
                <a:srgbClr val="C00000"/>
              </a:solidFill>
            </a:endParaRPr>
          </a:p>
          <a:p>
            <a:r>
              <a:rPr lang="en-US" sz="2200">
                <a:solidFill>
                  <a:srgbClr val="C00000"/>
                </a:solidFill>
              </a:rPr>
              <a:t>Step 1: </a:t>
            </a:r>
            <a:r>
              <a:rPr lang="en-US" sz="2200"/>
              <a:t>Data Division</a:t>
            </a:r>
          </a:p>
          <a:p>
            <a:pPr lvl="1"/>
            <a:r>
              <a:rPr lang="en-US" sz="1800"/>
              <a:t>Distribute elements among GPUs</a:t>
            </a:r>
          </a:p>
          <a:p>
            <a:r>
              <a:rPr lang="en-US" sz="2200">
                <a:solidFill>
                  <a:srgbClr val="C00000"/>
                </a:solidFill>
              </a:rPr>
              <a:t>Step 2: </a:t>
            </a:r>
            <a:r>
              <a:rPr lang="en-US" sz="2200">
                <a:solidFill>
                  <a:schemeClr val="bg2"/>
                </a:solidFill>
              </a:rPr>
              <a:t>Assign elements (color)</a:t>
            </a:r>
          </a:p>
          <a:p>
            <a:pPr lvl="1"/>
            <a:r>
              <a:rPr lang="en-US" sz="1800">
                <a:solidFill>
                  <a:schemeClr val="bg2"/>
                </a:solidFill>
              </a:rPr>
              <a:t>Assign each element to the cluster with the closest mean</a:t>
            </a:r>
          </a:p>
          <a:p>
            <a:r>
              <a:rPr lang="en-US" sz="2200">
                <a:solidFill>
                  <a:srgbClr val="C00000"/>
                </a:solidFill>
              </a:rPr>
              <a:t>Step 3: </a:t>
            </a:r>
            <a:r>
              <a:rPr lang="en-US" sz="2200">
                <a:solidFill>
                  <a:schemeClr val="accent4"/>
                </a:solidFill>
              </a:rPr>
              <a:t>Update </a:t>
            </a:r>
            <a:r>
              <a:rPr lang="en-US" sz="2200">
                <a:solidFill>
                  <a:schemeClr val="bg2"/>
                </a:solidFill>
              </a:rPr>
              <a:t>local cluster mean</a:t>
            </a:r>
            <a:endParaRPr lang="en-US" sz="1400">
              <a:solidFill>
                <a:schemeClr val="bg2"/>
              </a:solidFill>
            </a:endParaRPr>
          </a:p>
          <a:p>
            <a:pPr lvl="1"/>
            <a:r>
              <a:rPr lang="en-US" sz="1800"/>
              <a:t>Calculate local cluster means for all local points</a:t>
            </a:r>
          </a:p>
          <a:p>
            <a:r>
              <a:rPr lang="en-US" sz="2200">
                <a:solidFill>
                  <a:srgbClr val="C00000"/>
                </a:solidFill>
              </a:rPr>
              <a:t>Step 4: </a:t>
            </a:r>
            <a:r>
              <a:rPr lang="en-US" sz="2200">
                <a:solidFill>
                  <a:schemeClr val="accent4"/>
                </a:solidFill>
              </a:rPr>
              <a:t>Update </a:t>
            </a:r>
            <a:r>
              <a:rPr lang="en-US" sz="2200">
                <a:solidFill>
                  <a:schemeClr val="bg2"/>
                </a:solidFill>
              </a:rPr>
              <a:t>global cluster mean*</a:t>
            </a:r>
          </a:p>
          <a:p>
            <a:pPr lvl="1"/>
            <a:r>
              <a:rPr lang="en-US" sz="1800">
                <a:solidFill>
                  <a:schemeClr val="bg2"/>
                </a:solidFill>
              </a:rPr>
              <a:t>Calculate global cluster means by calling </a:t>
            </a:r>
            <a:r>
              <a:rPr lang="en-US" sz="1800" err="1">
                <a:solidFill>
                  <a:schemeClr val="bg2"/>
                </a:solidFill>
              </a:rPr>
              <a:t>Allreduce</a:t>
            </a:r>
            <a:r>
              <a:rPr lang="en-US" sz="1800">
                <a:solidFill>
                  <a:schemeClr val="bg2"/>
                </a:solidFill>
              </a:rPr>
              <a:t>()</a:t>
            </a:r>
          </a:p>
          <a:p>
            <a:r>
              <a:rPr lang="en-US" sz="2200">
                <a:solidFill>
                  <a:schemeClr val="tx2"/>
                </a:solidFill>
              </a:rPr>
              <a:t>Step 5: </a:t>
            </a:r>
            <a:r>
              <a:rPr lang="en-US" sz="2200">
                <a:solidFill>
                  <a:schemeClr val="bg2"/>
                </a:solidFill>
              </a:rPr>
              <a:t>Repeat steps 2-4 until convergence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8BE5F-D087-8D98-C47A-5357CDC032AC}"/>
              </a:ext>
            </a:extLst>
          </p:cNvPr>
          <p:cNvSpPr/>
          <p:nvPr/>
        </p:nvSpPr>
        <p:spPr bwMode="auto">
          <a:xfrm>
            <a:off x="8022917" y="664779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76F90-AF08-7861-A31A-BA3604D3080B}"/>
              </a:ext>
            </a:extLst>
          </p:cNvPr>
          <p:cNvSpPr/>
          <p:nvPr/>
        </p:nvSpPr>
        <p:spPr bwMode="auto">
          <a:xfrm>
            <a:off x="8713202" y="664780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02707-FDCE-B982-271B-7868C33CF79E}"/>
              </a:ext>
            </a:extLst>
          </p:cNvPr>
          <p:cNvSpPr/>
          <p:nvPr/>
        </p:nvSpPr>
        <p:spPr bwMode="auto">
          <a:xfrm>
            <a:off x="9411702" y="664780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974AB-A2D1-904F-C9DD-232857134246}"/>
              </a:ext>
            </a:extLst>
          </p:cNvPr>
          <p:cNvSpPr/>
          <p:nvPr/>
        </p:nvSpPr>
        <p:spPr bwMode="auto">
          <a:xfrm>
            <a:off x="10101987" y="664780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3801B-5B73-4B1A-EC58-F0C26638F619}"/>
              </a:ext>
            </a:extLst>
          </p:cNvPr>
          <p:cNvSpPr txBox="1"/>
          <p:nvPr/>
        </p:nvSpPr>
        <p:spPr bwMode="auto">
          <a:xfrm>
            <a:off x="8227292" y="188993"/>
            <a:ext cx="2717800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Set of input elements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0F8ED-B64E-DC50-8792-DBD3AD6FBE06}"/>
              </a:ext>
            </a:extLst>
          </p:cNvPr>
          <p:cNvSpPr/>
          <p:nvPr/>
        </p:nvSpPr>
        <p:spPr bwMode="auto">
          <a:xfrm>
            <a:off x="6751961" y="1853508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D2F64-723F-1935-0F8A-F831B927B2D9}"/>
              </a:ext>
            </a:extLst>
          </p:cNvPr>
          <p:cNvCxnSpPr>
            <a:cxnSpLocks/>
          </p:cNvCxnSpPr>
          <p:nvPr/>
        </p:nvCxnSpPr>
        <p:spPr bwMode="auto">
          <a:xfrm>
            <a:off x="7810500" y="1498600"/>
            <a:ext cx="0" cy="47371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2442C3-6CD5-3C1F-7ED3-370B4BFD2753}"/>
              </a:ext>
            </a:extLst>
          </p:cNvPr>
          <p:cNvCxnSpPr>
            <a:cxnSpLocks/>
          </p:cNvCxnSpPr>
          <p:nvPr/>
        </p:nvCxnSpPr>
        <p:spPr bwMode="auto">
          <a:xfrm>
            <a:off x="9245600" y="1498600"/>
            <a:ext cx="0" cy="47371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BDFA23-2970-D451-F20C-DEF5B36EF732}"/>
              </a:ext>
            </a:extLst>
          </p:cNvPr>
          <p:cNvCxnSpPr>
            <a:cxnSpLocks/>
          </p:cNvCxnSpPr>
          <p:nvPr/>
        </p:nvCxnSpPr>
        <p:spPr bwMode="auto">
          <a:xfrm>
            <a:off x="10612649" y="1498600"/>
            <a:ext cx="0" cy="47244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E7679C-8544-EA53-8C98-711DAB76F140}"/>
              </a:ext>
            </a:extLst>
          </p:cNvPr>
          <p:cNvCxnSpPr>
            <a:cxnSpLocks/>
          </p:cNvCxnSpPr>
          <p:nvPr/>
        </p:nvCxnSpPr>
        <p:spPr bwMode="auto">
          <a:xfrm>
            <a:off x="12103100" y="1498600"/>
            <a:ext cx="0" cy="47371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169E57-E580-46B7-92D4-B7F475C10732}"/>
              </a:ext>
            </a:extLst>
          </p:cNvPr>
          <p:cNvCxnSpPr>
            <a:cxnSpLocks/>
          </p:cNvCxnSpPr>
          <p:nvPr/>
        </p:nvCxnSpPr>
        <p:spPr bwMode="auto">
          <a:xfrm>
            <a:off x="5843952" y="3429000"/>
            <a:ext cx="625914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C31E7C-7077-A6F6-3673-C8CAD5A8CD61}"/>
              </a:ext>
            </a:extLst>
          </p:cNvPr>
          <p:cNvCxnSpPr>
            <a:cxnSpLocks/>
          </p:cNvCxnSpPr>
          <p:nvPr/>
        </p:nvCxnSpPr>
        <p:spPr bwMode="auto">
          <a:xfrm>
            <a:off x="6500092" y="1498600"/>
            <a:ext cx="0" cy="47371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1D61519-83C9-4D8F-B29C-456DE28835E3}"/>
              </a:ext>
            </a:extLst>
          </p:cNvPr>
          <p:cNvSpPr txBox="1"/>
          <p:nvPr/>
        </p:nvSpPr>
        <p:spPr bwMode="auto">
          <a:xfrm>
            <a:off x="6722851" y="1482958"/>
            <a:ext cx="766042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GPU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CD113F-62DF-C8C9-C03B-4E03343695CB}"/>
              </a:ext>
            </a:extLst>
          </p:cNvPr>
          <p:cNvSpPr txBox="1"/>
          <p:nvPr/>
        </p:nvSpPr>
        <p:spPr bwMode="auto">
          <a:xfrm>
            <a:off x="8145029" y="1482958"/>
            <a:ext cx="766042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GPU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D1B1A2-F8F8-5E5B-3A62-5D4AC4C57418}"/>
              </a:ext>
            </a:extLst>
          </p:cNvPr>
          <p:cNvSpPr txBox="1"/>
          <p:nvPr/>
        </p:nvSpPr>
        <p:spPr bwMode="auto">
          <a:xfrm>
            <a:off x="9631150" y="1482958"/>
            <a:ext cx="766042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GPU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1F04F9-EA6C-731D-5292-400C6C4E946C}"/>
              </a:ext>
            </a:extLst>
          </p:cNvPr>
          <p:cNvSpPr txBox="1"/>
          <p:nvPr/>
        </p:nvSpPr>
        <p:spPr bwMode="auto">
          <a:xfrm>
            <a:off x="10998198" y="1511301"/>
            <a:ext cx="766042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GPU 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2AE757-885D-5585-58E8-6325F0927312}"/>
              </a:ext>
            </a:extLst>
          </p:cNvPr>
          <p:cNvSpPr/>
          <p:nvPr/>
        </p:nvSpPr>
        <p:spPr bwMode="auto">
          <a:xfrm>
            <a:off x="8186414" y="1853508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460CFA-CB80-9F13-0949-F608FE7F5ABD}"/>
              </a:ext>
            </a:extLst>
          </p:cNvPr>
          <p:cNvSpPr/>
          <p:nvPr/>
        </p:nvSpPr>
        <p:spPr bwMode="auto">
          <a:xfrm>
            <a:off x="9634970" y="1853508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9218D7-4A46-C3F4-C8DC-3CD0F2739E91}"/>
              </a:ext>
            </a:extLst>
          </p:cNvPr>
          <p:cNvSpPr/>
          <p:nvPr/>
        </p:nvSpPr>
        <p:spPr bwMode="auto">
          <a:xfrm>
            <a:off x="11031323" y="1853508"/>
            <a:ext cx="698500" cy="452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96C294-4B84-40CF-7B7C-DFAE71643553}"/>
              </a:ext>
            </a:extLst>
          </p:cNvPr>
          <p:cNvCxnSpPr>
            <a:cxnSpLocks/>
            <a:stCxn id="4" idx="2"/>
            <a:endCxn id="30" idx="2"/>
          </p:cNvCxnSpPr>
          <p:nvPr/>
        </p:nvCxnSpPr>
        <p:spPr bwMode="auto">
          <a:xfrm flipH="1">
            <a:off x="7105872" y="1117600"/>
            <a:ext cx="1266295" cy="76854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6C1B46-AF89-110F-A0A7-0B6D76C990B6}"/>
              </a:ext>
            </a:extLst>
          </p:cNvPr>
          <p:cNvCxnSpPr>
            <a:cxnSpLocks/>
            <a:stCxn id="7" idx="2"/>
            <a:endCxn id="34" idx="0"/>
          </p:cNvCxnSpPr>
          <p:nvPr/>
        </p:nvCxnSpPr>
        <p:spPr bwMode="auto">
          <a:xfrm flipH="1">
            <a:off x="8535664" y="1117601"/>
            <a:ext cx="526788" cy="7359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D23C830-F67C-954F-E7D3-66FD0989456B}"/>
              </a:ext>
            </a:extLst>
          </p:cNvPr>
          <p:cNvCxnSpPr>
            <a:cxnSpLocks/>
            <a:stCxn id="8" idx="2"/>
            <a:endCxn id="35" idx="0"/>
          </p:cNvCxnSpPr>
          <p:nvPr/>
        </p:nvCxnSpPr>
        <p:spPr bwMode="auto">
          <a:xfrm>
            <a:off x="9760952" y="1117601"/>
            <a:ext cx="223268" cy="7359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CFF531-2715-BD5E-4547-C244F15A27A3}"/>
              </a:ext>
            </a:extLst>
          </p:cNvPr>
          <p:cNvCxnSpPr>
            <a:cxnSpLocks/>
            <a:stCxn id="9" idx="2"/>
            <a:endCxn id="36" idx="0"/>
          </p:cNvCxnSpPr>
          <p:nvPr/>
        </p:nvCxnSpPr>
        <p:spPr bwMode="auto">
          <a:xfrm>
            <a:off x="10451237" y="1117601"/>
            <a:ext cx="929336" cy="7359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46C6EA8-2855-C2DB-9F0B-4C18E93C7D7E}"/>
              </a:ext>
            </a:extLst>
          </p:cNvPr>
          <p:cNvCxnSpPr>
            <a:cxnSpLocks/>
          </p:cNvCxnSpPr>
          <p:nvPr/>
        </p:nvCxnSpPr>
        <p:spPr bwMode="auto">
          <a:xfrm>
            <a:off x="5843952" y="2463800"/>
            <a:ext cx="625914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F7655B8-3EF7-7A8E-A337-4F5E6B0AEA59}"/>
              </a:ext>
            </a:extLst>
          </p:cNvPr>
          <p:cNvSpPr txBox="1"/>
          <p:nvPr/>
        </p:nvSpPr>
        <p:spPr bwMode="auto">
          <a:xfrm rot="16200000">
            <a:off x="5779701" y="1175172"/>
            <a:ext cx="772768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kern="0">
                <a:latin typeface="+mj-lt"/>
                <a:cs typeface="Calibri" pitchFamily="34" charset="0"/>
              </a:rPr>
              <a:t>Step 1</a:t>
            </a:r>
            <a:endParaRPr kumimoji="1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E484C6-E72A-F96E-BEE2-434616452B1A}"/>
              </a:ext>
            </a:extLst>
          </p:cNvPr>
          <p:cNvSpPr txBox="1"/>
          <p:nvPr/>
        </p:nvSpPr>
        <p:spPr bwMode="auto">
          <a:xfrm rot="16200000">
            <a:off x="5752445" y="2744806"/>
            <a:ext cx="772768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kern="0">
                <a:latin typeface="+mj-lt"/>
                <a:cs typeface="Calibri" pitchFamily="34" charset="0"/>
              </a:rPr>
              <a:t>Step 2</a:t>
            </a:r>
            <a:endParaRPr kumimoji="1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45898EA-AE3A-1A4B-26FB-327CE859A3DF}"/>
                  </a:ext>
                </a:extLst>
              </p:cNvPr>
              <p:cNvSpPr/>
              <p:nvPr/>
            </p:nvSpPr>
            <p:spPr bwMode="auto">
              <a:xfrm>
                <a:off x="6812201" y="35566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𝒐𝒄𝒂𝒍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45898EA-AE3A-1A4B-26FB-327CE859A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2201" y="3556631"/>
                <a:ext cx="761563" cy="7414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CFA8952-CDF9-F82B-1D87-58ACF758B956}"/>
              </a:ext>
            </a:extLst>
          </p:cNvPr>
          <p:cNvCxnSpPr>
            <a:cxnSpLocks/>
          </p:cNvCxnSpPr>
          <p:nvPr/>
        </p:nvCxnSpPr>
        <p:spPr bwMode="auto">
          <a:xfrm>
            <a:off x="5781497" y="4470400"/>
            <a:ext cx="625914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DCEA370-827D-5AF7-7980-2E68AFF75585}"/>
              </a:ext>
            </a:extLst>
          </p:cNvPr>
          <p:cNvSpPr txBox="1"/>
          <p:nvPr/>
        </p:nvSpPr>
        <p:spPr bwMode="auto">
          <a:xfrm rot="16200000">
            <a:off x="5752445" y="3739928"/>
            <a:ext cx="772768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kern="0">
                <a:latin typeface="+mj-lt"/>
                <a:cs typeface="Calibri" pitchFamily="34" charset="0"/>
              </a:rPr>
              <a:t>Step 3</a:t>
            </a:r>
            <a:endParaRPr kumimoji="1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25BC14-888C-AFE4-8D64-9979EA5E5A0A}"/>
                  </a:ext>
                </a:extLst>
              </p:cNvPr>
              <p:cNvSpPr/>
              <p:nvPr/>
            </p:nvSpPr>
            <p:spPr bwMode="auto">
              <a:xfrm>
                <a:off x="8246841" y="35566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𝒐𝒄𝒂𝒍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25BC14-888C-AFE4-8D64-9979EA5E5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6841" y="3556631"/>
                <a:ext cx="761563" cy="741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05D4D4-6698-92AA-C5A2-09C363B04A57}"/>
                  </a:ext>
                </a:extLst>
              </p:cNvPr>
              <p:cNvSpPr/>
              <p:nvPr/>
            </p:nvSpPr>
            <p:spPr bwMode="auto">
              <a:xfrm>
                <a:off x="9690247" y="35566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𝒐𝒄𝒂𝒍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05D4D4-6698-92AA-C5A2-09C363B04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247" y="3556631"/>
                <a:ext cx="761563" cy="741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D2B21D8-81E4-72C9-468F-D66AE996B6FA}"/>
                  </a:ext>
                </a:extLst>
              </p:cNvPr>
              <p:cNvSpPr/>
              <p:nvPr/>
            </p:nvSpPr>
            <p:spPr bwMode="auto">
              <a:xfrm>
                <a:off x="11055384" y="35566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𝒐𝒄𝒂𝒍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D2B21D8-81E4-72C9-468F-D66AE996B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5384" y="3556631"/>
                <a:ext cx="761563" cy="741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91C97470-D2E5-54C1-C9F3-F24E8C8079F4}"/>
              </a:ext>
            </a:extLst>
          </p:cNvPr>
          <p:cNvSpPr txBox="1"/>
          <p:nvPr/>
        </p:nvSpPr>
        <p:spPr bwMode="auto">
          <a:xfrm rot="16200000">
            <a:off x="5752445" y="5208528"/>
            <a:ext cx="772768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kern="0">
                <a:latin typeface="+mj-lt"/>
                <a:cs typeface="Calibri" pitchFamily="34" charset="0"/>
              </a:rPr>
              <a:t>Step 4</a:t>
            </a:r>
            <a:endParaRPr kumimoji="1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BC52DC8-A248-E163-2FF4-B53F9380F004}"/>
              </a:ext>
            </a:extLst>
          </p:cNvPr>
          <p:cNvSpPr/>
          <p:nvPr/>
        </p:nvSpPr>
        <p:spPr bwMode="auto">
          <a:xfrm>
            <a:off x="7218689" y="4642737"/>
            <a:ext cx="3944602" cy="5769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Allreduce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0E01498-34C4-73EE-B7EE-E720D3C302E4}"/>
              </a:ext>
            </a:extLst>
          </p:cNvPr>
          <p:cNvCxnSpPr>
            <a:cxnSpLocks/>
            <a:stCxn id="56" idx="2"/>
            <a:endCxn id="64" idx="0"/>
          </p:cNvCxnSpPr>
          <p:nvPr/>
        </p:nvCxnSpPr>
        <p:spPr bwMode="auto">
          <a:xfrm>
            <a:off x="7192983" y="4298063"/>
            <a:ext cx="1998007" cy="34467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B3AA1D1-D816-7A55-2589-1182128949E5}"/>
              </a:ext>
            </a:extLst>
          </p:cNvPr>
          <p:cNvCxnSpPr>
            <a:cxnSpLocks/>
            <a:stCxn id="68" idx="2"/>
            <a:endCxn id="64" idx="0"/>
          </p:cNvCxnSpPr>
          <p:nvPr/>
        </p:nvCxnSpPr>
        <p:spPr bwMode="auto">
          <a:xfrm>
            <a:off x="8627623" y="4298063"/>
            <a:ext cx="563367" cy="34467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90B3B53-9EA7-E7C4-20A4-ED6074E0CB1A}"/>
              </a:ext>
            </a:extLst>
          </p:cNvPr>
          <p:cNvCxnSpPr>
            <a:cxnSpLocks/>
            <a:stCxn id="69" idx="2"/>
          </p:cNvCxnSpPr>
          <p:nvPr/>
        </p:nvCxnSpPr>
        <p:spPr bwMode="auto">
          <a:xfrm flipH="1">
            <a:off x="9184654" y="4298063"/>
            <a:ext cx="886375" cy="34467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47FE693-2667-1182-0C18-B14FF88D0E9C}"/>
              </a:ext>
            </a:extLst>
          </p:cNvPr>
          <p:cNvCxnSpPr>
            <a:cxnSpLocks/>
            <a:stCxn id="70" idx="2"/>
            <a:endCxn id="64" idx="0"/>
          </p:cNvCxnSpPr>
          <p:nvPr/>
        </p:nvCxnSpPr>
        <p:spPr bwMode="auto">
          <a:xfrm flipH="1">
            <a:off x="9190990" y="4298063"/>
            <a:ext cx="2245176" cy="34467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CDD35F3-E17A-7E09-AEC9-D33BE791396C}"/>
                  </a:ext>
                </a:extLst>
              </p:cNvPr>
              <p:cNvSpPr/>
              <p:nvPr/>
            </p:nvSpPr>
            <p:spPr bwMode="auto">
              <a:xfrm>
                <a:off x="6812201" y="53600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𝒍𝒐𝒃𝒂𝒍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CDD35F3-E17A-7E09-AEC9-D33BE7913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2201" y="5360031"/>
                <a:ext cx="761563" cy="7414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C5F10B3-5DC1-BE1B-60EC-BB6EF510D521}"/>
                  </a:ext>
                </a:extLst>
              </p:cNvPr>
              <p:cNvSpPr/>
              <p:nvPr/>
            </p:nvSpPr>
            <p:spPr bwMode="auto">
              <a:xfrm>
                <a:off x="8246841" y="53600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𝒍𝒐𝒃𝒂𝒍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C5F10B3-5DC1-BE1B-60EC-BB6EF510D5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6841" y="5360031"/>
                <a:ext cx="761563" cy="741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09B9795-0567-1B97-945F-842B57EA9A0F}"/>
                  </a:ext>
                </a:extLst>
              </p:cNvPr>
              <p:cNvSpPr/>
              <p:nvPr/>
            </p:nvSpPr>
            <p:spPr bwMode="auto">
              <a:xfrm>
                <a:off x="9690247" y="53600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𝒍𝒐𝒃𝒂𝒍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09B9795-0567-1B97-945F-842B57EA9A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247" y="5360031"/>
                <a:ext cx="761563" cy="7414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B813A7A-7515-D463-1DBD-CA4ED5D4A6AE}"/>
                  </a:ext>
                </a:extLst>
              </p:cNvPr>
              <p:cNvSpPr/>
              <p:nvPr/>
            </p:nvSpPr>
            <p:spPr bwMode="auto">
              <a:xfrm>
                <a:off x="11055384" y="5360031"/>
                <a:ext cx="761563" cy="74143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𝒍𝒐𝒃𝒂𝒍</m:t>
                          </m:r>
                        </m:sub>
                        <m:sup/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B813A7A-7515-D463-1DBD-CA4ED5D4A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5384" y="5360031"/>
                <a:ext cx="761563" cy="7414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E685ED2-4A73-D735-D5B2-D73C50CAB3CD}"/>
              </a:ext>
            </a:extLst>
          </p:cNvPr>
          <p:cNvCxnSpPr>
            <a:cxnSpLocks/>
            <a:stCxn id="64" idx="4"/>
            <a:endCxn id="86" idx="0"/>
          </p:cNvCxnSpPr>
          <p:nvPr/>
        </p:nvCxnSpPr>
        <p:spPr bwMode="auto">
          <a:xfrm flipH="1">
            <a:off x="7192983" y="5219700"/>
            <a:ext cx="1998007" cy="1403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930E759-D1C9-72C0-CB99-45619F6CFF73}"/>
              </a:ext>
            </a:extLst>
          </p:cNvPr>
          <p:cNvCxnSpPr>
            <a:cxnSpLocks/>
            <a:stCxn id="64" idx="4"/>
            <a:endCxn id="87" idx="0"/>
          </p:cNvCxnSpPr>
          <p:nvPr/>
        </p:nvCxnSpPr>
        <p:spPr bwMode="auto">
          <a:xfrm flipH="1">
            <a:off x="8627623" y="5219700"/>
            <a:ext cx="563367" cy="1403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DB5C2B4-3684-2F13-AC65-3B30395C57D9}"/>
              </a:ext>
            </a:extLst>
          </p:cNvPr>
          <p:cNvCxnSpPr>
            <a:cxnSpLocks/>
            <a:stCxn id="64" idx="4"/>
            <a:endCxn id="88" idx="0"/>
          </p:cNvCxnSpPr>
          <p:nvPr/>
        </p:nvCxnSpPr>
        <p:spPr bwMode="auto">
          <a:xfrm>
            <a:off x="9190990" y="5219700"/>
            <a:ext cx="880039" cy="1403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532C5FE-5A40-D6B8-EA4D-6EFA6C087705}"/>
              </a:ext>
            </a:extLst>
          </p:cNvPr>
          <p:cNvCxnSpPr>
            <a:cxnSpLocks/>
            <a:stCxn id="64" idx="4"/>
            <a:endCxn id="89" idx="0"/>
          </p:cNvCxnSpPr>
          <p:nvPr/>
        </p:nvCxnSpPr>
        <p:spPr bwMode="auto">
          <a:xfrm>
            <a:off x="9190990" y="5219700"/>
            <a:ext cx="2245176" cy="1403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1050F99-09C2-E15D-B213-23F968B5DBC8}"/>
              </a:ext>
            </a:extLst>
          </p:cNvPr>
          <p:cNvCxnSpPr>
            <a:cxnSpLocks/>
          </p:cNvCxnSpPr>
          <p:nvPr/>
        </p:nvCxnSpPr>
        <p:spPr bwMode="auto">
          <a:xfrm>
            <a:off x="5849779" y="6235700"/>
            <a:ext cx="625914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18DD275E-5BE3-6AFD-3921-15F5DA21E3A3}"/>
              </a:ext>
            </a:extLst>
          </p:cNvPr>
          <p:cNvSpPr txBox="1"/>
          <p:nvPr/>
        </p:nvSpPr>
        <p:spPr bwMode="auto">
          <a:xfrm>
            <a:off x="7192983" y="6248400"/>
            <a:ext cx="4187590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kern="0">
                <a:latin typeface="+mj-lt"/>
                <a:cs typeface="Calibri" pitchFamily="34" charset="0"/>
              </a:rPr>
              <a:t>Step 5: Repeat 2-4  until convergence</a:t>
            </a:r>
            <a:endParaRPr kumimoji="1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4F7BE82-DA43-2A50-9ED9-90C7AA446289}"/>
              </a:ext>
            </a:extLst>
          </p:cNvPr>
          <p:cNvSpPr txBox="1"/>
          <p:nvPr/>
        </p:nvSpPr>
        <p:spPr bwMode="auto">
          <a:xfrm>
            <a:off x="6494269" y="2764172"/>
            <a:ext cx="5603005" cy="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Assign all local elements to the cluster with closest mean</a:t>
            </a:r>
          </a:p>
        </p:txBody>
      </p:sp>
    </p:spTree>
    <p:extLst>
      <p:ext uri="{BB962C8B-B14F-4D97-AF65-F5344CB8AC3E}">
        <p14:creationId xmlns:p14="http://schemas.microsoft.com/office/powerpoint/2010/main" val="3180288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8063" y="914333"/>
            <a:ext cx="10339058" cy="570139"/>
          </a:xfrm>
        </p:spPr>
        <p:txBody>
          <a:bodyPr/>
          <a:lstStyle/>
          <a:p>
            <a:r>
              <a:rPr lang="en-US"/>
              <a:t>Element-wise Sum</a:t>
            </a:r>
            <a:r>
              <a:t> data from all processes </a:t>
            </a:r>
            <a:r>
              <a:rPr lang="en-US"/>
              <a:t>and sends </a:t>
            </a:r>
            <a:r>
              <a:t>to all processes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0419" y="181413"/>
            <a:ext cx="10809837" cy="772768"/>
          </a:xfrm>
        </p:spPr>
        <p:txBody>
          <a:bodyPr/>
          <a:lstStyle/>
          <a:p>
            <a:r>
              <a:rPr lang="en-US"/>
              <a:t>Allreduce Collective Communication Pattern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760491" y="1457256"/>
            <a:ext cx="10465806" cy="671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int MPI_Allreduce (const void *sendbuf, void * recvbuf, int count, MPI_Datatype datatype, 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MPI_Op operation, MPI_Comm comm)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4401" y="2225704"/>
          <a:ext cx="7024690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5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FFFF"/>
                          </a:solidFill>
                        </a:rPr>
                        <a:t>Input-only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sendbuf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Starting address of send buffer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recvbuf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Starting address of recv buffer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Data type of buffer 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Number of elements in the buffers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Reduction operation to be performed (e.g. sum)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Communicator handle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94224" y="5288264"/>
          <a:ext cx="7087728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FFFF"/>
                          </a:solidFill>
                        </a:rPr>
                        <a:t>Input/Output</a:t>
                      </a:r>
                      <a:r>
                        <a:rPr lang="en-US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>
                          <a:solidFill>
                            <a:srgbClr val="FFFFFF"/>
                          </a:solidFill>
                        </a:rPr>
                        <a:t>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recvbuf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Starting address of receive</a:t>
                      </a:r>
                      <a:r>
                        <a:rPr lang="en-US" baseline="0"/>
                        <a:t> </a:t>
                      </a:r>
                      <a:r>
                        <a:rPr lang="en-US"/>
                        <a:t>buffer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94"/>
          <p:cNvGrpSpPr/>
          <p:nvPr/>
        </p:nvGrpSpPr>
        <p:grpSpPr>
          <a:xfrm>
            <a:off x="8693273" y="2128769"/>
            <a:ext cx="2333848" cy="2133611"/>
            <a:chOff x="6629399" y="2143121"/>
            <a:chExt cx="2333848" cy="213361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6629399" y="2871805"/>
              <a:ext cx="414338" cy="1400175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2"/>
                  </a:solidFill>
                  <a:latin typeface="+mj-lt"/>
                </a:rPr>
                <a:t>T1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239015" y="2867037"/>
              <a:ext cx="414338" cy="1400175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T2</a:t>
              </a: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853399" y="2867037"/>
              <a:ext cx="414338" cy="1400175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accent1"/>
                  </a:solidFill>
                  <a:latin typeface="+mj-lt"/>
                </a:rPr>
                <a:t>T3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463015" y="2876557"/>
              <a:ext cx="414338" cy="1400175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accent2"/>
                  </a:solidFill>
                  <a:latin typeface="+mj-lt"/>
                </a:rPr>
                <a:t>T4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6815470" y="2143121"/>
              <a:ext cx="2147777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en-US" sz="2000" kern="0">
                  <a:latin typeface="+mj-lt"/>
                  <a:cs typeface="Calibri" pitchFamily="34" charset="0"/>
                </a:rPr>
                <a:t>Sendbuf (Before)</a:t>
              </a: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6643688" y="3228977"/>
              <a:ext cx="371475" cy="242874"/>
            </a:xfrm>
            <a:prstGeom prst="rect">
              <a:avLst/>
            </a:prstGeom>
            <a:solidFill>
              <a:schemeClr val="tx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649553" y="3467105"/>
              <a:ext cx="371475" cy="2428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648440" y="3719521"/>
              <a:ext cx="371475" cy="24287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6643672" y="3957649"/>
              <a:ext cx="371475" cy="242874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263937" y="3224209"/>
              <a:ext cx="371475" cy="242874"/>
            </a:xfrm>
            <a:prstGeom prst="rect">
              <a:avLst/>
            </a:prstGeom>
            <a:solidFill>
              <a:schemeClr val="tx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262824" y="3462337"/>
              <a:ext cx="371475" cy="2428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258056" y="3700465"/>
              <a:ext cx="371475" cy="24287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263921" y="3938593"/>
              <a:ext cx="371475" cy="242874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877208" y="3205153"/>
              <a:ext cx="371475" cy="242874"/>
            </a:xfrm>
            <a:prstGeom prst="rect">
              <a:avLst/>
            </a:prstGeom>
            <a:solidFill>
              <a:schemeClr val="tx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7883073" y="3443281"/>
              <a:ext cx="371475" cy="2428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878305" y="3692044"/>
              <a:ext cx="371475" cy="24287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877192" y="3933825"/>
              <a:ext cx="371475" cy="242874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483169" y="3214673"/>
              <a:ext cx="371475" cy="242874"/>
            </a:xfrm>
            <a:prstGeom prst="rect">
              <a:avLst/>
            </a:prstGeom>
            <a:solidFill>
              <a:schemeClr val="tx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489034" y="3452801"/>
              <a:ext cx="371475" cy="2428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487921" y="3705217"/>
              <a:ext cx="371475" cy="24287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8483153" y="3943345"/>
              <a:ext cx="371475" cy="242874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tx1">
                  <a:alpha val="2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8688505" y="4995885"/>
            <a:ext cx="414338" cy="140017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tx2"/>
                </a:solidFill>
                <a:latin typeface="+mj-lt"/>
              </a:rPr>
              <a:t>T1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9298121" y="4991117"/>
            <a:ext cx="414338" cy="140017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T2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9912505" y="4991117"/>
            <a:ext cx="414338" cy="140017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accent1"/>
                </a:solidFill>
                <a:latin typeface="+mj-lt"/>
              </a:rPr>
              <a:t>T3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10522121" y="5000637"/>
            <a:ext cx="414338" cy="140017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  <a:latin typeface="+mj-lt"/>
              </a:rPr>
              <a:t>T4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8868716" y="4479529"/>
            <a:ext cx="198828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2000" kern="0">
                <a:solidFill>
                  <a:srgbClr val="FF0000"/>
                </a:solidFill>
                <a:latin typeface="+mj-lt"/>
                <a:cs typeface="Calibri" pitchFamily="34" charset="0"/>
              </a:rPr>
              <a:t>Recvbuf (After)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8700467" y="5376662"/>
            <a:ext cx="371475" cy="2428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8695699" y="5614790"/>
            <a:ext cx="371475" cy="2428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8694586" y="5856573"/>
            <a:ext cx="371475" cy="2428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8700451" y="6094701"/>
            <a:ext cx="371475" cy="2428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16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9310083" y="5371894"/>
            <a:ext cx="371475" cy="2428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9305955" y="5610022"/>
            <a:ext cx="371475" cy="2428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9311347" y="5848150"/>
            <a:ext cx="371475" cy="2428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</a:t>
            </a:r>
          </a:p>
        </p:txBody>
      </p:sp>
      <p:sp>
        <p:nvSpPr>
          <p:cNvPr id="86" name="Rectangle 85"/>
          <p:cNvSpPr/>
          <p:nvPr/>
        </p:nvSpPr>
        <p:spPr bwMode="auto">
          <a:xfrm>
            <a:off x="9310067" y="6086278"/>
            <a:ext cx="371475" cy="2428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16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9933987" y="5352838"/>
            <a:ext cx="371475" cy="2428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9939379" y="5590966"/>
            <a:ext cx="366067" cy="25718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9935084" y="5829094"/>
            <a:ext cx="371475" cy="2428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9933971" y="6070877"/>
            <a:ext cx="371475" cy="2428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16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10529315" y="5362358"/>
            <a:ext cx="371475" cy="2428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10524547" y="5600486"/>
            <a:ext cx="371475" cy="2428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10523434" y="5842269"/>
            <a:ext cx="371475" cy="2428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10529299" y="6091030"/>
            <a:ext cx="371475" cy="2428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127018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398350" y="93827"/>
            <a:ext cx="10260388" cy="648980"/>
          </a:xfrm>
        </p:spPr>
        <p:txBody>
          <a:bodyPr lIns="121889" tIns="60945" rIns="121889" bIns="60945"/>
          <a:lstStyle/>
          <a:p>
            <a:r>
              <a:rPr lang="en-US">
                <a:solidFill>
                  <a:srgbClr val="C00000"/>
                </a:solidFill>
                <a:latin typeface="+mj-lt"/>
                <a:cs typeface="Calibri"/>
              </a:rPr>
              <a:t>Overview of the MVAPICH Project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98351" y="743094"/>
            <a:ext cx="6774349" cy="57999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468">
                <a:latin typeface="+mj-lt"/>
                <a:cs typeface="Calibri"/>
              </a:rPr>
              <a:t>High Performance open-source MPI Library </a:t>
            </a:r>
          </a:p>
          <a:p>
            <a:pPr>
              <a:lnSpc>
                <a:spcPct val="130000"/>
              </a:lnSpc>
            </a:pPr>
            <a:r>
              <a:rPr lang="en-US" sz="1468">
                <a:latin typeface="+mj-lt"/>
                <a:cs typeface="Calibri"/>
              </a:rPr>
              <a:t>Support for multiple interconnects</a:t>
            </a:r>
          </a:p>
          <a:p>
            <a:pPr lvl="1">
              <a:lnSpc>
                <a:spcPct val="130000"/>
              </a:lnSpc>
            </a:pPr>
            <a:r>
              <a:rPr lang="en-US" sz="1200">
                <a:solidFill>
                  <a:srgbClr val="FF0000"/>
                </a:solidFill>
                <a:latin typeface="+mj-lt"/>
                <a:cs typeface="Calibri"/>
              </a:rPr>
              <a:t>InfiniBand, Omni-Path, Ethernet/iWARP, RDMA over Converged Ethernet (RoCE),  AWS EFA, OPX, Broadcom RoCE, Intel Ethernet, Rockport Networks, Slingshot 10/11</a:t>
            </a:r>
          </a:p>
          <a:p>
            <a:pPr>
              <a:lnSpc>
                <a:spcPct val="130000"/>
              </a:lnSpc>
            </a:pPr>
            <a:r>
              <a:rPr lang="en-US" sz="1468">
                <a:latin typeface="+mj-lt"/>
                <a:cs typeface="Calibri"/>
              </a:rPr>
              <a:t>Support for multiple platforms</a:t>
            </a:r>
          </a:p>
          <a:p>
            <a:pPr lvl="1">
              <a:lnSpc>
                <a:spcPct val="130000"/>
              </a:lnSpc>
            </a:pPr>
            <a:r>
              <a:rPr lang="en-US" sz="1200">
                <a:latin typeface="+mj-lt"/>
                <a:cs typeface="Calibri"/>
              </a:rPr>
              <a:t>x86, OpenPOWER, ARM, Xeon-Phi, GPGPUs (NVIDIA and AMD)</a:t>
            </a: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rgbClr val="FF0000"/>
                </a:solidFill>
                <a:latin typeface="+mj-lt"/>
                <a:cs typeface="Calibri"/>
              </a:rPr>
              <a:t>Started in 2001, first open-source version demonstrated at SC ‘02</a:t>
            </a:r>
          </a:p>
          <a:p>
            <a:pPr>
              <a:lnSpc>
                <a:spcPct val="130000"/>
              </a:lnSpc>
            </a:pPr>
            <a:r>
              <a:rPr lang="en-US" sz="1468">
                <a:latin typeface="+mj-lt"/>
                <a:cs typeface="Calibri"/>
              </a:rPr>
              <a:t>Supports the latest MPI-3.1 standard</a:t>
            </a:r>
          </a:p>
          <a:p>
            <a:pPr>
              <a:lnSpc>
                <a:spcPct val="130000"/>
              </a:lnSpc>
            </a:pPr>
            <a:r>
              <a:rPr lang="en-US" sz="1600">
                <a:latin typeface="+mj-lt"/>
                <a:cs typeface="Calibri"/>
                <a:hlinkClick r:id="rId3"/>
              </a:rPr>
              <a:t>http://mvapich.cse.ohio-state.edu</a:t>
            </a:r>
            <a:r>
              <a:rPr lang="en-US" sz="1600">
                <a:latin typeface="+mj-lt"/>
                <a:cs typeface="Calibri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68">
                <a:latin typeface="+mj-lt"/>
                <a:cs typeface="Calibri"/>
              </a:rPr>
              <a:t>Additional optimized versions for different systems/environments: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MVAPICH2-X (Advanced MPI + PGAS), since 2011</a:t>
            </a:r>
          </a:p>
          <a:p>
            <a:pPr lvl="1">
              <a:lnSpc>
                <a:spcPct val="130000"/>
              </a:lnSpc>
            </a:pPr>
            <a:r>
              <a:rPr lang="en-US" sz="1067"/>
              <a:t>MVAPICH2-GDR with support for NVIDIA (since 2014) and AMD (since 2020) GPUs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MVAPICH2-MIC with support for Intel Xeon-Phi, since 2014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MVAPICH2-Virt with virtualization support, since 2015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MVAPICH2-EA with support for Energy-Awareness, since 2015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MVAPICH2-Azure for Azure HPC IB instances, since 2019</a:t>
            </a:r>
          </a:p>
          <a:p>
            <a:pPr lvl="1">
              <a:lnSpc>
                <a:spcPct val="130000"/>
              </a:lnSpc>
            </a:pPr>
            <a:r>
              <a:rPr lang="en-US" sz="1068">
                <a:latin typeface="+mn-lt"/>
                <a:cs typeface="Calibri"/>
              </a:rPr>
              <a:t>MVAPICH2-X-AWS for AWS HPC+EFA instances, since 2019</a:t>
            </a:r>
          </a:p>
          <a:p>
            <a:pPr>
              <a:lnSpc>
                <a:spcPct val="130000"/>
              </a:lnSpc>
            </a:pPr>
            <a:r>
              <a:rPr lang="en-US" sz="1468">
                <a:latin typeface="+mn-lt"/>
                <a:cs typeface="Calibri"/>
              </a:rPr>
              <a:t>Tools:</a:t>
            </a:r>
          </a:p>
          <a:p>
            <a:pPr lvl="1">
              <a:lnSpc>
                <a:spcPct val="130000"/>
              </a:lnSpc>
            </a:pPr>
            <a:r>
              <a:rPr lang="en-US" sz="1200">
                <a:latin typeface="+mn-lt"/>
                <a:cs typeface="Calibri"/>
              </a:rPr>
              <a:t>OSU MPI Micro-Benchmarks (OMB), since 2003</a:t>
            </a:r>
          </a:p>
          <a:p>
            <a:pPr lvl="1">
              <a:lnSpc>
                <a:spcPct val="130000"/>
              </a:lnSpc>
            </a:pPr>
            <a:r>
              <a:rPr lang="en-US" sz="1200">
                <a:latin typeface="+mn-lt"/>
                <a:cs typeface="Calibri"/>
              </a:rPr>
              <a:t>OSU InfiniBand Network Analysis and Monitoring (INAM), since 2015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646016" y="2489688"/>
            <a:ext cx="5417648" cy="364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8" tIns="61384" rIns="122768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FF0000"/>
                </a:solidFill>
                <a:latin typeface="+mn-lt"/>
                <a:cs typeface="Calibri"/>
              </a:rPr>
              <a:t>Used by more than 3,300 organizations in 90 countries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FF0000"/>
                </a:solidFill>
                <a:latin typeface="+mn-lt"/>
                <a:cs typeface="Calibri"/>
              </a:rPr>
              <a:t>More than 1.68 Million downloads from the OSU site directly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0" kern="0">
                <a:latin typeface="+mn-lt"/>
                <a:ea typeface="Calibri" charset="0"/>
                <a:cs typeface="Calibri"/>
              </a:rPr>
              <a:t>Empowering many TOP500 clusters (June ‘23 ranking)</a:t>
            </a:r>
          </a:p>
          <a:p>
            <a:pPr lvl="1">
              <a:lnSpc>
                <a:spcPct val="130000"/>
              </a:lnSpc>
            </a:pPr>
            <a:r>
              <a:rPr lang="en-US" sz="1200" b="0" kern="0">
                <a:latin typeface="+mn-lt"/>
                <a:ea typeface="Calibri" charset="0"/>
                <a:cs typeface="Calibri" charset="0"/>
              </a:rPr>
              <a:t>7</a:t>
            </a:r>
            <a:r>
              <a:rPr lang="en-US" sz="1200" b="0" kern="0" baseline="30000">
                <a:latin typeface="+mn-lt"/>
                <a:ea typeface="Calibri" charset="0"/>
                <a:cs typeface="Calibri" charset="0"/>
              </a:rPr>
              <a:t>th</a:t>
            </a:r>
            <a:r>
              <a:rPr lang="en-US" sz="1200" b="0" kern="0">
                <a:latin typeface="+mn-lt"/>
                <a:ea typeface="Calibri" charset="0"/>
                <a:cs typeface="Calibri" charset="0"/>
              </a:rPr>
              <a:t> , 10,649,600-core (Sunway TaihuLight) at NSC, Wuxi, China</a:t>
            </a:r>
          </a:p>
          <a:p>
            <a:pPr lvl="1">
              <a:lnSpc>
                <a:spcPct val="130000"/>
              </a:lnSpc>
            </a:pP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21</a:t>
            </a:r>
            <a:r>
              <a:rPr lang="en-US" sz="1200" b="0" kern="0" baseline="3000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st</a:t>
            </a: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448, 448 cores (Frontera) at TACC</a:t>
            </a:r>
          </a:p>
          <a:p>
            <a:pPr lvl="1">
              <a:lnSpc>
                <a:spcPct val="130000"/>
              </a:lnSpc>
            </a:pP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36</a:t>
            </a:r>
            <a:r>
              <a:rPr lang="en-US" sz="1200" b="0" kern="0" baseline="3000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th</a:t>
            </a: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288,288 cores (Lassen) at LLNL</a:t>
            </a:r>
          </a:p>
          <a:p>
            <a:pPr lvl="1">
              <a:lnSpc>
                <a:spcPct val="130000"/>
              </a:lnSpc>
            </a:pP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49</a:t>
            </a:r>
            <a:r>
              <a:rPr lang="en-US" sz="1200" b="0" kern="0" baseline="3000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th</a:t>
            </a:r>
            <a:r>
              <a:rPr lang="en-US" sz="1200" b="0" kern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570,020 cores (Nurion) in South Korea </a:t>
            </a:r>
            <a:r>
              <a:rPr lang="en-US" sz="1200" b="0" kern="0">
                <a:latin typeface="+mn-lt"/>
                <a:ea typeface="Calibri" charset="0"/>
                <a:cs typeface="Calibri"/>
              </a:rPr>
              <a:t>and many others</a:t>
            </a:r>
          </a:p>
          <a:p>
            <a:pPr>
              <a:lnSpc>
                <a:spcPct val="130000"/>
              </a:lnSpc>
            </a:pPr>
            <a:r>
              <a:rPr lang="en-US" sz="1600" b="0" kern="0">
                <a:latin typeface="+mn-lt"/>
                <a:cs typeface="Calibri"/>
              </a:rPr>
              <a:t>Available with software stacks of many vendors and Linux Distros (RedHat, SuSE, OpenHPC, and Spack)</a:t>
            </a:r>
          </a:p>
          <a:p>
            <a:pPr>
              <a:lnSpc>
                <a:spcPct val="130000"/>
              </a:lnSpc>
            </a:pPr>
            <a:r>
              <a:rPr lang="en-US" sz="1600" b="0" kern="0">
                <a:latin typeface="+mn-lt"/>
                <a:cs typeface="Calibri"/>
              </a:rPr>
              <a:t>Partner in the 19</a:t>
            </a:r>
            <a:r>
              <a:rPr lang="en-US" sz="1600" b="0" kern="0" baseline="30000">
                <a:latin typeface="+mn-lt"/>
                <a:cs typeface="Calibri"/>
              </a:rPr>
              <a:t>th</a:t>
            </a:r>
            <a:r>
              <a:rPr lang="en-US" sz="1600" b="0" kern="0">
                <a:latin typeface="+mn-lt"/>
                <a:cs typeface="Calibri"/>
              </a:rPr>
              <a:t> ranked TACC Frontera system</a:t>
            </a: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rgbClr val="FF0000"/>
                </a:solidFill>
              </a:rPr>
              <a:t>Empowering Top500 systems for more than 17 years</a:t>
            </a:r>
          </a:p>
        </p:txBody>
      </p:sp>
      <p:pic>
        <p:nvPicPr>
          <p:cNvPr id="4" name="Picture 3" descr="A picture containing text, fireworks, outdoor object&#10;&#10;Description automatically generated">
            <a:extLst>
              <a:ext uri="{FF2B5EF4-FFF2-40B4-BE49-F238E27FC236}">
                <a16:creationId xmlns:a16="http://schemas.microsoft.com/office/drawing/2014/main" id="{02BDC650-F93D-4F6D-897C-AB3936CD7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00" y="724321"/>
            <a:ext cx="4779155" cy="15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8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2511"/>
            <a:ext cx="10015749" cy="772768"/>
          </a:xfrm>
        </p:spPr>
        <p:txBody>
          <a:bodyPr/>
          <a:lstStyle/>
          <a:p>
            <a:r>
              <a:rPr lang="en-US" kern="0">
                <a:cs typeface="Arial" panose="020B0604020202020204" pitchFamily="34" charset="0"/>
              </a:rPr>
              <a:t>Parallelizing K-Means</a:t>
            </a:r>
            <a:endParaRPr lang="en-US" kern="0"/>
          </a:p>
        </p:txBody>
      </p:sp>
      <p:sp>
        <p:nvSpPr>
          <p:cNvPr id="119" name="Content Placeholder 1">
            <a:extLst>
              <a:ext uri="{FF2B5EF4-FFF2-40B4-BE49-F238E27FC236}">
                <a16:creationId xmlns:a16="http://schemas.microsoft.com/office/drawing/2014/main" id="{8BB6B742-A5F0-8041-B6BC-C31C5FC8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37" y="829879"/>
            <a:ext cx="5423716" cy="4954591"/>
          </a:xfrm>
        </p:spPr>
        <p:txBody>
          <a:bodyPr/>
          <a:lstStyle/>
          <a:p>
            <a:r>
              <a:rPr lang="en-US" sz="2200">
                <a:solidFill>
                  <a:srgbClr val="C00000"/>
                </a:solidFill>
              </a:rPr>
              <a:t>Step 0: </a:t>
            </a:r>
            <a:r>
              <a:rPr lang="en-US" sz="2200">
                <a:solidFill>
                  <a:schemeClr val="bg2"/>
                </a:solidFill>
              </a:rPr>
              <a:t>Initialize centroids</a:t>
            </a:r>
          </a:p>
          <a:p>
            <a:pPr lvl="1"/>
            <a:r>
              <a:rPr lang="en-US" sz="1800"/>
              <a:t>Assign initial cluster means randomly</a:t>
            </a:r>
            <a:endParaRPr lang="en-US" sz="1800">
              <a:solidFill>
                <a:srgbClr val="C00000"/>
              </a:solidFill>
            </a:endParaRPr>
          </a:p>
          <a:p>
            <a:r>
              <a:rPr lang="en-US" sz="2200">
                <a:solidFill>
                  <a:srgbClr val="C00000"/>
                </a:solidFill>
              </a:rPr>
              <a:t>Step 1: </a:t>
            </a:r>
            <a:r>
              <a:rPr lang="en-US" sz="2200"/>
              <a:t>Data Division</a:t>
            </a:r>
          </a:p>
          <a:p>
            <a:pPr lvl="1"/>
            <a:r>
              <a:rPr lang="en-US" sz="1800"/>
              <a:t>Distribute elements among GPUs</a:t>
            </a:r>
          </a:p>
          <a:p>
            <a:r>
              <a:rPr lang="en-US" sz="2200">
                <a:solidFill>
                  <a:srgbClr val="C00000"/>
                </a:solidFill>
              </a:rPr>
              <a:t>Step 2: </a:t>
            </a:r>
            <a:r>
              <a:rPr lang="en-US" sz="2200">
                <a:solidFill>
                  <a:schemeClr val="bg2"/>
                </a:solidFill>
              </a:rPr>
              <a:t>Assign elements (colors)</a:t>
            </a:r>
          </a:p>
          <a:p>
            <a:pPr lvl="1"/>
            <a:r>
              <a:rPr lang="en-US" sz="1800">
                <a:solidFill>
                  <a:schemeClr val="bg2"/>
                </a:solidFill>
              </a:rPr>
              <a:t>Assign each element to the cluster with the closest mean</a:t>
            </a:r>
          </a:p>
          <a:p>
            <a:r>
              <a:rPr lang="en-US" sz="2200">
                <a:solidFill>
                  <a:srgbClr val="C00000"/>
                </a:solidFill>
              </a:rPr>
              <a:t>Step 3: </a:t>
            </a:r>
            <a:r>
              <a:rPr lang="en-US" sz="2200">
                <a:solidFill>
                  <a:schemeClr val="accent4"/>
                </a:solidFill>
              </a:rPr>
              <a:t>Update </a:t>
            </a:r>
            <a:r>
              <a:rPr lang="en-US" sz="2200">
                <a:solidFill>
                  <a:schemeClr val="bg2"/>
                </a:solidFill>
              </a:rPr>
              <a:t>local cluster mean</a:t>
            </a:r>
            <a:endParaRPr lang="en-US" sz="1400">
              <a:solidFill>
                <a:schemeClr val="bg2"/>
              </a:solidFill>
            </a:endParaRPr>
          </a:p>
          <a:p>
            <a:pPr lvl="1"/>
            <a:r>
              <a:rPr lang="en-US" sz="1800"/>
              <a:t>Calculate local cluster means for all local points</a:t>
            </a:r>
          </a:p>
          <a:p>
            <a:r>
              <a:rPr lang="en-US" sz="2200">
                <a:solidFill>
                  <a:srgbClr val="C00000"/>
                </a:solidFill>
              </a:rPr>
              <a:t>Step 4: </a:t>
            </a:r>
            <a:r>
              <a:rPr lang="en-US" sz="2200">
                <a:solidFill>
                  <a:schemeClr val="accent4"/>
                </a:solidFill>
              </a:rPr>
              <a:t>Update </a:t>
            </a:r>
            <a:r>
              <a:rPr lang="en-US" sz="2200">
                <a:solidFill>
                  <a:schemeClr val="bg2"/>
                </a:solidFill>
              </a:rPr>
              <a:t>global cluster mean*</a:t>
            </a:r>
          </a:p>
          <a:p>
            <a:pPr lvl="1"/>
            <a:r>
              <a:rPr lang="en-US" sz="1800">
                <a:solidFill>
                  <a:schemeClr val="bg2"/>
                </a:solidFill>
              </a:rPr>
              <a:t>Calculate global cluster means by calling </a:t>
            </a:r>
            <a:r>
              <a:rPr lang="en-US" sz="1800" err="1">
                <a:solidFill>
                  <a:schemeClr val="bg2"/>
                </a:solidFill>
              </a:rPr>
              <a:t>Allreduce</a:t>
            </a:r>
            <a:r>
              <a:rPr lang="en-US" sz="1800">
                <a:solidFill>
                  <a:schemeClr val="bg2"/>
                </a:solidFill>
              </a:rPr>
              <a:t>()</a:t>
            </a:r>
          </a:p>
          <a:p>
            <a:r>
              <a:rPr lang="en-US" sz="2200">
                <a:solidFill>
                  <a:schemeClr val="tx2"/>
                </a:solidFill>
              </a:rPr>
              <a:t>Step 5: </a:t>
            </a:r>
            <a:r>
              <a:rPr lang="en-US" sz="2200">
                <a:solidFill>
                  <a:schemeClr val="bg2"/>
                </a:solidFill>
              </a:rPr>
              <a:t>Repeat steps 2-4 until convergence</a:t>
            </a: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3D4450AD-8B7C-9F94-3E0E-DECF6959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33" y="102831"/>
            <a:ext cx="6507705" cy="65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923AB4-5D86-994F-B0CE-2551D780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Parallelizing K-Means Clustering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A3068-FE07-6E4C-AC0D-28AD9680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50" y="3496526"/>
            <a:ext cx="5250494" cy="25817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86CAB10-BC5C-6D42-A14A-F1E4E402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61" y="91408"/>
            <a:ext cx="3777749" cy="377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D7CF7-98C6-7A45-855A-D4C0E008F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256"/>
          <a:stretch/>
        </p:blipFill>
        <p:spPr>
          <a:xfrm>
            <a:off x="7625219" y="3775034"/>
            <a:ext cx="3976231" cy="2673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C6A6FE-096B-F341-AFAF-43645E6E42BD}"/>
              </a:ext>
            </a:extLst>
          </p:cNvPr>
          <p:cNvSpPr/>
          <p:nvPr/>
        </p:nvSpPr>
        <p:spPr>
          <a:xfrm>
            <a:off x="415169" y="6354334"/>
            <a:ext cx="9745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Courtesy:</a:t>
            </a:r>
            <a:r>
              <a:rPr lang="en-US">
                <a:latin typeface="+mn-lt"/>
              </a:rPr>
              <a:t> </a:t>
            </a:r>
            <a:r>
              <a:rPr lang="en-US" b="0">
                <a:latin typeface="+mn-lt"/>
                <a:hlinkClick r:id="rId6"/>
              </a:rPr>
              <a:t>https://github.com/tmscarla/k-means-parallel</a:t>
            </a:r>
            <a:r>
              <a:rPr lang="en-US" b="0">
                <a:latin typeface="+mn-lt"/>
              </a:rPr>
              <a:t> </a:t>
            </a:r>
            <a:r>
              <a:rPr lang="en-US" b="0">
                <a:latin typeface="+mn-lt"/>
                <a:hlinkClick r:id="rId7"/>
              </a:rPr>
              <a:t>http://users.eecs.northwestern.edu/~wkliao/Kmeans/</a:t>
            </a:r>
            <a:r>
              <a:rPr lang="en-US" b="0">
                <a:latin typeface="+mn-lt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D6D97F-86CB-1745-A6BB-9E0C06049904}"/>
              </a:ext>
            </a:extLst>
          </p:cNvPr>
          <p:cNvSpPr/>
          <p:nvPr/>
        </p:nvSpPr>
        <p:spPr>
          <a:xfrm>
            <a:off x="2374725" y="6040686"/>
            <a:ext cx="3721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latin typeface="+mn-lt"/>
              </a:rPr>
              <a:t>Recompute centroids after MPI_Allreduce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5D699-2320-3E4A-B45C-DACD1FFF8A6A}"/>
              </a:ext>
            </a:extLst>
          </p:cNvPr>
          <p:cNvSpPr/>
          <p:nvPr/>
        </p:nvSpPr>
        <p:spPr bwMode="auto">
          <a:xfrm>
            <a:off x="7799717" y="1879727"/>
            <a:ext cx="3066762" cy="1388951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9A5B68-7BED-EC48-95BC-DDCC391B1B16}"/>
              </a:ext>
            </a:extLst>
          </p:cNvPr>
          <p:cNvSpPr/>
          <p:nvPr/>
        </p:nvSpPr>
        <p:spPr bwMode="auto">
          <a:xfrm>
            <a:off x="7799718" y="557830"/>
            <a:ext cx="3066762" cy="1321898"/>
          </a:xfrm>
          <a:prstGeom prst="rect">
            <a:avLst/>
          </a:prstGeom>
          <a:solidFill>
            <a:schemeClr val="accent2">
              <a:alpha val="1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31586-B196-124C-AAFC-9D90932C18A3}"/>
              </a:ext>
            </a:extLst>
          </p:cNvPr>
          <p:cNvSpPr txBox="1"/>
          <p:nvPr/>
        </p:nvSpPr>
        <p:spPr bwMode="auto">
          <a:xfrm>
            <a:off x="10893234" y="1097231"/>
            <a:ext cx="957471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Node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DF4AC-B533-8447-B1ED-D780E3D32451}"/>
              </a:ext>
            </a:extLst>
          </p:cNvPr>
          <p:cNvSpPr txBox="1"/>
          <p:nvPr/>
        </p:nvSpPr>
        <p:spPr bwMode="auto">
          <a:xfrm>
            <a:off x="10893233" y="2283309"/>
            <a:ext cx="957471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Node</a:t>
            </a:r>
            <a:r>
              <a:rPr kumimoji="1" lang="en-US" sz="2000" b="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 1</a:t>
            </a:r>
            <a:endParaRPr kumimoji="1" 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Calibri" pitchFamily="34" charset="0"/>
            </a:endParaRPr>
          </a:p>
        </p:txBody>
      </p:sp>
      <p:pic>
        <p:nvPicPr>
          <p:cNvPr id="165890" name="Picture 2" descr="Pseudo-code of the Lloyd&amp;#39;s K-Means algorithm K-Means is a simple... |  Download Scientific Diagram">
            <a:extLst>
              <a:ext uri="{FF2B5EF4-FFF2-40B4-BE49-F238E27FC236}">
                <a16:creationId xmlns:a16="http://schemas.microsoft.com/office/drawing/2014/main" id="{838BFE17-6244-E843-B0F9-A2605DDA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4" y="783089"/>
            <a:ext cx="6454250" cy="25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C66C95-BA5D-A347-8A02-62FCD0EAF8C7}"/>
              </a:ext>
            </a:extLst>
          </p:cNvPr>
          <p:cNvSpPr/>
          <p:nvPr/>
        </p:nvSpPr>
        <p:spPr>
          <a:xfrm>
            <a:off x="8278297" y="3491837"/>
            <a:ext cx="21434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latin typeface="+mn-lt"/>
              </a:rPr>
              <a:t>Domain Decomposition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8BCA3C-DF0D-C942-AD47-F9537683899B}"/>
              </a:ext>
            </a:extLst>
          </p:cNvPr>
          <p:cNvSpPr/>
          <p:nvPr/>
        </p:nvSpPr>
        <p:spPr>
          <a:xfrm>
            <a:off x="221344" y="5102319"/>
            <a:ext cx="77899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+mn-lt"/>
              </a:rPr>
              <a:t>Global</a:t>
            </a:r>
            <a:r>
              <a:rPr lang="en-US" sz="1100" b="0">
                <a:solidFill>
                  <a:srgbClr val="FF0000"/>
                </a:solidFill>
                <a:latin typeface="+mn-lt"/>
              </a:rPr>
              <a:t> reduction for all cluster centers is performed at the end of each iteration in order to generate the new cluster centers.</a:t>
            </a:r>
          </a:p>
        </p:txBody>
      </p:sp>
    </p:spTree>
    <p:extLst>
      <p:ext uri="{BB962C8B-B14F-4D97-AF65-F5344CB8AC3E}">
        <p14:creationId xmlns:p14="http://schemas.microsoft.com/office/powerpoint/2010/main" val="157255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C51DE68B-8102-4971-BAA4-3FCAAB564619}"/>
              </a:ext>
            </a:extLst>
          </p:cNvPr>
          <p:cNvGraphicFramePr>
            <a:graphicFrameLocks/>
          </p:cNvGraphicFramePr>
          <p:nvPr/>
        </p:nvGraphicFramePr>
        <p:xfrm>
          <a:off x="5991121" y="3765967"/>
          <a:ext cx="4858640" cy="224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F32A6DA-4A70-49B2-B702-2468C728654A}"/>
              </a:ext>
            </a:extLst>
          </p:cNvPr>
          <p:cNvGraphicFramePr>
            <a:graphicFrameLocks/>
          </p:cNvGraphicFramePr>
          <p:nvPr/>
        </p:nvGraphicFramePr>
        <p:xfrm>
          <a:off x="101600" y="3615207"/>
          <a:ext cx="5088389" cy="238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D580F4B-CF5F-DD43-BB89-FB14E372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4" y="31516"/>
            <a:ext cx="2436349" cy="427805"/>
          </a:xfrm>
        </p:spPr>
        <p:txBody>
          <a:bodyPr/>
          <a:lstStyle/>
          <a:p>
            <a:pPr algn="ctr"/>
            <a:r>
              <a:rPr lang="en-US" sz="2400"/>
              <a:t>K-Means</a:t>
            </a:r>
            <a:endParaRPr lang="en-US" sz="2667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2B4B855-9BEA-EC49-9A01-C0529DE9FFD5}"/>
              </a:ext>
            </a:extLst>
          </p:cNvPr>
          <p:cNvSpPr txBox="1">
            <a:spLocks/>
          </p:cNvSpPr>
          <p:nvPr/>
        </p:nvSpPr>
        <p:spPr>
          <a:xfrm>
            <a:off x="7002014" y="67445"/>
            <a:ext cx="3152876" cy="3595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kern="0"/>
              <a:t>Linear Regression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D769E5E-8490-994E-BF31-F477E50B5542}"/>
              </a:ext>
            </a:extLst>
          </p:cNvPr>
          <p:cNvSpPr txBox="1">
            <a:spLocks/>
          </p:cNvSpPr>
          <p:nvPr/>
        </p:nvSpPr>
        <p:spPr>
          <a:xfrm>
            <a:off x="-349766" y="3107189"/>
            <a:ext cx="6092724" cy="7727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kern="0"/>
              <a:t>Nearest Neighbors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9718FB4F-939D-C046-BC40-93C95FEC76EA}"/>
              </a:ext>
            </a:extLst>
          </p:cNvPr>
          <p:cNvSpPr txBox="1">
            <a:spLocks/>
          </p:cNvSpPr>
          <p:nvPr/>
        </p:nvSpPr>
        <p:spPr>
          <a:xfrm>
            <a:off x="5742958" y="3258800"/>
            <a:ext cx="6099276" cy="40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133" kern="0"/>
              <a:t>Truncated</a:t>
            </a:r>
            <a:r>
              <a:rPr lang="en-US" sz="2400" kern="0"/>
              <a:t> SVD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799C9CB-A11F-49D7-86D2-6F0E3907252E}"/>
              </a:ext>
            </a:extLst>
          </p:cNvPr>
          <p:cNvGraphicFramePr>
            <a:graphicFrameLocks/>
          </p:cNvGraphicFramePr>
          <p:nvPr/>
        </p:nvGraphicFramePr>
        <p:xfrm>
          <a:off x="56735" y="381001"/>
          <a:ext cx="5133255" cy="271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8BD97C2-6F6E-4E82-9421-EAB80C4A0F1A}"/>
              </a:ext>
            </a:extLst>
          </p:cNvPr>
          <p:cNvGraphicFramePr>
            <a:graphicFrameLocks/>
          </p:cNvGraphicFramePr>
          <p:nvPr/>
        </p:nvGraphicFramePr>
        <p:xfrm>
          <a:off x="5991123" y="381001"/>
          <a:ext cx="5133255" cy="271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DB935F2-76BA-4304-BE42-A5E44F5613D0}"/>
              </a:ext>
            </a:extLst>
          </p:cNvPr>
          <p:cNvSpPr/>
          <p:nvPr/>
        </p:nvSpPr>
        <p:spPr>
          <a:xfrm>
            <a:off x="-145408" y="6001167"/>
            <a:ext cx="1161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M. Ghazimirsaeed , Q. Anthony , A. Shafi , H. Subramoni , and D. K. Panda, Accelerating GPU-based Machine Learning in Python using MPI Library: A Case Study with MVAPICH2-GDR, MLHPC Workshop, Nov 2020</a:t>
            </a:r>
          </a:p>
        </p:txBody>
      </p:sp>
    </p:spTree>
    <p:extLst>
      <p:ext uri="{BB962C8B-B14F-4D97-AF65-F5344CB8AC3E}">
        <p14:creationId xmlns:p14="http://schemas.microsoft.com/office/powerpoint/2010/main" val="2589185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2909" y="2203914"/>
            <a:ext cx="4083443" cy="2733214"/>
          </a:xfrm>
        </p:spPr>
        <p:txBody>
          <a:bodyPr/>
          <a:lstStyle/>
          <a:p>
            <a:r>
              <a:rPr lang="en-US" sz="2800" b="1">
                <a:solidFill>
                  <a:srgbClr val="C00000"/>
                </a:solidFill>
              </a:rPr>
              <a:t>Data Parallelism</a:t>
            </a:r>
          </a:p>
          <a:p>
            <a:r>
              <a:rPr lang="en-US" sz="2800"/>
              <a:t>Model-Parallelism</a:t>
            </a:r>
          </a:p>
          <a:p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74532"/>
            <a:ext cx="11486736" cy="772768"/>
          </a:xfrm>
        </p:spPr>
        <p:txBody>
          <a:bodyPr/>
          <a:lstStyle/>
          <a:p>
            <a:r>
              <a:rPr lang="en-US"/>
              <a:t>Solutions and Case Studies: Exploiting HPC for DL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A3DA9-A735-0544-873B-79FCC85BE073}"/>
              </a:ext>
            </a:extLst>
          </p:cNvPr>
          <p:cNvSpPr/>
          <p:nvPr/>
        </p:nvSpPr>
        <p:spPr>
          <a:xfrm>
            <a:off x="4828422" y="3760480"/>
            <a:ext cx="6995448" cy="1406362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62557-91D2-C14F-8F1F-82B406BA79EF}"/>
              </a:ext>
            </a:extLst>
          </p:cNvPr>
          <p:cNvSpPr/>
          <p:nvPr/>
        </p:nvSpPr>
        <p:spPr>
          <a:xfrm>
            <a:off x="4806928" y="5415477"/>
            <a:ext cx="7038436" cy="684922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168C0-F4A2-7F44-8B69-F0CD818440C4}"/>
              </a:ext>
            </a:extLst>
          </p:cNvPr>
          <p:cNvSpPr/>
          <p:nvPr/>
        </p:nvSpPr>
        <p:spPr>
          <a:xfrm>
            <a:off x="4828422" y="1060343"/>
            <a:ext cx="6995448" cy="22827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95FED-BE28-0446-9562-839E13502C9D}"/>
              </a:ext>
            </a:extLst>
          </p:cNvPr>
          <p:cNvSpPr/>
          <p:nvPr/>
        </p:nvSpPr>
        <p:spPr>
          <a:xfrm>
            <a:off x="5751129" y="2562487"/>
            <a:ext cx="5193022" cy="919845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583E-7D68-5A4D-B6F5-0AA028DDC81B}"/>
              </a:ext>
            </a:extLst>
          </p:cNvPr>
          <p:cNvSpPr/>
          <p:nvPr/>
        </p:nvSpPr>
        <p:spPr>
          <a:xfrm>
            <a:off x="6933693" y="4276186"/>
            <a:ext cx="1737828" cy="64704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CUDA-Awareness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9D1D6-5F3A-5C41-85A6-232A81017BC2}"/>
              </a:ext>
            </a:extLst>
          </p:cNvPr>
          <p:cNvSpPr/>
          <p:nvPr/>
        </p:nvSpPr>
        <p:spPr>
          <a:xfrm>
            <a:off x="7436535" y="5694658"/>
            <a:ext cx="1813478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InfiniBand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CAB8CD-D638-BC49-AD34-58E634FC2665}"/>
              </a:ext>
            </a:extLst>
          </p:cNvPr>
          <p:cNvSpPr/>
          <p:nvPr/>
        </p:nvSpPr>
        <p:spPr>
          <a:xfrm>
            <a:off x="9588851" y="5694658"/>
            <a:ext cx="1815385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C758D-A453-3D47-B2E4-5C26C2AF9B4F}"/>
              </a:ext>
            </a:extLst>
          </p:cNvPr>
          <p:cNvSpPr/>
          <p:nvPr/>
        </p:nvSpPr>
        <p:spPr>
          <a:xfrm>
            <a:off x="5319185" y="5694658"/>
            <a:ext cx="1778510" cy="29843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E6C86-4D5D-5B4C-A1B9-8D879D0A2CEF}"/>
              </a:ext>
            </a:extLst>
          </p:cNvPr>
          <p:cNvSpPr/>
          <p:nvPr/>
        </p:nvSpPr>
        <p:spPr>
          <a:xfrm>
            <a:off x="8922579" y="4240847"/>
            <a:ext cx="2093011" cy="682384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C00000"/>
                </a:solidFill>
                <a:latin typeface="Calibri" panose="020F0502020204030204"/>
              </a:rPr>
              <a:t>Large-message Collectives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D38D03-18CE-4547-9D8B-F44B49E447B3}"/>
              </a:ext>
            </a:extLst>
          </p:cNvPr>
          <p:cNvSpPr/>
          <p:nvPr/>
        </p:nvSpPr>
        <p:spPr>
          <a:xfrm>
            <a:off x="494660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CNTK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518B-DF11-AB42-AC84-D0E353A24DCB}"/>
              </a:ext>
            </a:extLst>
          </p:cNvPr>
          <p:cNvSpPr/>
          <p:nvPr/>
        </p:nvSpPr>
        <p:spPr>
          <a:xfrm>
            <a:off x="5436702" y="4257616"/>
            <a:ext cx="1245932" cy="665615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Point-to-Point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F319E-5C50-2B4E-806B-92311B1C504F}"/>
              </a:ext>
            </a:extLst>
          </p:cNvPr>
          <p:cNvSpPr/>
          <p:nvPr/>
        </p:nvSpPr>
        <p:spPr>
          <a:xfrm>
            <a:off x="9240812" y="2950272"/>
            <a:ext cx="1485259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Aggregation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B1DF96-200C-4246-B362-C1B6045DB127}"/>
              </a:ext>
            </a:extLst>
          </p:cNvPr>
          <p:cNvSpPr/>
          <p:nvPr/>
        </p:nvSpPr>
        <p:spPr>
          <a:xfrm>
            <a:off x="5938822" y="2945949"/>
            <a:ext cx="1509138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Propagation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308F7A-4439-7545-90D8-1B98D2C73B1C}"/>
              </a:ext>
            </a:extLst>
          </p:cNvPr>
          <p:cNvSpPr/>
          <p:nvPr/>
        </p:nvSpPr>
        <p:spPr>
          <a:xfrm>
            <a:off x="7594104" y="2947157"/>
            <a:ext cx="1508287" cy="3846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alpha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Backward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DBF8C4FF-E4A4-8C4A-8847-C8715881BFCC}"/>
              </a:ext>
            </a:extLst>
          </p:cNvPr>
          <p:cNvSpPr/>
          <p:nvPr/>
        </p:nvSpPr>
        <p:spPr>
          <a:xfrm rot="10800000">
            <a:off x="5589631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EB768444-F74E-AF4A-86AC-473F25DA74C4}"/>
              </a:ext>
            </a:extLst>
          </p:cNvPr>
          <p:cNvSpPr/>
          <p:nvPr/>
        </p:nvSpPr>
        <p:spPr>
          <a:xfrm rot="10800000">
            <a:off x="9984585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F0941919-B16D-7A4F-9CD9-05DC6BD6C4E1}"/>
              </a:ext>
            </a:extLst>
          </p:cNvPr>
          <p:cNvSpPr/>
          <p:nvPr/>
        </p:nvSpPr>
        <p:spPr>
          <a:xfrm rot="10800000">
            <a:off x="7787109" y="3544932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92151DA8-90BD-A848-8E4D-C83F02E8BC0C}"/>
              </a:ext>
            </a:extLst>
          </p:cNvPr>
          <p:cNvSpPr/>
          <p:nvPr/>
        </p:nvSpPr>
        <p:spPr>
          <a:xfrm rot="10800000">
            <a:off x="5746911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9BD8B616-1AC7-C647-9183-8479F523019F}"/>
              </a:ext>
            </a:extLst>
          </p:cNvPr>
          <p:cNvSpPr/>
          <p:nvPr/>
        </p:nvSpPr>
        <p:spPr>
          <a:xfrm rot="10800000">
            <a:off x="10141864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8B85877-C707-FE46-8850-37E88EF146D0}"/>
              </a:ext>
            </a:extLst>
          </p:cNvPr>
          <p:cNvSpPr/>
          <p:nvPr/>
        </p:nvSpPr>
        <p:spPr>
          <a:xfrm rot="10800000">
            <a:off x="7944387" y="5168210"/>
            <a:ext cx="349083" cy="193883"/>
          </a:xfrm>
          <a:prstGeom prst="upArrow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834639-6007-E54F-B603-22D89C578668}"/>
              </a:ext>
            </a:extLst>
          </p:cNvPr>
          <p:cNvSpPr/>
          <p:nvPr/>
        </p:nvSpPr>
        <p:spPr>
          <a:xfrm>
            <a:off x="6000380" y="1255604"/>
            <a:ext cx="506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Deep Learning and Machine Learning Frameworks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F6AC48-7423-614B-A99C-5B00FDD3CF3C}"/>
              </a:ext>
            </a:extLst>
          </p:cNvPr>
          <p:cNvSpPr/>
          <p:nvPr/>
        </p:nvSpPr>
        <p:spPr>
          <a:xfrm>
            <a:off x="635066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LBANN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050F98E-9247-4F49-B241-C7391D57F34A}"/>
              </a:ext>
            </a:extLst>
          </p:cNvPr>
          <p:cNvSpPr/>
          <p:nvPr/>
        </p:nvSpPr>
        <p:spPr>
          <a:xfrm>
            <a:off x="775472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FlexFlow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2C513B7-AB11-CA46-A693-353CCFB9B8F7}"/>
              </a:ext>
            </a:extLst>
          </p:cNvPr>
          <p:cNvSpPr/>
          <p:nvPr/>
        </p:nvSpPr>
        <p:spPr>
          <a:xfrm>
            <a:off x="915878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TensorFlow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5278EE9-8FC4-2D4F-B452-4C8E7AFCBFB2}"/>
              </a:ext>
            </a:extLst>
          </p:cNvPr>
          <p:cNvSpPr/>
          <p:nvPr/>
        </p:nvSpPr>
        <p:spPr>
          <a:xfrm>
            <a:off x="10562845" y="1786522"/>
            <a:ext cx="1176020" cy="559258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PyTorch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F83EA0-BD01-1246-B107-5B8E6A2086B5}"/>
              </a:ext>
            </a:extLst>
          </p:cNvPr>
          <p:cNvCxnSpPr>
            <a:cxnSpLocks/>
          </p:cNvCxnSpPr>
          <p:nvPr/>
        </p:nvCxnSpPr>
        <p:spPr>
          <a:xfrm>
            <a:off x="5016675" y="2345781"/>
            <a:ext cx="754934" cy="1096380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FEAA6-1813-CD47-9286-C5969AF19D3F}"/>
              </a:ext>
            </a:extLst>
          </p:cNvPr>
          <p:cNvCxnSpPr>
            <a:cxnSpLocks/>
          </p:cNvCxnSpPr>
          <p:nvPr/>
        </p:nvCxnSpPr>
        <p:spPr>
          <a:xfrm flipV="1">
            <a:off x="10856585" y="2274980"/>
            <a:ext cx="882280" cy="1188156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CE42117-4C5F-AB4E-9A30-D5B4802EB04D}"/>
              </a:ext>
            </a:extLst>
          </p:cNvPr>
          <p:cNvSpPr/>
          <p:nvPr/>
        </p:nvSpPr>
        <p:spPr>
          <a:xfrm>
            <a:off x="6208881" y="3745790"/>
            <a:ext cx="3996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Communication Runtimes (MPI/</a:t>
            </a:r>
            <a:r>
              <a:rPr lang="en-US" u="sng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NCCL</a:t>
            </a: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/Gloo/MLSL)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505C9F-15BF-4A46-A198-CBB3F5C05BFA}"/>
              </a:ext>
            </a:extLst>
          </p:cNvPr>
          <p:cNvSpPr/>
          <p:nvPr/>
        </p:nvSpPr>
        <p:spPr>
          <a:xfrm>
            <a:off x="7570019" y="5404165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HPC Platforms</a:t>
            </a:r>
            <a:endParaRPr lang="en-US" sz="14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CA8A0E-8F8D-F04E-BE22-51F2DF2C0100}"/>
              </a:ext>
            </a:extLst>
          </p:cNvPr>
          <p:cNvSpPr/>
          <p:nvPr/>
        </p:nvSpPr>
        <p:spPr>
          <a:xfrm>
            <a:off x="5985216" y="2578015"/>
            <a:ext cx="4475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u="sng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Major Computation and Communication Phases in DL Frameworks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11B65-9F24-044F-98FF-AD71897CD193}"/>
              </a:ext>
            </a:extLst>
          </p:cNvPr>
          <p:cNvSpPr/>
          <p:nvPr/>
        </p:nvSpPr>
        <p:spPr>
          <a:xfrm>
            <a:off x="5254125" y="2430097"/>
            <a:ext cx="5943520" cy="2638677"/>
          </a:xfrm>
          <a:prstGeom prst="rect">
            <a:avLst/>
          </a:prstGeom>
          <a:noFill/>
          <a:ln w="57150" cap="rnd" cmpd="sng" algn="ctr">
            <a:solidFill>
              <a:srgbClr val="C00000"/>
            </a:solidFill>
            <a:prstDash val="sysDot"/>
            <a:beve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041B5-C56C-FC4B-8446-37CC6FA1D449}"/>
              </a:ext>
            </a:extLst>
          </p:cNvPr>
          <p:cNvSpPr/>
          <p:nvPr/>
        </p:nvSpPr>
        <p:spPr>
          <a:xfrm>
            <a:off x="10647515" y="3357192"/>
            <a:ext cx="156966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Co-Design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u="sng">
                <a:latin typeface="Candara" charset="0"/>
                <a:ea typeface="Candara" charset="0"/>
                <a:cs typeface="Candara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6384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525" y="168508"/>
            <a:ext cx="10795460" cy="772768"/>
          </a:xfrm>
        </p:spPr>
        <p:txBody>
          <a:bodyPr/>
          <a:lstStyle/>
          <a:p>
            <a:r>
              <a:rPr lang="en-US" err="1"/>
              <a:t>AccDP</a:t>
            </a:r>
            <a:r>
              <a:rPr lang="en-US"/>
              <a:t>: Exploiting Data Parallelism</a:t>
            </a: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5EF3B04-8A71-A7EB-322D-27D99AC42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05" y="849248"/>
            <a:ext cx="4645093" cy="5042398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020E96A-4525-0DC1-B080-49147A0B3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89" y="721478"/>
            <a:ext cx="6247080" cy="5980935"/>
          </a:xfrm>
        </p:spPr>
        <p:txBody>
          <a:bodyPr/>
          <a:lstStyle/>
          <a:p>
            <a:r>
              <a:rPr lang="en-US" sz="2000">
                <a:solidFill>
                  <a:srgbClr val="C00000"/>
                </a:solidFill>
              </a:rPr>
              <a:t>Step 1: </a:t>
            </a:r>
            <a:r>
              <a:rPr lang="en-US" sz="2000"/>
              <a:t>MPS Initialization</a:t>
            </a:r>
          </a:p>
          <a:p>
            <a:pPr lvl="1"/>
            <a:r>
              <a:rPr lang="en-US" sz="1400"/>
              <a:t>Generate MPS settings file for each GPU which includes user ID, GPUs layout, number of MPS processes per GPU, and active threads percentage.</a:t>
            </a:r>
          </a:p>
          <a:p>
            <a:pPr lvl="1"/>
            <a:r>
              <a:rPr lang="en-US" sz="1400"/>
              <a:t>Initialize MPS Server and clients</a:t>
            </a:r>
          </a:p>
          <a:p>
            <a:r>
              <a:rPr lang="en-US" sz="2000">
                <a:solidFill>
                  <a:srgbClr val="C00000"/>
                </a:solidFill>
              </a:rPr>
              <a:t>Step 2: </a:t>
            </a:r>
            <a:r>
              <a:rPr lang="en-US" sz="2000"/>
              <a:t>Data Propagation</a:t>
            </a:r>
          </a:p>
          <a:p>
            <a:pPr lvl="1"/>
            <a:r>
              <a:rPr lang="en-US" sz="1400"/>
              <a:t>Load data from the file system to host memory</a:t>
            </a:r>
          </a:p>
          <a:p>
            <a:pPr lvl="1"/>
            <a:r>
              <a:rPr lang="en-US" sz="1400"/>
              <a:t>Pre-process data on the CPU</a:t>
            </a:r>
          </a:p>
          <a:p>
            <a:pPr lvl="1"/>
            <a:r>
              <a:rPr lang="en-US" sz="1400"/>
              <a:t>Distribute the Data among MPS processes</a:t>
            </a:r>
          </a:p>
          <a:p>
            <a:r>
              <a:rPr lang="en-US" sz="2000">
                <a:solidFill>
                  <a:srgbClr val="C00000"/>
                </a:solidFill>
              </a:rPr>
              <a:t>Step 3: </a:t>
            </a:r>
            <a:r>
              <a:rPr lang="en-US" sz="2000"/>
              <a:t>Forward Backward Pass</a:t>
            </a:r>
          </a:p>
          <a:p>
            <a:pPr lvl="1"/>
            <a:r>
              <a:rPr lang="en-US" sz="1400"/>
              <a:t>Perform forward pass and calculate the prediction</a:t>
            </a:r>
          </a:p>
          <a:p>
            <a:pPr lvl="1"/>
            <a:r>
              <a:rPr lang="en-US" sz="1400"/>
              <a:t>Calculate Error by comparing prediction with actual output </a:t>
            </a:r>
          </a:p>
          <a:p>
            <a:pPr lvl="1"/>
            <a:r>
              <a:rPr lang="en-US" sz="1400"/>
              <a:t>Perform backward pass and calculate gradients </a:t>
            </a:r>
          </a:p>
          <a:p>
            <a:r>
              <a:rPr lang="en-US" sz="2000">
                <a:solidFill>
                  <a:srgbClr val="C00000"/>
                </a:solidFill>
              </a:rPr>
              <a:t>Step 4: </a:t>
            </a:r>
            <a:r>
              <a:rPr lang="en-US" sz="2000"/>
              <a:t>Gradient Aggregation</a:t>
            </a:r>
          </a:p>
          <a:p>
            <a:pPr lvl="1"/>
            <a:r>
              <a:rPr lang="en-US" sz="1400"/>
              <a:t>Call </a:t>
            </a:r>
            <a:r>
              <a:rPr lang="en-US" sz="1400" err="1"/>
              <a:t>MPI_Allreduce</a:t>
            </a:r>
            <a:r>
              <a:rPr lang="en-US" sz="1400"/>
              <a:t> to reduce the local gradients </a:t>
            </a:r>
          </a:p>
          <a:p>
            <a:pPr lvl="1"/>
            <a:r>
              <a:rPr lang="en-US" sz="1400"/>
              <a:t>Update the weights locally using global gradients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85F1D-C5C5-3551-3CC0-DF65B535F195}"/>
              </a:ext>
            </a:extLst>
          </p:cNvPr>
          <p:cNvSpPr/>
          <p:nvPr/>
        </p:nvSpPr>
        <p:spPr>
          <a:xfrm>
            <a:off x="183967" y="6035045"/>
            <a:ext cx="11824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N. Alnaasan, A. Jain, A.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Shafi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H.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Subramoni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and DK Panda, “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AccDP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: Accelerated Data-Parallel Distributed DNN Training for Modern GPU-Based HPC Clusters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”, HiPC’22. </a:t>
            </a:r>
          </a:p>
        </p:txBody>
      </p:sp>
    </p:spTree>
    <p:extLst>
      <p:ext uri="{BB962C8B-B14F-4D97-AF65-F5344CB8AC3E}">
        <p14:creationId xmlns:p14="http://schemas.microsoft.com/office/powerpoint/2010/main" val="429030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970" y="898789"/>
            <a:ext cx="10490661" cy="5391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Neural Networks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Distributed Deep Learning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DL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69" y="67520"/>
            <a:ext cx="10015749" cy="52267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02400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5B7EB7-8BC3-F14D-90CF-98443C24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1" y="792790"/>
            <a:ext cx="3775829" cy="5104015"/>
          </a:xfrm>
        </p:spPr>
        <p:txBody>
          <a:bodyPr/>
          <a:lstStyle/>
          <a:p>
            <a:r>
              <a:rPr lang="en-US" sz="2000"/>
              <a:t>Why Hybrid parallelism?</a:t>
            </a:r>
          </a:p>
          <a:p>
            <a:pPr lvl="1"/>
            <a:r>
              <a:rPr lang="en-US"/>
              <a:t>Data Parallel training has limits! </a:t>
            </a:r>
            <a:r>
              <a:rPr lang="en-US">
                <a:sym typeface="Wingdings" pitchFamily="2" charset="2"/>
              </a:rPr>
              <a:t></a:t>
            </a:r>
            <a:endParaRPr lang="en-US"/>
          </a:p>
          <a:p>
            <a:r>
              <a:rPr lang="en-US" sz="2000"/>
              <a:t>We propose HyPar-Flow</a:t>
            </a:r>
          </a:p>
          <a:p>
            <a:pPr lvl="1"/>
            <a:r>
              <a:rPr lang="en-US"/>
              <a:t>An easy to use Hybrid parallel training framework</a:t>
            </a:r>
          </a:p>
          <a:p>
            <a:pPr lvl="2"/>
            <a:r>
              <a:rPr lang="en-US" sz="2000"/>
              <a:t>Hybrid = Data + Model</a:t>
            </a:r>
          </a:p>
          <a:p>
            <a:pPr lvl="1"/>
            <a:r>
              <a:rPr lang="en-US"/>
              <a:t>Supports Keras models and exploits TF 2.0 Eager Execution</a:t>
            </a:r>
          </a:p>
          <a:p>
            <a:pPr lvl="1"/>
            <a:r>
              <a:rPr lang="en-US"/>
              <a:t>Exploits MPI for Point-to-point and Collectives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7ACFE-7BA1-C744-B316-4BEA1F23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HyPar-Flow: </a:t>
            </a:r>
            <a:r>
              <a:rPr lang="en-US" u="sng"/>
              <a:t>Hy</a:t>
            </a:r>
            <a:r>
              <a:rPr lang="en-US"/>
              <a:t>brid </a:t>
            </a:r>
            <a:r>
              <a:rPr lang="en-US" u="sng"/>
              <a:t>Par</a:t>
            </a:r>
            <a:r>
              <a:rPr lang="en-US"/>
              <a:t>allelism for Tensor</a:t>
            </a:r>
            <a:r>
              <a:rPr lang="en-US" u="sng"/>
              <a:t>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BF840-89B2-0E4B-8E7E-9404C661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29" y="847300"/>
            <a:ext cx="7088300" cy="4825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9EA025-47A7-DA4D-89FF-D9195B537553}"/>
              </a:ext>
            </a:extLst>
          </p:cNvPr>
          <p:cNvSpPr/>
          <p:nvPr/>
        </p:nvSpPr>
        <p:spPr>
          <a:xfrm>
            <a:off x="2704087" y="5675857"/>
            <a:ext cx="932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800" i="1">
                <a:solidFill>
                  <a:srgbClr val="C00000"/>
                </a:solidFill>
                <a:latin typeface="+mn-lt"/>
              </a:rPr>
              <a:t>Benchmarking large-models lead to better insights and ability to develop new approaches!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1F3F8-AA5F-8D4C-BDD5-57FC72B9383D}"/>
              </a:ext>
            </a:extLst>
          </p:cNvPr>
          <p:cNvSpPr/>
          <p:nvPr/>
        </p:nvSpPr>
        <p:spPr>
          <a:xfrm>
            <a:off x="293395" y="6112408"/>
            <a:ext cx="8037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A. Awan, A. Jain, Q. Anthony, H. Subramoni, and DK Panda, “HyPar-Flow: Exploiting MPI and Keras for Hybrid Parallel Training of TensorFlow models”, ISC </a:t>
            </a:r>
            <a:r>
              <a:rPr lang="en-US" sz="120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’</a:t>
            </a:r>
            <a:r>
              <a:rPr lang="en-US" sz="120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20, 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https://arxiv.org/pdf/1911.05146.pdf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053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5B7EB7-8BC3-F14D-90CF-98443C24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77" y="768173"/>
            <a:ext cx="9577396" cy="5104015"/>
          </a:xfrm>
        </p:spPr>
        <p:txBody>
          <a:bodyPr/>
          <a:lstStyle/>
          <a:p>
            <a:r>
              <a:rPr lang="en-US"/>
              <a:t>HyPar-Flow is practical (easy-to-use) and high-performance (uses MPI)</a:t>
            </a:r>
          </a:p>
          <a:p>
            <a:pPr lvl="1"/>
            <a:r>
              <a:rPr lang="en-US"/>
              <a:t>Based on Keras models and exploits TF 2.0 Eager Execution</a:t>
            </a:r>
          </a:p>
          <a:p>
            <a:pPr lvl="1"/>
            <a:r>
              <a:rPr lang="en-US"/>
              <a:t>Leverages MPI Pt-to-pt. and Collectives for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7ACFE-7BA1-C744-B316-4BEA1F23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0" y="93296"/>
            <a:ext cx="11313031" cy="772768"/>
          </a:xfrm>
        </p:spPr>
        <p:txBody>
          <a:bodyPr/>
          <a:lstStyle/>
          <a:p>
            <a:r>
              <a:rPr lang="en-US"/>
              <a:t>Model/Hybrid Parallelism and MPI Collectives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C40A7AE7-559A-A148-AD5C-10E7B595FC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351" y="2155218"/>
            <a:ext cx="10547783" cy="39370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A40AAF-23DC-7D4C-921B-DA7760AE89E7}"/>
              </a:ext>
            </a:extLst>
          </p:cNvPr>
          <p:cNvSpPr/>
          <p:nvPr/>
        </p:nvSpPr>
        <p:spPr>
          <a:xfrm>
            <a:off x="-399114" y="5925104"/>
            <a:ext cx="6291913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A. A. Awan, A. Jain, Q. Anthony, H. Subramoni, and DK Panda, “HyPar-Flow: Exploiting MPI and Keras for Hybrid Parallel Training of TensorFlow models”, ISC 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’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20, 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https://arxiv.org/pdf/1911.05146.pdf</a:t>
            </a:r>
            <a:r>
              <a:rPr lang="en-US" sz="1333">
                <a:solidFill>
                  <a:schemeClr val="bg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592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0B633-3FF7-3D42-8E79-4D6F935FB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68" y="862455"/>
            <a:ext cx="4829245" cy="5446909"/>
          </a:xfrm>
        </p:spPr>
        <p:txBody>
          <a:bodyPr/>
          <a:lstStyle/>
          <a:p>
            <a:r>
              <a:rPr lang="en-US"/>
              <a:t>ResNet-1001 with variable batch size</a:t>
            </a:r>
          </a:p>
          <a:p>
            <a:r>
              <a:rPr lang="en-US"/>
              <a:t>Approach: </a:t>
            </a:r>
          </a:p>
          <a:p>
            <a:pPr lvl="1"/>
            <a:r>
              <a:rPr lang="en-US"/>
              <a:t>48 model-partitions for 56 cores</a:t>
            </a:r>
          </a:p>
          <a:p>
            <a:pPr lvl="1"/>
            <a:r>
              <a:rPr lang="en-US"/>
              <a:t>512 model-replicas for 512 nodes</a:t>
            </a:r>
          </a:p>
          <a:p>
            <a:pPr lvl="1"/>
            <a:r>
              <a:rPr lang="en-US"/>
              <a:t>Total cores: 48 x 512 = 24,576 </a:t>
            </a:r>
          </a:p>
          <a:p>
            <a:r>
              <a:rPr lang="en-US"/>
              <a:t>Speedup</a:t>
            </a:r>
          </a:p>
          <a:p>
            <a:pPr lvl="1"/>
            <a:r>
              <a:rPr lang="en-US" b="1">
                <a:solidFill>
                  <a:srgbClr val="C00000"/>
                </a:solidFill>
              </a:rPr>
              <a:t>253X</a:t>
            </a:r>
            <a:r>
              <a:rPr lang="en-US"/>
              <a:t> on 256 nodes</a:t>
            </a:r>
          </a:p>
          <a:p>
            <a:pPr lvl="1"/>
            <a:r>
              <a:rPr lang="en-US" b="1">
                <a:solidFill>
                  <a:srgbClr val="C00000"/>
                </a:solidFill>
              </a:rPr>
              <a:t>481X</a:t>
            </a:r>
            <a:r>
              <a:rPr lang="en-US"/>
              <a:t> on 512 nodes</a:t>
            </a:r>
          </a:p>
          <a:p>
            <a:r>
              <a:rPr lang="en-US"/>
              <a:t>Scaling Efficiency</a:t>
            </a:r>
          </a:p>
          <a:p>
            <a:pPr lvl="1"/>
            <a:r>
              <a:rPr lang="en-US" b="1">
                <a:solidFill>
                  <a:srgbClr val="C00000"/>
                </a:solidFill>
              </a:rPr>
              <a:t>98%</a:t>
            </a:r>
            <a:r>
              <a:rPr lang="en-US">
                <a:solidFill>
                  <a:schemeClr val="bg2"/>
                </a:solidFill>
              </a:rPr>
              <a:t> up to 256 nodes</a:t>
            </a:r>
          </a:p>
          <a:p>
            <a:pPr lvl="1"/>
            <a:r>
              <a:rPr lang="en-US" b="1">
                <a:solidFill>
                  <a:srgbClr val="C00000"/>
                </a:solidFill>
              </a:rPr>
              <a:t>93.9%</a:t>
            </a:r>
            <a:r>
              <a:rPr lang="en-US"/>
              <a:t> for 512 nodes 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19B019-9D0A-6B49-9742-724C68CC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HyPar-Flow at Scale (512 nodes on TACC Frontera)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02A97B-D2D6-FB40-A1C6-CCDB90FE8CBE}"/>
              </a:ext>
            </a:extLst>
          </p:cNvPr>
          <p:cNvSpPr/>
          <p:nvPr/>
        </p:nvSpPr>
        <p:spPr>
          <a:xfrm>
            <a:off x="5416671" y="1158223"/>
            <a:ext cx="6468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>
                <a:solidFill>
                  <a:srgbClr val="C00000"/>
                </a:solidFill>
                <a:latin typeface="+mn-lt"/>
              </a:rPr>
              <a:t>481x speedup on 512 Intel Xeon Cascade Lake nodes (TACC Frontera)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E7D46-6426-4E41-BFC2-634995A1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620" y="1435765"/>
            <a:ext cx="6841067" cy="45042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1D083C-FBC9-CB49-9FEC-EE1DFC4FA134}"/>
              </a:ext>
            </a:extLst>
          </p:cNvPr>
          <p:cNvSpPr/>
          <p:nvPr/>
        </p:nvSpPr>
        <p:spPr>
          <a:xfrm>
            <a:off x="4167584" y="6018955"/>
            <a:ext cx="8037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A. Awan, A. Jain, Q. Anthony, H. Subramoni, and DK Panda, “HyPar-Flow: Exploiting MPI and Keras for Hybrid Parallel Training of TensorFlow models”, ISC ‘20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https://arxiv.org/pdf/1911.05146.pdf</a:t>
            </a:r>
            <a:r>
              <a:rPr lang="en-US" sz="1200" b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069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5B7EB7-8BC3-F14D-90CF-98443C24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95" y="792790"/>
            <a:ext cx="3892006" cy="510401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Why do we need Memory aware designs?</a:t>
            </a:r>
          </a:p>
          <a:p>
            <a:pPr lvl="1"/>
            <a:r>
              <a:rPr lang="en-US"/>
              <a:t>Data and Model Parallel training has limitation!</a:t>
            </a:r>
          </a:p>
          <a:p>
            <a:pPr marL="457188" lvl="1" indent="0">
              <a:buNone/>
            </a:pPr>
            <a:endParaRPr lang="en-US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Maximum Batch Size depends on the memory.</a:t>
            </a:r>
          </a:p>
          <a:p>
            <a:pPr marL="457188" lvl="1" indent="0">
              <a:buNone/>
            </a:pPr>
            <a:endParaRPr lang="en-US">
              <a:sym typeface="Wingdings" pitchFamily="2" charset="2"/>
            </a:endParaRPr>
          </a:p>
          <a:p>
            <a:pPr lvl="1"/>
            <a:r>
              <a:rPr lang="en-US"/>
              <a:t>Basic Model Parallelism suffers from underutilization of memory and compute </a:t>
            </a:r>
            <a:r>
              <a:rPr lang="en-US">
                <a:sym typeface="Wingdings" pitchFamily="2" charset="2"/>
              </a:rPr>
              <a:t>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7ACFE-7BA1-C744-B316-4BEA1F23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4" y="74532"/>
            <a:ext cx="11639233" cy="772768"/>
          </a:xfrm>
        </p:spPr>
        <p:txBody>
          <a:bodyPr/>
          <a:lstStyle/>
          <a:p>
            <a:r>
              <a:rPr lang="en-US" sz="3400"/>
              <a:t>GEMS: </a:t>
            </a:r>
            <a:r>
              <a:rPr lang="en-US" sz="3400" u="sng"/>
              <a:t>G</a:t>
            </a:r>
            <a:r>
              <a:rPr lang="en-US" sz="3400"/>
              <a:t>PU </a:t>
            </a:r>
            <a:r>
              <a:rPr lang="en-US" sz="3400" u="sng"/>
              <a:t>E</a:t>
            </a:r>
            <a:r>
              <a:rPr lang="en-US" sz="3400"/>
              <a:t>nabled </a:t>
            </a:r>
            <a:r>
              <a:rPr lang="en-US" sz="3400" u="sng"/>
              <a:t>M</a:t>
            </a:r>
            <a:r>
              <a:rPr lang="en-US" sz="3400"/>
              <a:t>emory Aware Model Parallelism </a:t>
            </a:r>
            <a:r>
              <a:rPr lang="en-US" sz="3400" u="sng"/>
              <a:t>S</a:t>
            </a:r>
            <a:r>
              <a:rPr lang="en-US" sz="3400"/>
              <a:t>ystems </a:t>
            </a:r>
            <a:endParaRPr lang="en-US" sz="3400" u="sn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EA025-47A7-DA4D-89FF-D9195B537553}"/>
              </a:ext>
            </a:extLst>
          </p:cNvPr>
          <p:cNvSpPr/>
          <p:nvPr/>
        </p:nvSpPr>
        <p:spPr>
          <a:xfrm>
            <a:off x="4576417" y="5284382"/>
            <a:ext cx="670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800" i="1">
                <a:solidFill>
                  <a:srgbClr val="C00000"/>
                </a:solidFill>
                <a:latin typeface="+mn-lt"/>
              </a:rPr>
              <a:t>Memory requirement increases with the increase in image size!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1F3F8-AA5F-8D4C-BDD5-57FC72B9383D}"/>
              </a:ext>
            </a:extLst>
          </p:cNvPr>
          <p:cNvSpPr/>
          <p:nvPr/>
        </p:nvSpPr>
        <p:spPr>
          <a:xfrm>
            <a:off x="293395" y="6112408"/>
            <a:ext cx="11639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Jain, A. Awan, A. Aljuhani, J. Hashmi, Q. Anthony, H. Subramoni, D. Panda, R. Machiraju, A. Parwani, “GEMS: GPU Enabled Memory Aware Model Parallelism System for Distributed DNN”,  SC ’20.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E0AE7AE-F0CA-4CA4-ACBC-9635DB2467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0456" y="1176112"/>
          <a:ext cx="7281196" cy="3964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324736" imgH="5076553" progId="AcroExch.Document.DC">
                  <p:embed/>
                </p:oleObj>
              </mc:Choice>
              <mc:Fallback>
                <p:oleObj name="Acrobat Document" r:id="rId3" imgW="9324736" imgH="5076553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E0AE7AE-F0CA-4CA4-ACBC-9635DB2467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0456" y="1176112"/>
                        <a:ext cx="7281196" cy="3964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850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525" y="214956"/>
            <a:ext cx="10795460" cy="772768"/>
          </a:xfrm>
        </p:spPr>
        <p:txBody>
          <a:bodyPr/>
          <a:lstStyle/>
          <a:p>
            <a:r>
              <a:rPr lang="en-US" err="1"/>
              <a:t>AccDP</a:t>
            </a:r>
            <a:r>
              <a:rPr lang="en-US"/>
              <a:t>: Exploiting Data Parallelism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452EE64-F779-3020-04F7-0AD52045B587}"/>
              </a:ext>
            </a:extLst>
          </p:cNvPr>
          <p:cNvSpPr txBox="1">
            <a:spLocks/>
          </p:cNvSpPr>
          <p:nvPr/>
        </p:nvSpPr>
        <p:spPr bwMode="auto">
          <a:xfrm>
            <a:off x="1" y="1484582"/>
            <a:ext cx="6104708" cy="209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kern="0"/>
              <a:t>ResNet18 training throughput comparison between regular training and </a:t>
            </a:r>
            <a:r>
              <a:rPr lang="en-US" sz="2000" b="0" kern="0" err="1"/>
              <a:t>AccDP</a:t>
            </a:r>
            <a:r>
              <a:rPr lang="en-US" sz="2000" b="0" kern="0"/>
              <a:t> (proposed design) for different DNN models on up to 8 nodes 2 GPUs per node (16 GPUs) with 4 MPS clients per GPU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706AFF1-4DEB-CA34-5CE4-6C7FB5AC174B}"/>
              </a:ext>
            </a:extLst>
          </p:cNvPr>
          <p:cNvSpPr txBox="1">
            <a:spLocks/>
          </p:cNvSpPr>
          <p:nvPr/>
        </p:nvSpPr>
        <p:spPr bwMode="auto">
          <a:xfrm>
            <a:off x="6001277" y="1484580"/>
            <a:ext cx="6353892" cy="20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kern="0" err="1"/>
              <a:t>ShuffleNet</a:t>
            </a:r>
            <a:r>
              <a:rPr lang="en-US" sz="2000" b="0" kern="0"/>
              <a:t> training throughput comparison between regular training and </a:t>
            </a:r>
            <a:r>
              <a:rPr lang="en-US" sz="2000" b="0" kern="0" err="1"/>
              <a:t>AccDP</a:t>
            </a:r>
            <a:r>
              <a:rPr lang="en-US" sz="2000" b="0" kern="0"/>
              <a:t> (proposed design) for different DNN models on up to 8 nodes 2 GPUs per node (16 GPUs) with 4 MPS clients per GPU.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0AC63CDC-1561-30FC-D7FD-8A7D2E2CD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25" y="3076025"/>
            <a:ext cx="6001275" cy="2810257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2B2C48C4-0A9B-09F9-FE03-E723AE23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" y="2970815"/>
            <a:ext cx="5875333" cy="27667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CA59FF-F4E3-1CCF-A899-CD1C2AE9B80E}"/>
              </a:ext>
            </a:extLst>
          </p:cNvPr>
          <p:cNvCxnSpPr>
            <a:cxnSpLocks/>
          </p:cNvCxnSpPr>
          <p:nvPr/>
        </p:nvCxnSpPr>
        <p:spPr bwMode="auto">
          <a:xfrm>
            <a:off x="6001276" y="987724"/>
            <a:ext cx="0" cy="489855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39F4210-73DB-9B48-60D8-5361F0FDFB14}"/>
              </a:ext>
            </a:extLst>
          </p:cNvPr>
          <p:cNvSpPr txBox="1">
            <a:spLocks/>
          </p:cNvSpPr>
          <p:nvPr/>
        </p:nvSpPr>
        <p:spPr bwMode="auto">
          <a:xfrm>
            <a:off x="952737" y="997743"/>
            <a:ext cx="4221745" cy="57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kern="0">
                <a:solidFill>
                  <a:srgbClr val="008F00"/>
                </a:solidFill>
              </a:rPr>
              <a:t>Multi node with ResNet18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BDE4DC9-AAE4-B56F-8E48-00D23EB3E327}"/>
              </a:ext>
            </a:extLst>
          </p:cNvPr>
          <p:cNvSpPr txBox="1">
            <a:spLocks/>
          </p:cNvSpPr>
          <p:nvPr/>
        </p:nvSpPr>
        <p:spPr bwMode="auto">
          <a:xfrm>
            <a:off x="7080490" y="967588"/>
            <a:ext cx="4221745" cy="57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kern="0">
                <a:solidFill>
                  <a:srgbClr val="008F00"/>
                </a:solidFill>
              </a:rPr>
              <a:t>Multi node with </a:t>
            </a:r>
            <a:r>
              <a:rPr lang="en-US" sz="2400" kern="0" err="1">
                <a:solidFill>
                  <a:srgbClr val="008F00"/>
                </a:solidFill>
              </a:rPr>
              <a:t>ShuffleNet</a:t>
            </a:r>
            <a:endParaRPr lang="en-US" sz="2400" kern="0">
              <a:solidFill>
                <a:srgbClr val="008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F2CC97-2780-56F2-D021-0A2FEDE49021}"/>
              </a:ext>
            </a:extLst>
          </p:cNvPr>
          <p:cNvSpPr/>
          <p:nvPr/>
        </p:nvSpPr>
        <p:spPr>
          <a:xfrm>
            <a:off x="183967" y="5998566"/>
            <a:ext cx="11824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N. Alnaasan, A. Jain, A.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Shafi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H. 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Subramoni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, and DK Panda, “</a:t>
            </a:r>
            <a:r>
              <a:rPr lang="en-US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AccDP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: Accelerated Data-Parallel Distributed DNN Training for Modern GPU-Based HPC Clusters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”, HiPC’22. </a:t>
            </a:r>
          </a:p>
        </p:txBody>
      </p:sp>
    </p:spTree>
    <p:extLst>
      <p:ext uri="{BB962C8B-B14F-4D97-AF65-F5344CB8AC3E}">
        <p14:creationId xmlns:p14="http://schemas.microsoft.com/office/powerpoint/2010/main" val="1397820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4267-DFBD-3E4C-882D-2215DA4A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3" y="91791"/>
            <a:ext cx="11878281" cy="772768"/>
          </a:xfrm>
        </p:spPr>
        <p:txBody>
          <a:bodyPr/>
          <a:lstStyle/>
          <a:p>
            <a:r>
              <a:rPr lang="en-US"/>
              <a:t>MVAPICH2-GDR vs. NCCL2 – Allreduce Operation (OSC Pitzer)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273A35A-FE6E-8749-B21A-0411BAB5DBFE}"/>
              </a:ext>
            </a:extLst>
          </p:cNvPr>
          <p:cNvSpPr txBox="1">
            <a:spLocks/>
          </p:cNvSpPr>
          <p:nvPr/>
        </p:nvSpPr>
        <p:spPr bwMode="auto">
          <a:xfrm>
            <a:off x="492764" y="846795"/>
            <a:ext cx="11506733" cy="9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155" indent="-457155" defTabSz="1219110"/>
            <a:r>
              <a:rPr lang="en-US" sz="2000" kern="0">
                <a:solidFill>
                  <a:srgbClr val="000000"/>
                </a:solidFill>
              </a:rPr>
              <a:t>Optimized designs in MVAPICH2-GDR offer better/comparable performance for most cases </a:t>
            </a:r>
          </a:p>
          <a:p>
            <a:pPr marL="457155" indent="-457155" defTabSz="1219110"/>
            <a:r>
              <a:rPr lang="en-US" sz="2000" kern="0">
                <a:solidFill>
                  <a:srgbClr val="000000"/>
                </a:solidFill>
              </a:rPr>
              <a:t>MPI_Allreduce (MVAPICH2-GDR) vs. ncclAllreduce (NCCL2) on OSC Pitzer system</a:t>
            </a:r>
          </a:p>
          <a:p>
            <a:pPr marL="457155" indent="-457155" defTabSz="1219110"/>
            <a:endParaRPr lang="en-US" sz="2000" kern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AF6321F-03AD-424B-A176-B0B9AFDF0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311513"/>
              </p:ext>
            </p:extLst>
          </p:nvPr>
        </p:nvGraphicFramePr>
        <p:xfrm>
          <a:off x="6082999" y="2120948"/>
          <a:ext cx="5941596" cy="435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DF7AAD6-04D2-8C4C-B2A8-3D3C83FCCAC8}"/>
              </a:ext>
            </a:extLst>
          </p:cNvPr>
          <p:cNvSpPr txBox="1"/>
          <p:nvPr/>
        </p:nvSpPr>
        <p:spPr bwMode="auto">
          <a:xfrm>
            <a:off x="-161346" y="1715224"/>
            <a:ext cx="11878281" cy="36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i="1" kern="0">
                <a:solidFill>
                  <a:srgbClr val="000066">
                    <a:lumMod val="60000"/>
                    <a:lumOff val="40000"/>
                  </a:srgbClr>
                </a:solidFill>
                <a:latin typeface="+mj-lt"/>
                <a:cs typeface="Calibri" pitchFamily="34" charset="0"/>
              </a:rPr>
              <a:t>Platform: OSC Pitzer system (8 nodes with 2 Nvidia Volta GPUs), CUDA 11.6</a:t>
            </a: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B06831E6-2E87-BA4C-8B5B-4D3FA4A0FF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51241"/>
              </p:ext>
            </p:extLst>
          </p:nvPr>
        </p:nvGraphicFramePr>
        <p:xfrm>
          <a:off x="304534" y="2146028"/>
          <a:ext cx="5941596" cy="435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7D82BF-086E-E24E-9635-F9621095923B}"/>
              </a:ext>
            </a:extLst>
          </p:cNvPr>
          <p:cNvSpPr txBox="1"/>
          <p:nvPr/>
        </p:nvSpPr>
        <p:spPr bwMode="auto">
          <a:xfrm>
            <a:off x="12479709" y="3706899"/>
            <a:ext cx="184730" cy="5355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endParaRPr lang="en-US" sz="2400">
              <a:latin typeface="+mj-lt"/>
              <a:cs typeface="Arial" pitchFamily="34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92692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FA864-B50F-0A48-A4A2-B7500D9A0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1" y="1080652"/>
            <a:ext cx="8997078" cy="5104015"/>
          </a:xfrm>
        </p:spPr>
        <p:txBody>
          <a:bodyPr/>
          <a:lstStyle/>
          <a:p>
            <a:r>
              <a:rPr lang="en-US"/>
              <a:t>Scikit-learn: </a:t>
            </a:r>
          </a:p>
          <a:p>
            <a:pPr lvl="1"/>
            <a:r>
              <a:rPr lang="en-US"/>
              <a:t>Supports execution via Joblib (</a:t>
            </a:r>
            <a:r>
              <a:rPr lang="en-US">
                <a:hlinkClick r:id="rId3"/>
              </a:rPr>
              <a:t>https://joblib.readthedocs.io/en/latest/</a:t>
            </a:r>
            <a:r>
              <a:rPr lang="en-US"/>
              <a:t>)</a:t>
            </a:r>
          </a:p>
          <a:p>
            <a:pPr lvl="1"/>
            <a:r>
              <a:rPr lang="en-US"/>
              <a:t>Joblib supports multi-threaded and multi-process execution (on multiple nodes)</a:t>
            </a:r>
          </a:p>
          <a:p>
            <a:r>
              <a:rPr lang="en-US"/>
              <a:t>XGBoost: </a:t>
            </a:r>
          </a:p>
          <a:p>
            <a:pPr lvl="1"/>
            <a:r>
              <a:rPr lang="en-US"/>
              <a:t>Multiple ways to run on cluster of nodes: </a:t>
            </a:r>
          </a:p>
          <a:p>
            <a:pPr lvl="2"/>
            <a:r>
              <a:rPr lang="en-US"/>
              <a:t>Dask (</a:t>
            </a:r>
            <a:r>
              <a:rPr lang="en-US">
                <a:hlinkClick r:id="rId4"/>
              </a:rPr>
              <a:t>http://dask.org</a:t>
            </a:r>
            <a:r>
              <a:rPr lang="en-US"/>
              <a:t>)</a:t>
            </a:r>
          </a:p>
          <a:p>
            <a:pPr lvl="2"/>
            <a:r>
              <a:rPr lang="en-US"/>
              <a:t>Ray (</a:t>
            </a:r>
            <a:r>
              <a:rPr lang="en-US">
                <a:hlinkClick r:id="rId5"/>
              </a:rPr>
              <a:t>https://ray.io/</a:t>
            </a:r>
            <a:r>
              <a:rPr lang="en-US"/>
              <a:t>) </a:t>
            </a:r>
          </a:p>
          <a:p>
            <a:pPr lvl="2"/>
            <a:r>
              <a:rPr lang="en-US"/>
              <a:t>AWS YARN </a:t>
            </a:r>
          </a:p>
          <a:p>
            <a:pPr lvl="2"/>
            <a:r>
              <a:rPr lang="en-US"/>
              <a:t>Apache Spark (</a:t>
            </a:r>
            <a:r>
              <a:rPr lang="en-US">
                <a:hlinkClick r:id="rId6"/>
              </a:rPr>
              <a:t>https://spark.apache.org/</a:t>
            </a:r>
            <a:r>
              <a:rPr lang="en-US"/>
              <a:t>) using XGBoost4J-Spark</a:t>
            </a:r>
          </a:p>
          <a:p>
            <a:r>
              <a:rPr lang="en-US"/>
              <a:t>cuML: </a:t>
            </a:r>
          </a:p>
          <a:p>
            <a:pPr lvl="1"/>
            <a:r>
              <a:rPr lang="en-US"/>
              <a:t>Execution is supposed on multiple nodes using Dask (</a:t>
            </a:r>
            <a:r>
              <a:rPr lang="en-US">
                <a:hlinkClick r:id="rId4"/>
              </a:rPr>
              <a:t>http://dask.org</a:t>
            </a:r>
            <a:r>
              <a:rPr lang="en-US"/>
              <a:t>) and NVIDIA’s NCCL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A66FF-BDBE-C347-97A5-98E96E18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Parallel and Distributed Execution</a:t>
            </a:r>
          </a:p>
        </p:txBody>
      </p:sp>
      <p:sp>
        <p:nvSpPr>
          <p:cNvPr id="5" name="AutoShape 4" descr="Logo">
            <a:extLst>
              <a:ext uri="{FF2B5EF4-FFF2-40B4-BE49-F238E27FC236}">
                <a16:creationId xmlns:a16="http://schemas.microsoft.com/office/drawing/2014/main" id="{F70B7FE9-3D88-B049-9731-FB857C14A7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48183-2951-0D42-80BE-7E7B12EE2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274" y="1608881"/>
            <a:ext cx="1100631" cy="895752"/>
          </a:xfrm>
          <a:prstGeom prst="rect">
            <a:avLst/>
          </a:prstGeom>
        </p:spPr>
      </p:pic>
      <p:pic>
        <p:nvPicPr>
          <p:cNvPr id="4102" name="Picture 6" descr="docs.dask.org/en/latest/_images/dask_horizontal...">
            <a:extLst>
              <a:ext uri="{FF2B5EF4-FFF2-40B4-BE49-F238E27FC236}">
                <a16:creationId xmlns:a16="http://schemas.microsoft.com/office/drawing/2014/main" id="{38BB65FD-1172-B242-B287-C4C698B2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780" y="2751243"/>
            <a:ext cx="212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ay · PyPI">
            <a:extLst>
              <a:ext uri="{FF2B5EF4-FFF2-40B4-BE49-F238E27FC236}">
                <a16:creationId xmlns:a16="http://schemas.microsoft.com/office/drawing/2014/main" id="{0D441ADA-BC32-2742-9C96-2AE23980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04" y="3964891"/>
            <a:ext cx="2579909" cy="8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pache Spark - Wikipedia">
            <a:extLst>
              <a:ext uri="{FF2B5EF4-FFF2-40B4-BE49-F238E27FC236}">
                <a16:creationId xmlns:a16="http://schemas.microsoft.com/office/drawing/2014/main" id="{4DAFB0CD-21AA-074B-A6FC-94DAD305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639" y="5039049"/>
            <a:ext cx="1574157" cy="8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2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0" y="1080652"/>
            <a:ext cx="10490661" cy="5104015"/>
          </a:xfrm>
        </p:spPr>
        <p:txBody>
          <a:bodyPr/>
          <a:lstStyle/>
          <a:p>
            <a:r>
              <a:rPr lang="en-US"/>
              <a:t>Utilize MVAPICH2-GDR (with mpi4py) as communication backend during the training phase (the fit() function) in the Multi-node Multi-GPU (MNMG) setting over cluster of GPUs</a:t>
            </a:r>
          </a:p>
          <a:p>
            <a:r>
              <a:rPr lang="en-US"/>
              <a:t>Communication primitives:</a:t>
            </a:r>
          </a:p>
          <a:p>
            <a:pPr lvl="1"/>
            <a:r>
              <a:rPr lang="en-US"/>
              <a:t>Allreduce</a:t>
            </a:r>
          </a:p>
          <a:p>
            <a:pPr lvl="1"/>
            <a:r>
              <a:rPr lang="en-US"/>
              <a:t>Reduce</a:t>
            </a:r>
          </a:p>
          <a:p>
            <a:pPr lvl="1"/>
            <a:r>
              <a:rPr lang="en-US"/>
              <a:t>Broadcast</a:t>
            </a:r>
          </a:p>
          <a:p>
            <a:r>
              <a:rPr lang="en-US"/>
              <a:t>Exploit optimized collectives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74532"/>
            <a:ext cx="10015749" cy="772768"/>
          </a:xfrm>
        </p:spPr>
        <p:txBody>
          <a:bodyPr/>
          <a:lstStyle/>
          <a:p>
            <a:r>
              <a:rPr lang="en-US"/>
              <a:t>Accelerating cuML with MVAPICH2-GDR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5F4B0D-4D8B-1048-8BC4-64F563113FEF}"/>
              </a:ext>
            </a:extLst>
          </p:cNvPr>
          <p:cNvGrpSpPr/>
          <p:nvPr/>
        </p:nvGrpSpPr>
        <p:grpSpPr>
          <a:xfrm>
            <a:off x="4673467" y="2089593"/>
            <a:ext cx="7083260" cy="4328426"/>
            <a:chOff x="3429000" y="1866100"/>
            <a:chExt cx="5410200" cy="3051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F2E6E1-0E6C-A64D-9DD4-7C32FE1B6EBA}"/>
                </a:ext>
              </a:extLst>
            </p:cNvPr>
            <p:cNvSpPr/>
            <p:nvPr/>
          </p:nvSpPr>
          <p:spPr>
            <a:xfrm>
              <a:off x="3429000" y="1866100"/>
              <a:ext cx="5410200" cy="3791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Python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76F095-C874-3948-BB8E-93ADFC13DEA3}"/>
                </a:ext>
              </a:extLst>
            </p:cNvPr>
            <p:cNvSpPr/>
            <p:nvPr/>
          </p:nvSpPr>
          <p:spPr>
            <a:xfrm>
              <a:off x="3429000" y="2272156"/>
              <a:ext cx="5410200" cy="41903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Cython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A9DD9F-0B96-884F-BB68-35D8F6C0DD03}"/>
                </a:ext>
              </a:extLst>
            </p:cNvPr>
            <p:cNvSpPr/>
            <p:nvPr/>
          </p:nvSpPr>
          <p:spPr>
            <a:xfrm>
              <a:off x="3429000" y="2713306"/>
              <a:ext cx="5410200" cy="220435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accent4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3B775-901A-974D-A115-C20869D22481}"/>
                </a:ext>
              </a:extLst>
            </p:cNvPr>
            <p:cNvSpPr/>
            <p:nvPr/>
          </p:nvSpPr>
          <p:spPr>
            <a:xfrm>
              <a:off x="4631539" y="3562894"/>
              <a:ext cx="843267" cy="8184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accent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159F16-7F7B-934E-9B6A-A3A8EFD350F4}"/>
                </a:ext>
              </a:extLst>
            </p:cNvPr>
            <p:cNvSpPr/>
            <p:nvPr/>
          </p:nvSpPr>
          <p:spPr>
            <a:xfrm>
              <a:off x="6085773" y="3561199"/>
              <a:ext cx="938642" cy="8201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accent4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23B773-05AC-F040-B8B6-A0B1355BF13C}"/>
                </a:ext>
              </a:extLst>
            </p:cNvPr>
            <p:cNvSpPr/>
            <p:nvPr/>
          </p:nvSpPr>
          <p:spPr>
            <a:xfrm>
              <a:off x="5301216" y="3562894"/>
              <a:ext cx="733633" cy="40273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accent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40AB13-FB4C-FC46-BA30-7B5A96A80E00}"/>
                </a:ext>
              </a:extLst>
            </p:cNvPr>
            <p:cNvSpPr/>
            <p:nvPr/>
          </p:nvSpPr>
          <p:spPr>
            <a:xfrm>
              <a:off x="5535846" y="4008343"/>
              <a:ext cx="851249" cy="3774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accent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0C24EC-C17C-9A40-93B1-72D6EDE1DB40}"/>
                </a:ext>
              </a:extLst>
            </p:cNvPr>
            <p:cNvSpPr txBox="1"/>
            <p:nvPr/>
          </p:nvSpPr>
          <p:spPr>
            <a:xfrm>
              <a:off x="4640764" y="3625763"/>
              <a:ext cx="1094768" cy="245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dk1"/>
                  </a:solidFill>
                </a:defRPr>
              </a:lvl1pPr>
            </a:lstStyle>
            <a:p>
              <a:r>
                <a:rPr lang="en-US" b="0">
                  <a:solidFill>
                    <a:schemeClr val="accent4"/>
                  </a:solidFill>
                  <a:latin typeface="+mn-lt"/>
                </a:rPr>
                <a:t>cuML Primitives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154D31-C57A-A942-8AFB-C974B91FD496}"/>
                </a:ext>
              </a:extLst>
            </p:cNvPr>
            <p:cNvSpPr txBox="1"/>
            <p:nvPr/>
          </p:nvSpPr>
          <p:spPr>
            <a:xfrm>
              <a:off x="5665167" y="4038455"/>
              <a:ext cx="1030520" cy="245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>
                  <a:solidFill>
                    <a:schemeClr val="accent4"/>
                  </a:solidFill>
                  <a:latin typeface="+mn-lt"/>
                </a:rPr>
                <a:t>CUDA Libraries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7EF565-0EFC-874C-9936-AF589719392E}"/>
                </a:ext>
              </a:extLst>
            </p:cNvPr>
            <p:cNvSpPr/>
            <p:nvPr/>
          </p:nvSpPr>
          <p:spPr>
            <a:xfrm>
              <a:off x="3505623" y="4428537"/>
              <a:ext cx="5258221" cy="4190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CUDA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CD247-1712-F844-B56B-8A33CEFB8448}"/>
                </a:ext>
              </a:extLst>
            </p:cNvPr>
            <p:cNvSpPr/>
            <p:nvPr/>
          </p:nvSpPr>
          <p:spPr>
            <a:xfrm>
              <a:off x="4631539" y="3078978"/>
              <a:ext cx="4125792" cy="4190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cuML Algorithms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D96940-1937-A64F-A529-030C4FB9F382}"/>
                </a:ext>
              </a:extLst>
            </p:cNvPr>
            <p:cNvSpPr txBox="1"/>
            <p:nvPr/>
          </p:nvSpPr>
          <p:spPr>
            <a:xfrm>
              <a:off x="4561492" y="2769433"/>
              <a:ext cx="905651" cy="245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>
                  <a:solidFill>
                    <a:schemeClr val="accent4"/>
                  </a:solidFill>
                  <a:latin typeface="+mn-lt"/>
                </a:rPr>
                <a:t>CUDA/C/C++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0D7F86-713E-3C4A-9AA6-5295CD358EA1}"/>
                </a:ext>
              </a:extLst>
            </p:cNvPr>
            <p:cNvSpPr/>
            <p:nvPr/>
          </p:nvSpPr>
          <p:spPr>
            <a:xfrm>
              <a:off x="3508744" y="2328141"/>
              <a:ext cx="1037537" cy="3150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UCX-Py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3DEC9E-90E5-9249-9698-8203704E2068}"/>
                </a:ext>
              </a:extLst>
            </p:cNvPr>
            <p:cNvSpPr/>
            <p:nvPr/>
          </p:nvSpPr>
          <p:spPr>
            <a:xfrm>
              <a:off x="3508744" y="1917832"/>
              <a:ext cx="1037537" cy="2844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Dask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C3EFF4-CB0F-6446-9CBB-5CC049818A8E}"/>
                </a:ext>
              </a:extLst>
            </p:cNvPr>
            <p:cNvSpPr/>
            <p:nvPr/>
          </p:nvSpPr>
          <p:spPr>
            <a:xfrm>
              <a:off x="7075340" y="3570812"/>
              <a:ext cx="560042" cy="8104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NCCL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B9BD00-6292-8643-86D0-3CB63C462057}"/>
                </a:ext>
              </a:extLst>
            </p:cNvPr>
            <p:cNvSpPr/>
            <p:nvPr/>
          </p:nvSpPr>
          <p:spPr>
            <a:xfrm>
              <a:off x="7714126" y="3564264"/>
              <a:ext cx="1043205" cy="82010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MVAPICH2-GDR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03FE73-AE3F-7A44-B092-1424E0392FA1}"/>
                </a:ext>
              </a:extLst>
            </p:cNvPr>
            <p:cNvSpPr/>
            <p:nvPr/>
          </p:nvSpPr>
          <p:spPr>
            <a:xfrm>
              <a:off x="7714127" y="2320441"/>
              <a:ext cx="1043205" cy="3150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mpi4py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46ABB5-2048-C44A-8287-471D9C79447C}"/>
                </a:ext>
              </a:extLst>
            </p:cNvPr>
            <p:cNvSpPr/>
            <p:nvPr/>
          </p:nvSpPr>
          <p:spPr>
            <a:xfrm>
              <a:off x="3505623" y="2757680"/>
              <a:ext cx="1037537" cy="16096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>
                  <a:solidFill>
                    <a:schemeClr val="accent4"/>
                  </a:solidFill>
                </a:rPr>
                <a:t>UCX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7F538F-7025-4E37-6497-2C94B2B0CA36}"/>
              </a:ext>
            </a:extLst>
          </p:cNvPr>
          <p:cNvSpPr txBox="1"/>
          <p:nvPr/>
        </p:nvSpPr>
        <p:spPr bwMode="auto">
          <a:xfrm>
            <a:off x="-161371" y="5232926"/>
            <a:ext cx="4834837" cy="81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FF0000"/>
                </a:solidFill>
                <a:latin typeface="+mj-lt"/>
                <a:cs typeface="Calibri" pitchFamily="34" charset="0"/>
              </a:rPr>
              <a:t>MPI4cuML 0.5 release</a:t>
            </a:r>
          </a:p>
          <a:p>
            <a:pPr algn="ctr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FF0000"/>
                </a:solidFill>
                <a:latin typeface="+mj-lt"/>
                <a:cs typeface="Calibri" pitchFamily="34" charset="0"/>
              </a:rPr>
              <a:t>(http://</a:t>
            </a:r>
            <a:r>
              <a:rPr kumimoji="1" lang="en-US" sz="1867" kern="0" err="1">
                <a:solidFill>
                  <a:srgbClr val="FF0000"/>
                </a:solidFill>
                <a:latin typeface="+mj-lt"/>
                <a:cs typeface="Calibri" pitchFamily="34" charset="0"/>
              </a:rPr>
              <a:t>hidl.cse.ohio-state.edu</a:t>
            </a:r>
            <a:r>
              <a:rPr kumimoji="1" lang="en-US" sz="1867" kern="0">
                <a:solidFill>
                  <a:srgbClr val="FF0000"/>
                </a:solidFill>
                <a:latin typeface="+mj-lt"/>
                <a:cs typeface="Calibri" pitchFamily="34" charset="0"/>
              </a:rPr>
              <a:t>)</a:t>
            </a:r>
            <a:endParaRPr lang="en-US" sz="1867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77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171CC-D2A8-024D-83C6-73243BC2D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12" y="847300"/>
            <a:ext cx="11354707" cy="551434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33333"/>
                </a:solidFill>
                <a:effectLst/>
                <a:latin typeface="+mn-lt"/>
              </a:rPr>
              <a:t>cuML is a distributed machine learning training framework with a focus on GPU acceleration and distributed computing. MVAPICH2-GDR provides many features to augment distributed training with cuML on GPUs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chemeClr val="tx2"/>
                </a:solidFill>
                <a:effectLst/>
                <a:latin typeface="+mn-lt"/>
              </a:rPr>
              <a:t>(NEW) 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</a:rPr>
              <a:t>Based on cuML 22.02.00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Include ready-to-use examples for </a:t>
            </a: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KMeans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, Linear Regression, Nearest Neighbors, and </a:t>
            </a: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tSVD</a:t>
            </a:r>
            <a:endParaRPr lang="en-US" sz="1600" b="0" i="0">
              <a:solidFill>
                <a:schemeClr val="tx2"/>
              </a:solidFill>
              <a:effectLst/>
              <a:latin typeface="+mn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chemeClr val="tx2"/>
                </a:solidFill>
                <a:effectLst/>
                <a:latin typeface="+mn-lt"/>
              </a:rPr>
              <a:t>(NEW) 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</a:rPr>
              <a:t>MVAPICH2 support for RAFT 22.02.00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tx2"/>
                </a:solidFill>
                <a:effectLst/>
                <a:latin typeface="+mn-lt"/>
              </a:rPr>
              <a:t>(NEW) 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Enabled </a:t>
            </a: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cuML’s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 communication engine, RAFT, to use MVAPICH2-GDR backend for Python and C++ cuML applications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KMeans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, PCA, </a:t>
            </a: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tSVD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, RF, </a:t>
            </a:r>
            <a:r>
              <a:rPr lang="en-US" sz="1600" b="0" i="0" err="1">
                <a:solidFill>
                  <a:srgbClr val="333333"/>
                </a:solidFill>
                <a:effectLst/>
                <a:latin typeface="+mn-lt"/>
              </a:rPr>
              <a:t>LinearModels</a:t>
            </a:r>
            <a:endParaRPr lang="en-US" sz="1600" b="0" i="0">
              <a:solidFill>
                <a:srgbClr val="333333"/>
              </a:solidFill>
              <a:effectLst/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Added switch between available communication backends (MVAPICH2 and NCCL)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33333"/>
                </a:solidFill>
                <a:effectLst/>
                <a:latin typeface="+mn-lt"/>
              </a:rPr>
              <a:t>Built on top of mpi4py over the MVAPICH2-GDR library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33333"/>
                </a:solidFill>
                <a:effectLst/>
                <a:latin typeface="+mn-lt"/>
              </a:rPr>
              <a:t>Tested with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Mellanox InfiniBand adapters (FDR and HDR)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tx2"/>
                </a:solidFill>
                <a:effectLst/>
                <a:latin typeface="+mn-lt"/>
              </a:rPr>
              <a:t>(NEW) </a:t>
            </a: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NVIDIA GPU A100, V100 and, P100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333333"/>
                </a:solidFill>
                <a:effectLst/>
                <a:latin typeface="+mn-lt"/>
              </a:rPr>
              <a:t>Various x86-based multi-core platforms (AMD and Intel)</a:t>
            </a:r>
          </a:p>
          <a:p>
            <a:pPr marL="342909" indent="-285750" algn="just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333333"/>
                </a:solidFill>
                <a:effectLst/>
                <a:latin typeface="+mn-lt"/>
                <a:hlinkClick r:id="rId2"/>
              </a:rPr>
              <a:t>http://hidl.cse.ohio-state.edu/</a:t>
            </a:r>
            <a:r>
              <a:rPr lang="en-US" sz="2000">
                <a:solidFill>
                  <a:srgbClr val="333333"/>
                </a:solidFill>
                <a:latin typeface="+mn-lt"/>
              </a:rPr>
              <a:t> </a:t>
            </a:r>
            <a:endParaRPr lang="en-US" sz="2000" b="0" i="0">
              <a:solidFill>
                <a:srgbClr val="333333"/>
              </a:solidFill>
              <a:effectLst/>
              <a:latin typeface="+mn-lt"/>
            </a:endParaRPr>
          </a:p>
          <a:p>
            <a:endParaRPr lang="en-US" sz="180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6797D7-E798-5860-F4BA-C7A68A10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74532"/>
            <a:ext cx="10851779" cy="772768"/>
          </a:xfrm>
        </p:spPr>
        <p:txBody>
          <a:bodyPr/>
          <a:lstStyle/>
          <a:p>
            <a:r>
              <a:rPr lang="en-US"/>
              <a:t>MPI4cuML 0.5 Release - MPI-Driven ML Training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80F4B-CF5F-DD43-BB89-FB14E372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89" y="-21492"/>
            <a:ext cx="2436349" cy="427805"/>
          </a:xfrm>
        </p:spPr>
        <p:txBody>
          <a:bodyPr/>
          <a:lstStyle/>
          <a:p>
            <a:pPr algn="ctr"/>
            <a:r>
              <a:rPr lang="en-US" sz="2400"/>
              <a:t>K-Means</a:t>
            </a:r>
            <a:endParaRPr lang="en-US" sz="2667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D769E5E-8490-994E-BF31-F477E50B5542}"/>
              </a:ext>
            </a:extLst>
          </p:cNvPr>
          <p:cNvSpPr txBox="1">
            <a:spLocks/>
          </p:cNvSpPr>
          <p:nvPr/>
        </p:nvSpPr>
        <p:spPr>
          <a:xfrm>
            <a:off x="-575051" y="3027677"/>
            <a:ext cx="6092724" cy="7727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kern="0"/>
              <a:t>Nearest Neighbors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9718FB4F-939D-C046-BC40-93C95FEC76EA}"/>
              </a:ext>
            </a:extLst>
          </p:cNvPr>
          <p:cNvSpPr txBox="1">
            <a:spLocks/>
          </p:cNvSpPr>
          <p:nvPr/>
        </p:nvSpPr>
        <p:spPr>
          <a:xfrm>
            <a:off x="4046684" y="3067800"/>
            <a:ext cx="6099276" cy="40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133" kern="0"/>
              <a:t>Truncated</a:t>
            </a:r>
            <a:r>
              <a:rPr lang="en-US" sz="2400" kern="0"/>
              <a:t> SVD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935F2-76BA-4304-BE42-A5E44F5613D0}"/>
              </a:ext>
            </a:extLst>
          </p:cNvPr>
          <p:cNvSpPr/>
          <p:nvPr/>
        </p:nvSpPr>
        <p:spPr>
          <a:xfrm>
            <a:off x="-171912" y="6138225"/>
            <a:ext cx="1161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M. Ghazimirsaeed , Q. Anthony , A. Shafi , H. Subramoni , and D. K. Panda, Accelerating GPU-based Machine Learning in Python using MPI Library: A Case Study with MVAPICH2-GDR, MLHPC Workshop, Nov 2020</a:t>
            </a:r>
          </a:p>
        </p:txBody>
      </p:sp>
      <p:pic>
        <p:nvPicPr>
          <p:cNvPr id="1026" name="Picture 2" descr="cuML K-Means on Expanse">
            <a:extLst>
              <a:ext uri="{FF2B5EF4-FFF2-40B4-BE49-F238E27FC236}">
                <a16:creationId xmlns:a16="http://schemas.microsoft.com/office/drawing/2014/main" id="{8056EEF1-4289-9BB3-C067-35117A0F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8" y="364414"/>
            <a:ext cx="4425525" cy="28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ML Linear Regression on Expanse">
            <a:extLst>
              <a:ext uri="{FF2B5EF4-FFF2-40B4-BE49-F238E27FC236}">
                <a16:creationId xmlns:a16="http://schemas.microsoft.com/office/drawing/2014/main" id="{1383D7F6-931C-4ACF-D88F-2ADDE8DD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16" y="364414"/>
            <a:ext cx="4427472" cy="28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ML Nearest Neighbors on Expanse">
            <a:extLst>
              <a:ext uri="{FF2B5EF4-FFF2-40B4-BE49-F238E27FC236}">
                <a16:creationId xmlns:a16="http://schemas.microsoft.com/office/drawing/2014/main" id="{4865E742-6A9F-FB06-45DE-4AD08855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0" y="3417717"/>
            <a:ext cx="4422283" cy="28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uML tSVD on Expanse">
            <a:extLst>
              <a:ext uri="{FF2B5EF4-FFF2-40B4-BE49-F238E27FC236}">
                <a16:creationId xmlns:a16="http://schemas.microsoft.com/office/drawing/2014/main" id="{03E3ECAD-49C1-AEBB-1F54-437CF267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52" y="3508057"/>
            <a:ext cx="4204655" cy="26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10997A-CA69-BEA5-0BCD-962A4F1F0E97}"/>
              </a:ext>
            </a:extLst>
          </p:cNvPr>
          <p:cNvSpPr txBox="1"/>
          <p:nvPr/>
        </p:nvSpPr>
        <p:spPr bwMode="auto">
          <a:xfrm>
            <a:off x="3419063" y="544431"/>
            <a:ext cx="901148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1.6x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DE147-D881-9237-F739-FC3FB093EBC7}"/>
              </a:ext>
            </a:extLst>
          </p:cNvPr>
          <p:cNvSpPr txBox="1"/>
          <p:nvPr/>
        </p:nvSpPr>
        <p:spPr bwMode="auto">
          <a:xfrm>
            <a:off x="3419063" y="3711375"/>
            <a:ext cx="901148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1.35x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FED67-7B45-8480-A7A8-EC4BE59FD428}"/>
              </a:ext>
            </a:extLst>
          </p:cNvPr>
          <p:cNvSpPr txBox="1"/>
          <p:nvPr/>
        </p:nvSpPr>
        <p:spPr bwMode="auto">
          <a:xfrm>
            <a:off x="7875521" y="3711374"/>
            <a:ext cx="901148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1.38x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605E1-74AF-1308-4ACF-2EDAC543AF2B}"/>
              </a:ext>
            </a:extLst>
          </p:cNvPr>
          <p:cNvSpPr txBox="1"/>
          <p:nvPr/>
        </p:nvSpPr>
        <p:spPr bwMode="auto">
          <a:xfrm>
            <a:off x="7984441" y="1069528"/>
            <a:ext cx="901148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1.23x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A5902-7718-BE5C-A9D2-52C3647900E3}"/>
              </a:ext>
            </a:extLst>
          </p:cNvPr>
          <p:cNvSpPr txBox="1"/>
          <p:nvPr/>
        </p:nvSpPr>
        <p:spPr bwMode="auto">
          <a:xfrm>
            <a:off x="9563185" y="631843"/>
            <a:ext cx="3301440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sz="200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Calibri" pitchFamily="34" charset="0"/>
              </a:rPr>
              <a:t>MPI4cuML 0.5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1064543F-4FA5-8C91-6091-74210C3C1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520002"/>
              </p:ext>
            </p:extLst>
          </p:nvPr>
        </p:nvGraphicFramePr>
        <p:xfrm>
          <a:off x="9254546" y="1585394"/>
          <a:ext cx="2734724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638">
                  <a:extLst>
                    <a:ext uri="{9D8B030D-6E8A-4147-A177-3AD203B41FA5}">
                      <a16:colId xmlns:a16="http://schemas.microsoft.com/office/drawing/2014/main" val="4092771541"/>
                    </a:ext>
                  </a:extLst>
                </a:gridCol>
                <a:gridCol w="1385086">
                  <a:extLst>
                    <a:ext uri="{9D8B030D-6E8A-4147-A177-3AD203B41FA5}">
                      <a16:colId xmlns:a16="http://schemas.microsoft.com/office/drawing/2014/main" val="208383679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FFFF"/>
                          </a:solidFill>
                        </a:rPr>
                        <a:t>Expanse GPU System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31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CPU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Intel Xeon Gold 6248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682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CPU Core 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2x20 @ 2.5Ghz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7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384 GB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53500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Interconnect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Infiniband HDR (200 Gbps)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205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Rocky Linux 8.5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18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V100 (4/Node)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063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CUDA 11.2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10847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E2B4B855-9BEA-EC49-9A01-C0529DE9FFD5}"/>
              </a:ext>
            </a:extLst>
          </p:cNvPr>
          <p:cNvSpPr txBox="1">
            <a:spLocks/>
          </p:cNvSpPr>
          <p:nvPr/>
        </p:nvSpPr>
        <p:spPr>
          <a:xfrm>
            <a:off x="5173219" y="-12067"/>
            <a:ext cx="3152876" cy="3595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kern="0"/>
              <a:t>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3923739144"/>
      </p:ext>
    </p:extLst>
  </p:cSld>
  <p:clrMapOvr>
    <a:masterClrMapping/>
  </p:clrMapOvr>
</p:sld>
</file>

<file path=ppt/theme/theme1.xml><?xml version="1.0" encoding="utf-8"?>
<a:theme xmlns:a="http://schemas.openxmlformats.org/drawingml/2006/main" name="Contemporary">
  <a:themeElements>
    <a:clrScheme name="">
      <a:dk1>
        <a:srgbClr val="000000"/>
      </a:dk1>
      <a:lt1>
        <a:srgbClr val="000066"/>
      </a:lt1>
      <a:dk2>
        <a:srgbClr val="CD052B"/>
      </a:dk2>
      <a:lt2>
        <a:srgbClr val="000000"/>
      </a:lt2>
      <a:accent1>
        <a:srgbClr val="009999"/>
      </a:accent1>
      <a:accent2>
        <a:srgbClr val="FF9933"/>
      </a:accent2>
      <a:accent3>
        <a:srgbClr val="AAAAB8"/>
      </a:accent3>
      <a:accent4>
        <a:srgbClr val="000000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>
            <a:lumMod val="60000"/>
            <a:lumOff val="40000"/>
          </a:schemeClr>
        </a:solidFill>
        <a:ln w="12700" cap="sq">
          <a:solidFill>
            <a:schemeClr val="tx1">
              <a:alpha val="25000"/>
            </a:schemeClr>
          </a:solidFill>
          <a:miter lim="800000"/>
          <a:headEnd type="none" w="sm" len="sm"/>
          <a:tailEnd type="none" w="sm" len="sm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 rtlCol="0" anchor="ctr">
        <a:noAutofit/>
      </a:bodyPr>
      <a:lstStyle>
        <a:defPPr algn="ctr" eaLnBrk="0" hangingPunct="0">
          <a:lnSpc>
            <a:spcPct val="110000"/>
          </a:lnSpc>
          <a:spcBef>
            <a:spcPct val="20000"/>
          </a:spcBef>
          <a:defRPr dirty="0" err="1" smtClean="0">
            <a:solidFill>
              <a:schemeClr val="tx1">
                <a:lumMod val="95000"/>
                <a:lumOff val="5000"/>
              </a:schemeClr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sz="20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+mj-lt"/>
            <a:ea typeface="+mn-ea"/>
            <a:cs typeface="Calibri" pitchFamily="34" charset="0"/>
          </a:defRPr>
        </a:defPPr>
      </a:lstStyle>
    </a:tx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CD052B"/>
    </a:dk2>
    <a:lt2>
      <a:srgbClr val="000000"/>
    </a:lt2>
    <a:accent1>
      <a:srgbClr val="009999"/>
    </a:accent1>
    <a:accent2>
      <a:srgbClr val="FF9933"/>
    </a:accent2>
    <a:accent3>
      <a:srgbClr val="AAAAB8"/>
    </a:accent3>
    <a:accent4>
      <a:srgbClr val="000000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CD052B"/>
    </a:dk2>
    <a:lt2>
      <a:srgbClr val="000000"/>
    </a:lt2>
    <a:accent1>
      <a:srgbClr val="009999"/>
    </a:accent1>
    <a:accent2>
      <a:srgbClr val="FF9933"/>
    </a:accent2>
    <a:accent3>
      <a:srgbClr val="AAAAB8"/>
    </a:accent3>
    <a:accent4>
      <a:srgbClr val="000000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CD052B"/>
    </a:dk2>
    <a:lt2>
      <a:srgbClr val="000000"/>
    </a:lt2>
    <a:accent1>
      <a:srgbClr val="009999"/>
    </a:accent1>
    <a:accent2>
      <a:srgbClr val="FF9933"/>
    </a:accent2>
    <a:accent3>
      <a:srgbClr val="AAAAB8"/>
    </a:accent3>
    <a:accent4>
      <a:srgbClr val="000000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CD052B"/>
    </a:dk2>
    <a:lt2>
      <a:srgbClr val="000000"/>
    </a:lt2>
    <a:accent1>
      <a:srgbClr val="009999"/>
    </a:accent1>
    <a:accent2>
      <a:srgbClr val="FF9933"/>
    </a:accent2>
    <a:accent3>
      <a:srgbClr val="AAAAB8"/>
    </a:accent3>
    <a:accent4>
      <a:srgbClr val="000000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5810</Words>
  <Application>Microsoft Office PowerPoint</Application>
  <PresentationFormat>Widescreen</PresentationFormat>
  <Paragraphs>1033</Paragraphs>
  <Slides>55</Slides>
  <Notes>37</Notes>
  <HiddenSlides>21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Arial,Sans-Serif</vt:lpstr>
      <vt:lpstr>Calibri</vt:lpstr>
      <vt:lpstr>Calibri Light</vt:lpstr>
      <vt:lpstr>Calibri,Sans-Serif</vt:lpstr>
      <vt:lpstr>Cambria Math</vt:lpstr>
      <vt:lpstr>Candara</vt:lpstr>
      <vt:lpstr>Comic Sans MS</vt:lpstr>
      <vt:lpstr>Courier New</vt:lpstr>
      <vt:lpstr>Garamond</vt:lpstr>
      <vt:lpstr>Helvetica</vt:lpstr>
      <vt:lpstr>Segoe UI</vt:lpstr>
      <vt:lpstr>Wingdings</vt:lpstr>
      <vt:lpstr>Contemporary</vt:lpstr>
      <vt:lpstr>Acrobat Document</vt:lpstr>
      <vt:lpstr>PowerPoint Presentation</vt:lpstr>
      <vt:lpstr>Outline</vt:lpstr>
      <vt:lpstr>What is Machine Learning and Deep Learning?</vt:lpstr>
      <vt:lpstr>History: Milestones in the Development of ML/DL </vt:lpstr>
      <vt:lpstr>Outline</vt:lpstr>
      <vt:lpstr>Support for Parallel and Distributed Execution</vt:lpstr>
      <vt:lpstr>Accelerating cuML with MVAPICH2-GDR</vt:lpstr>
      <vt:lpstr>MPI4cuML 0.5 Release - MPI-Driven ML Training </vt:lpstr>
      <vt:lpstr>K-Means</vt:lpstr>
      <vt:lpstr>Outline</vt:lpstr>
      <vt:lpstr>Understanding the Deep Neural Network Concepts</vt:lpstr>
      <vt:lpstr>Essential Concepts: Learning Rate (α)</vt:lpstr>
      <vt:lpstr>Essential Concepts: Batch Size</vt:lpstr>
      <vt:lpstr>Outline</vt:lpstr>
      <vt:lpstr>The Need for Parallel and Distributed Training</vt:lpstr>
      <vt:lpstr>Parallelization Strategies</vt:lpstr>
      <vt:lpstr>Data Parallelism and MPI Collectives</vt:lpstr>
      <vt:lpstr>Outline</vt:lpstr>
      <vt:lpstr>MVAPICH2 (MPI)-driven Infrastructure for ML/DL Training</vt:lpstr>
      <vt:lpstr>HiDL Software Stack Release v1.0</vt:lpstr>
      <vt:lpstr>Solutions and Case Studies: Exploiting HPC for DL</vt:lpstr>
      <vt:lpstr>Distributed TensorFlow on ORNL Summit (1,536 GPUs)</vt:lpstr>
      <vt:lpstr>Distributed TensorFlow on TACC Frontera (2048 CPU nodes)</vt:lpstr>
      <vt:lpstr>AccDP: Exploiting Data Parallelism</vt:lpstr>
      <vt:lpstr>Solutions and Case Studies: Exploiting HPC for DL</vt:lpstr>
      <vt:lpstr>Exploiting Model Parallelism in AI-Driven Digital Pathology </vt:lpstr>
      <vt:lpstr>MPI4DL v0.6</vt:lpstr>
      <vt:lpstr>PowerPoint Presentation</vt:lpstr>
      <vt:lpstr>ParaInfer-X v1.0: a Temporal Fusion framework for LLM inference</vt:lpstr>
      <vt:lpstr>Outline</vt:lpstr>
      <vt:lpstr>Conclusion</vt:lpstr>
      <vt:lpstr>Funding Acknowledgments</vt:lpstr>
      <vt:lpstr>Acknowledgments to all the Heroes (Past/Current Students and Staffs)</vt:lpstr>
      <vt:lpstr>Thank You!</vt:lpstr>
      <vt:lpstr>ParaInfer-X v1.0: a Temporal Fusion framework for LLM inference</vt:lpstr>
      <vt:lpstr>Install Horovod with MVAPICH2-X and MVAPICH2-GDR </vt:lpstr>
      <vt:lpstr>Run PyTorch on a single GPU </vt:lpstr>
      <vt:lpstr>Run PyTorch on two nodes with 1 GPU/node (using MVAPICH2-GDR)</vt:lpstr>
      <vt:lpstr>The cuML Library: Accelerating ML on GPUs</vt:lpstr>
      <vt:lpstr>Main components of the cuML library</vt:lpstr>
      <vt:lpstr>Three Main Types of Machine Learning</vt:lpstr>
      <vt:lpstr>Parallelizing the K-means Algorithm</vt:lpstr>
      <vt:lpstr>Allreduce Collective Communication Pattern</vt:lpstr>
      <vt:lpstr>Overview of the MVAPICH Project</vt:lpstr>
      <vt:lpstr>Parallelizing K-Means</vt:lpstr>
      <vt:lpstr>Parallelizing K-Means Clustering</vt:lpstr>
      <vt:lpstr>K-Means</vt:lpstr>
      <vt:lpstr>Solutions and Case Studies: Exploiting HPC for DL</vt:lpstr>
      <vt:lpstr>AccDP: Exploiting Data Parallelism</vt:lpstr>
      <vt:lpstr>HyPar-Flow: Hybrid Parallelism for TensorFlow</vt:lpstr>
      <vt:lpstr>Model/Hybrid Parallelism and MPI Collectives</vt:lpstr>
      <vt:lpstr>HyPar-Flow at Scale (512 nodes on TACC Frontera)</vt:lpstr>
      <vt:lpstr>GEMS: GPU Enabled Memory Aware Model Parallelism Systems </vt:lpstr>
      <vt:lpstr>AccDP: Exploiting Data Parallelism</vt:lpstr>
      <vt:lpstr>MVAPICH2-GDR vs. NCCL2 – Allreduce Operation (OSC Pitzer)</vt:lpstr>
    </vt:vector>
  </TitlesOfParts>
  <Manager/>
  <Company>OSU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MVAPICH2 for Intel MIC</dc:title>
  <dc:subject>Presentation Slides</dc:subject>
  <dc:creator>D. K. Panda</dc:creator>
  <cp:keywords/>
  <dc:description/>
  <cp:lastModifiedBy>Alnaasan, Nawras</cp:lastModifiedBy>
  <cp:revision>29</cp:revision>
  <cp:lastPrinted>2019-10-12T03:09:24Z</cp:lastPrinted>
  <dcterms:created xsi:type="dcterms:W3CDTF">2013-08-20T22:52:07Z</dcterms:created>
  <dcterms:modified xsi:type="dcterms:W3CDTF">2023-11-13T21:53:47Z</dcterms:modified>
  <cp:category/>
</cp:coreProperties>
</file>