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1210" r:id="rId2"/>
    <p:sldId id="289" r:id="rId3"/>
    <p:sldId id="2147308260" r:id="rId4"/>
    <p:sldId id="2147308285" r:id="rId5"/>
    <p:sldId id="2147308292" r:id="rId6"/>
    <p:sldId id="2147308290" r:id="rId7"/>
    <p:sldId id="2147308293" r:id="rId8"/>
    <p:sldId id="2147308294" r:id="rId9"/>
    <p:sldId id="2147308305" r:id="rId10"/>
    <p:sldId id="2147308307" r:id="rId11"/>
    <p:sldId id="2147308308" r:id="rId12"/>
    <p:sldId id="2147308309" r:id="rId13"/>
    <p:sldId id="2147308310" r:id="rId14"/>
    <p:sldId id="2147308316" r:id="rId15"/>
    <p:sldId id="2147308283" r:id="rId16"/>
    <p:sldId id="2147308314" r:id="rId17"/>
    <p:sldId id="2147308315" r:id="rId18"/>
    <p:sldId id="2147308317" r:id="rId19"/>
    <p:sldId id="2147308318" r:id="rId20"/>
    <p:sldId id="2147308319" r:id="rId21"/>
    <p:sldId id="2147308320" r:id="rId22"/>
    <p:sldId id="2147308321" r:id="rId23"/>
    <p:sldId id="2147308322" r:id="rId24"/>
    <p:sldId id="2147308323" r:id="rId25"/>
    <p:sldId id="2147308325" r:id="rId26"/>
    <p:sldId id="2147308324" r:id="rId27"/>
    <p:sldId id="2147308326" r:id="rId28"/>
    <p:sldId id="268" r:id="rId29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80"/>
    <a:srgbClr val="00A249"/>
    <a:srgbClr val="CCDFDF"/>
    <a:srgbClr val="E50530"/>
    <a:srgbClr val="006990"/>
    <a:srgbClr val="FFFFCC"/>
    <a:srgbClr val="FAE8D5"/>
    <a:srgbClr val="DFC0F4"/>
    <a:srgbClr val="DC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B234D-6BBE-4F58-B579-9E0472ACCB7A}" v="6" dt="2023-10-17T11:43:49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82225" autoAdjust="0"/>
  </p:normalViewPr>
  <p:slideViewPr>
    <p:cSldViewPr snapToGrid="0">
      <p:cViewPr varScale="1">
        <p:scale>
          <a:sx n="61" d="100"/>
          <a:sy n="61" d="100"/>
        </p:scale>
        <p:origin x="1296" y="54"/>
      </p:cViewPr>
      <p:guideLst>
        <p:guide orient="horz" pos="2112"/>
        <p:guide pos="3816"/>
      </p:guideLst>
    </p:cSldViewPr>
  </p:slideViewPr>
  <p:outlineViewPr>
    <p:cViewPr>
      <p:scale>
        <a:sx n="33" d="100"/>
        <a:sy n="33" d="100"/>
      </p:scale>
      <p:origin x="0" y="-4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36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wras Alnaasan" userId="fecd122c9ff2a52c" providerId="LiveId" clId="{491B234D-6BBE-4F58-B579-9E0472ACCB7A}"/>
    <pc:docChg chg="undo custSel addSld delSld modSld sldOrd">
      <pc:chgData name="Nawras Alnaasan" userId="fecd122c9ff2a52c" providerId="LiveId" clId="{491B234D-6BBE-4F58-B579-9E0472ACCB7A}" dt="2023-10-17T13:03:38.602" v="55"/>
      <pc:docMkLst>
        <pc:docMk/>
      </pc:docMkLst>
      <pc:sldChg chg="modSp add del mod">
        <pc:chgData name="Nawras Alnaasan" userId="fecd122c9ff2a52c" providerId="LiveId" clId="{491B234D-6BBE-4F58-B579-9E0472ACCB7A}" dt="2023-10-17T13:03:38.602" v="55"/>
        <pc:sldMkLst>
          <pc:docMk/>
          <pc:sldMk cId="0" sldId="1210"/>
        </pc:sldMkLst>
        <pc:spChg chg="mod">
          <ac:chgData name="Nawras Alnaasan" userId="fecd122c9ff2a52c" providerId="LiveId" clId="{491B234D-6BBE-4F58-B579-9E0472ACCB7A}" dt="2023-10-17T13:03:38.602" v="55"/>
          <ac:spMkLst>
            <pc:docMk/>
            <pc:sldMk cId="0" sldId="1210"/>
            <ac:spMk id="6" creationId="{00000000-0000-0000-0000-000000000000}"/>
          </ac:spMkLst>
        </pc:spChg>
      </pc:sldChg>
      <pc:sldChg chg="modSp mod">
        <pc:chgData name="Nawras Alnaasan" userId="fecd122c9ff2a52c" providerId="LiveId" clId="{491B234D-6BBE-4F58-B579-9E0472ACCB7A}" dt="2023-10-17T11:38:09.552" v="5" actId="20577"/>
        <pc:sldMkLst>
          <pc:docMk/>
          <pc:sldMk cId="2654706864" sldId="3924"/>
        </pc:sldMkLst>
        <pc:spChg chg="mod">
          <ac:chgData name="Nawras Alnaasan" userId="fecd122c9ff2a52c" providerId="LiveId" clId="{491B234D-6BBE-4F58-B579-9E0472ACCB7A}" dt="2023-10-17T11:38:09.552" v="5" actId="20577"/>
          <ac:spMkLst>
            <pc:docMk/>
            <pc:sldMk cId="2654706864" sldId="3924"/>
            <ac:spMk id="11" creationId="{8607844B-19BA-470F-B275-0DEFCA9DBDEB}"/>
          </ac:spMkLst>
        </pc:spChg>
      </pc:sldChg>
      <pc:sldChg chg="modSp mod">
        <pc:chgData name="Nawras Alnaasan" userId="fecd122c9ff2a52c" providerId="LiveId" clId="{491B234D-6BBE-4F58-B579-9E0472ACCB7A}" dt="2023-10-17T11:46:03.581" v="33" actId="20577"/>
        <pc:sldMkLst>
          <pc:docMk/>
          <pc:sldMk cId="2499730258" sldId="3933"/>
        </pc:sldMkLst>
        <pc:spChg chg="mod">
          <ac:chgData name="Nawras Alnaasan" userId="fecd122c9ff2a52c" providerId="LiveId" clId="{491B234D-6BBE-4F58-B579-9E0472ACCB7A}" dt="2023-10-17T11:46:03.581" v="33" actId="20577"/>
          <ac:spMkLst>
            <pc:docMk/>
            <pc:sldMk cId="2499730258" sldId="3933"/>
            <ac:spMk id="4" creationId="{9858BA66-F2CA-41B4-ABD2-DFC405D423B7}"/>
          </ac:spMkLst>
        </pc:spChg>
      </pc:sldChg>
      <pc:sldChg chg="del">
        <pc:chgData name="Nawras Alnaasan" userId="fecd122c9ff2a52c" providerId="LiveId" clId="{491B234D-6BBE-4F58-B579-9E0472ACCB7A}" dt="2023-10-17T11:52:54.453" v="38" actId="47"/>
        <pc:sldMkLst>
          <pc:docMk/>
          <pc:sldMk cId="352921483" sldId="3947"/>
        </pc:sldMkLst>
      </pc:sldChg>
      <pc:sldChg chg="modSp mod">
        <pc:chgData name="Nawras Alnaasan" userId="fecd122c9ff2a52c" providerId="LiveId" clId="{491B234D-6BBE-4F58-B579-9E0472ACCB7A}" dt="2023-10-17T11:50:40.564" v="37" actId="20577"/>
        <pc:sldMkLst>
          <pc:docMk/>
          <pc:sldMk cId="3765274528" sldId="3948"/>
        </pc:sldMkLst>
        <pc:spChg chg="mod">
          <ac:chgData name="Nawras Alnaasan" userId="fecd122c9ff2a52c" providerId="LiveId" clId="{491B234D-6BBE-4F58-B579-9E0472ACCB7A}" dt="2023-10-17T11:50:40.564" v="37" actId="20577"/>
          <ac:spMkLst>
            <pc:docMk/>
            <pc:sldMk cId="3765274528" sldId="3948"/>
            <ac:spMk id="4" creationId="{9C0A64F6-1A8D-4A45-93C7-EBE1C6055A5B}"/>
          </ac:spMkLst>
        </pc:spChg>
      </pc:sldChg>
      <pc:sldChg chg="modSp mod">
        <pc:chgData name="Nawras Alnaasan" userId="fecd122c9ff2a52c" providerId="LiveId" clId="{491B234D-6BBE-4F58-B579-9E0472ACCB7A}" dt="2023-10-17T12:49:01.547" v="54" actId="20577"/>
        <pc:sldMkLst>
          <pc:docMk/>
          <pc:sldMk cId="337700511" sldId="3958"/>
        </pc:sldMkLst>
        <pc:spChg chg="mod">
          <ac:chgData name="Nawras Alnaasan" userId="fecd122c9ff2a52c" providerId="LiveId" clId="{491B234D-6BBE-4F58-B579-9E0472ACCB7A}" dt="2023-10-17T12:49:01.547" v="54" actId="20577"/>
          <ac:spMkLst>
            <pc:docMk/>
            <pc:sldMk cId="337700511" sldId="3958"/>
            <ac:spMk id="7" creationId="{BFA16C4D-B837-4521-A733-3C5E3006B5B1}"/>
          </ac:spMkLst>
        </pc:spChg>
      </pc:sldChg>
      <pc:sldChg chg="modSp mod">
        <pc:chgData name="Nawras Alnaasan" userId="fecd122c9ff2a52c" providerId="LiveId" clId="{491B234D-6BBE-4F58-B579-9E0472ACCB7A}" dt="2023-10-17T11:38:52.053" v="10"/>
        <pc:sldMkLst>
          <pc:docMk/>
          <pc:sldMk cId="2425637153" sldId="2147308252"/>
        </pc:sldMkLst>
        <pc:spChg chg="mod">
          <ac:chgData name="Nawras Alnaasan" userId="fecd122c9ff2a52c" providerId="LiveId" clId="{491B234D-6BBE-4F58-B579-9E0472ACCB7A}" dt="2023-10-17T11:38:52.053" v="10"/>
          <ac:spMkLst>
            <pc:docMk/>
            <pc:sldMk cId="2425637153" sldId="2147308252"/>
            <ac:spMk id="2" creationId="{4A02178E-FF4D-3B43-80A9-622C5BD08A01}"/>
          </ac:spMkLst>
        </pc:spChg>
      </pc:sldChg>
      <pc:sldChg chg="modAnim">
        <pc:chgData name="Nawras Alnaasan" userId="fecd122c9ff2a52c" providerId="LiveId" clId="{491B234D-6BBE-4F58-B579-9E0472ACCB7A}" dt="2023-10-17T11:40:21.105" v="12"/>
        <pc:sldMkLst>
          <pc:docMk/>
          <pc:sldMk cId="3000125896" sldId="2147308253"/>
        </pc:sldMkLst>
      </pc:sldChg>
      <pc:sldChg chg="ord">
        <pc:chgData name="Nawras Alnaasan" userId="fecd122c9ff2a52c" providerId="LiveId" clId="{491B234D-6BBE-4F58-B579-9E0472ACCB7A}" dt="2023-10-17T11:50:02.731" v="36"/>
        <pc:sldMkLst>
          <pc:docMk/>
          <pc:sldMk cId="81285204" sldId="2147308255"/>
        </pc:sldMkLst>
      </pc:sldChg>
      <pc:sldChg chg="del">
        <pc:chgData name="Nawras Alnaasan" userId="fecd122c9ff2a52c" providerId="LiveId" clId="{491B234D-6BBE-4F58-B579-9E0472ACCB7A}" dt="2023-10-17T11:48:42.318" v="34" actId="47"/>
        <pc:sldMkLst>
          <pc:docMk/>
          <pc:sldMk cId="2080098903" sldId="2147308256"/>
        </pc:sldMkLst>
      </pc:sldChg>
      <pc:sldChg chg="add del">
        <pc:chgData name="Nawras Alnaasan" userId="fecd122c9ff2a52c" providerId="LiveId" clId="{491B234D-6BBE-4F58-B579-9E0472ACCB7A}" dt="2023-10-16T23:20:15.558" v="3" actId="47"/>
        <pc:sldMkLst>
          <pc:docMk/>
          <pc:sldMk cId="1151028893" sldId="2147308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Yao, Jinghan, Nawras Alnaasan, Tian Chen, Aamir Shafi, and Hari Subramoni. "Flover: A Temporal Fusion Framework for Efficient Autoregressive Model Parallel Inference."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arXiv:2305.13484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(2023).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9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Yao, Jinghan, Nawras Alnaasan, Tian Chen, Aamir Shafi, and Hari Subramoni. "Flover: A Temporal Fusion Framework for Efficient Autoregressive Model Parallel Inference."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arXiv:2305.13484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(2023).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6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Yao, Jinghan, Nawras Alnaasan, Tian Chen, Aamir Shafi, and Hari Subramoni. "Flover: A Temporal Fusion Framework for Efficient Autoregressive Model Parallel Inference."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arXiv:2305.13484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(2023).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6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3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8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16212-57DD-4748-8DFC-2CB6B08868F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53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Give example of for loop on blackboard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1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5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https://www.confluent.io/blog/chatgpt-and-streaming-data-for-real-time-generative-ai/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2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https://www.confluent.io/blog/chatgpt-and-streaming-data-for-real-time-generative-ai/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1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7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9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A7853-FEA0-404D-A28E-1EBB2C87A3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29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5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241570"/>
            <a:ext cx="10942040" cy="15163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879280" y="4106488"/>
            <a:ext cx="5198225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Presenter Information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313" y="6800851"/>
            <a:ext cx="12192000" cy="571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1" y="20"/>
            <a:ext cx="2391311" cy="84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781" y="20"/>
            <a:ext cx="1673219" cy="10726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54" y="1080652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517" y="1197039"/>
            <a:ext cx="5229629" cy="51123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5345"/>
            <a:ext cx="5080000" cy="51040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8517" y="213685"/>
            <a:ext cx="10269958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5743" y="87788"/>
            <a:ext cx="10163574" cy="77276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2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3" y="1122216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6940" y="933794"/>
            <a:ext cx="10490661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891" lvl="0" indent="-342891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893" y="6682001"/>
            <a:ext cx="12192000" cy="176674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3" name="Rectangle 21"/>
          <p:cNvSpPr txBox="1">
            <a:spLocks noChangeArrowheads="1"/>
          </p:cNvSpPr>
          <p:nvPr userDrawn="1"/>
        </p:nvSpPr>
        <p:spPr bwMode="auto">
          <a:xfrm>
            <a:off x="5243085" y="6685254"/>
            <a:ext cx="1902940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i="0" kern="1200" baseline="0" dirty="0">
                <a:solidFill>
                  <a:srgbClr val="FFFFFF"/>
                </a:solidFill>
                <a:effectLst/>
                <a:latin typeface="Calibri" pitchFamily="34" charset="0"/>
                <a:ea typeface="+mn-ea"/>
              </a:rPr>
              <a:t>SC’23</a:t>
            </a:r>
            <a:endParaRPr lang="en-US" sz="1400" b="1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21"/>
          <p:cNvSpPr txBox="1">
            <a:spLocks noChangeArrowheads="1"/>
          </p:cNvSpPr>
          <p:nvPr userDrawn="1"/>
        </p:nvSpPr>
        <p:spPr bwMode="auto">
          <a:xfrm>
            <a:off x="11385666" y="6682679"/>
            <a:ext cx="800100" cy="1647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1"/>
          <p:cNvSpPr txBox="1">
            <a:spLocks noChangeArrowheads="1"/>
          </p:cNvSpPr>
          <p:nvPr userDrawn="1"/>
        </p:nvSpPr>
        <p:spPr bwMode="auto">
          <a:xfrm>
            <a:off x="-27162" y="6690320"/>
            <a:ext cx="3479633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/>
              <a:t>Network</a:t>
            </a:r>
            <a:r>
              <a:rPr lang="en-US" sz="1400" baseline="0" dirty="0"/>
              <a:t> Based Computing Laboratory</a:t>
            </a:r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28" r:id="rId2"/>
    <p:sldLayoutId id="2147483929" r:id="rId3"/>
    <p:sldLayoutId id="2147483930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891" indent="-34289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24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32" indent="-2857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2971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160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349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13852" y="1399818"/>
            <a:ext cx="11119424" cy="1219290"/>
          </a:xfrm>
        </p:spPr>
        <p:txBody>
          <a:bodyPr lIns="121917" tIns="60958" rIns="121917" bIns="60958"/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Lucida Grande"/>
              </a:rPr>
              <a:t>Flover: A Temporal Fusion Framework for Efficient Autoregressive Model Parallel Inference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378" y="2371744"/>
            <a:ext cx="12191999" cy="5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64" tIns="61382" rIns="122764" bIns="61382"/>
          <a:lstStyle/>
          <a:p>
            <a:pPr algn="ctr" eaLnBrk="0" hangingPunct="0">
              <a:spcBef>
                <a:spcPct val="20000"/>
              </a:spcBef>
            </a:pPr>
            <a:endParaRPr kumimoji="1"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kumimoji="1"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D1BD41-CC64-8D8C-E52D-16014192197D}"/>
              </a:ext>
            </a:extLst>
          </p:cNvPr>
          <p:cNvSpPr txBox="1">
            <a:spLocks/>
          </p:cNvSpPr>
          <p:nvPr/>
        </p:nvSpPr>
        <p:spPr bwMode="auto">
          <a:xfrm>
            <a:off x="3496887" y="2893512"/>
            <a:ext cx="519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kumimoji="1" lang="en-US" sz="18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 ‘23</a:t>
            </a: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5A2BEC7F-8AA7-34D5-A04C-73AC1C8F192E}"/>
              </a:ext>
            </a:extLst>
          </p:cNvPr>
          <p:cNvSpPr txBox="1">
            <a:spLocks/>
          </p:cNvSpPr>
          <p:nvPr/>
        </p:nvSpPr>
        <p:spPr bwMode="auto">
          <a:xfrm>
            <a:off x="3094988" y="4071260"/>
            <a:ext cx="6002021" cy="209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64" tIns="61382" rIns="122764" bIns="61382" numCol="1" anchor="t" anchorCtr="0" compatLnSpc="1">
            <a:prstTxWarp prst="textNoShape">
              <a:avLst/>
            </a:prstTxWarp>
          </a:bodyPr>
          <a:lstStyle/>
          <a:p>
            <a:pPr algn="ctr" defTabSz="1219170" eaLnBrk="0" hangingPunct="0">
              <a:lnSpc>
                <a:spcPct val="80000"/>
              </a:lnSpc>
              <a:spcBef>
                <a:spcPts val="1333"/>
              </a:spcBef>
              <a:defRPr/>
            </a:pPr>
            <a:r>
              <a:rPr kumimoji="1" lang="en-US" sz="24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Jinghan Yao</a:t>
            </a:r>
          </a:p>
          <a:p>
            <a:pPr algn="ctr" defTabSz="1219170" eaLnBrk="0" hangingPunct="0">
              <a:lnSpc>
                <a:spcPct val="80000"/>
              </a:lnSpc>
              <a:spcBef>
                <a:spcPts val="1333"/>
              </a:spcBef>
              <a:defRPr/>
            </a:pPr>
            <a:r>
              <a:rPr kumimoji="1" lang="en-US" sz="1800" kern="0" dirty="0">
                <a:latin typeface="Calibri" pitchFamily="34" charset="0"/>
                <a:cs typeface="Calibri" pitchFamily="34" charset="0"/>
              </a:rPr>
              <a:t>yao.877@osu.edu</a:t>
            </a:r>
          </a:p>
          <a:p>
            <a:pPr algn="ctr" defTabSz="1219170" eaLnBrk="0" hangingPunct="0">
              <a:lnSpc>
                <a:spcPct val="80000"/>
              </a:lnSpc>
              <a:spcBef>
                <a:spcPts val="1333"/>
              </a:spcBef>
              <a:defRPr/>
            </a:pPr>
            <a:r>
              <a:rPr kumimoji="1" lang="en-US" sz="1800" b="0" kern="0" dirty="0">
                <a:latin typeface="Calibri" pitchFamily="34" charset="0"/>
                <a:cs typeface="Calibri" pitchFamily="34" charset="0"/>
              </a:rPr>
              <a:t>Network-based Computing Laboratory</a:t>
            </a:r>
          </a:p>
          <a:p>
            <a:pPr algn="ctr" defTabSz="1219170" eaLnBrk="0" hangingPunct="0">
              <a:lnSpc>
                <a:spcPct val="80000"/>
              </a:lnSpc>
              <a:spcBef>
                <a:spcPts val="1333"/>
              </a:spcBef>
              <a:defRPr/>
            </a:pPr>
            <a:r>
              <a:rPr kumimoji="1" lang="en-US" sz="1800" b="0" kern="0" dirty="0">
                <a:latin typeface="Calibri" pitchFamily="34" charset="0"/>
                <a:cs typeface="Calibri" pitchFamily="34" charset="0"/>
              </a:rPr>
              <a:t>Department of Computer Science and Engineering</a:t>
            </a:r>
          </a:p>
          <a:p>
            <a:pPr algn="ctr" defTabSz="1219170" eaLnBrk="0" hangingPunct="0">
              <a:lnSpc>
                <a:spcPct val="80000"/>
              </a:lnSpc>
              <a:spcBef>
                <a:spcPts val="1333"/>
              </a:spcBef>
              <a:defRPr/>
            </a:pPr>
            <a:r>
              <a:rPr kumimoji="1" lang="en-US" sz="1800" b="0" kern="0" dirty="0">
                <a:latin typeface="Calibri" pitchFamily="34" charset="0"/>
                <a:cs typeface="Calibri" pitchFamily="34" charset="0"/>
              </a:rPr>
              <a:t>The Ohio State University</a:t>
            </a:r>
            <a:endParaRPr kumimoji="1" lang="en-US" sz="1800" b="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What solutions do we have?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F2B8D-ECA7-43B4-C459-31DBABD9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29565"/>
            <a:ext cx="11438021" cy="1237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First, allocating 8 A100 GPUs to one user at a time is totally not acceptable!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Since we cannot reduce GPU usage due to the model size,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We have to increase the concurrency on these GPUs.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We want this 8 A100 server to serve more than 1 user at a time.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1A2C38-9323-0349-C82D-29F2A2A2A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571"/>
          <a:stretch/>
        </p:blipFill>
        <p:spPr>
          <a:xfrm>
            <a:off x="753899" y="4987646"/>
            <a:ext cx="9787981" cy="124168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23059C9-9FC0-0D61-8691-54E80A01187A}"/>
              </a:ext>
            </a:extLst>
          </p:cNvPr>
          <p:cNvGrpSpPr/>
          <p:nvPr/>
        </p:nvGrpSpPr>
        <p:grpSpPr>
          <a:xfrm>
            <a:off x="753899" y="2488325"/>
            <a:ext cx="2786556" cy="772768"/>
            <a:chOff x="1766395" y="2541665"/>
            <a:chExt cx="2786556" cy="77276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1E4C69F-6D64-7693-1A17-56C3955C8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04" r="52027" b="78573"/>
            <a:stretch/>
          </p:blipFill>
          <p:spPr>
            <a:xfrm>
              <a:off x="1766395" y="2541665"/>
              <a:ext cx="2786555" cy="77276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249F6B0-5BB0-F7AD-346B-7BDA5DAA2783}"/>
                </a:ext>
              </a:extLst>
            </p:cNvPr>
            <p:cNvSpPr/>
            <p:nvPr/>
          </p:nvSpPr>
          <p:spPr bwMode="auto">
            <a:xfrm>
              <a:off x="4359955" y="2590227"/>
              <a:ext cx="192996" cy="267096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1A4D87F-ED99-4BEA-00E2-6D2CA6DA1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4" t="14273" r="71694" b="78573"/>
          <a:stretch/>
        </p:blipFill>
        <p:spPr>
          <a:xfrm>
            <a:off x="753899" y="3450445"/>
            <a:ext cx="861541" cy="2580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F3F4A2-9132-FDDD-690F-5E500820A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8" t="14273" r="61500" b="78573"/>
          <a:stretch/>
        </p:blipFill>
        <p:spPr>
          <a:xfrm>
            <a:off x="7299479" y="3448490"/>
            <a:ext cx="861542" cy="258005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48140D9-0C24-86F9-DED0-BB1AA4BFA202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1615440" y="3579447"/>
            <a:ext cx="5531051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A249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8CBEB1F-F7F6-E800-8D6A-9310D5510649}"/>
              </a:ext>
            </a:extLst>
          </p:cNvPr>
          <p:cNvCxnSpPr>
            <a:cxnSpLocks/>
          </p:cNvCxnSpPr>
          <p:nvPr/>
        </p:nvCxnSpPr>
        <p:spPr bwMode="auto">
          <a:xfrm>
            <a:off x="8161021" y="3579447"/>
            <a:ext cx="3107054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A249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36A94896-AFDB-DCCA-6A24-2D59037482E7}"/>
              </a:ext>
            </a:extLst>
          </p:cNvPr>
          <p:cNvSpPr txBox="1"/>
          <p:nvPr/>
        </p:nvSpPr>
        <p:spPr bwMode="auto">
          <a:xfrm>
            <a:off x="3985024" y="3556581"/>
            <a:ext cx="791883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300 steps</a:t>
            </a:r>
          </a:p>
        </p:txBody>
      </p: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AD0DF085-60C8-C5D8-FE74-B7C1EAA80A60}"/>
              </a:ext>
            </a:extLst>
          </p:cNvPr>
          <p:cNvCxnSpPr>
            <a:stCxn id="4" idx="2"/>
            <a:endCxn id="14" idx="0"/>
          </p:cNvCxnSpPr>
          <p:nvPr/>
        </p:nvCxnSpPr>
        <p:spPr bwMode="auto">
          <a:xfrm rot="16200000" flipH="1">
            <a:off x="4845015" y="563254"/>
            <a:ext cx="187397" cy="5583073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7A8BB17-C0B7-9FAD-6707-FB24BF20AC05}"/>
              </a:ext>
            </a:extLst>
          </p:cNvPr>
          <p:cNvSpPr txBox="1"/>
          <p:nvPr/>
        </p:nvSpPr>
        <p:spPr bwMode="auto">
          <a:xfrm>
            <a:off x="4757756" y="3084516"/>
            <a:ext cx="492122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Wait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17C02E8-A33B-619C-CFE3-F93579CBA364}"/>
              </a:ext>
            </a:extLst>
          </p:cNvPr>
          <p:cNvCxnSpPr>
            <a:endCxn id="8" idx="0"/>
          </p:cNvCxnSpPr>
          <p:nvPr/>
        </p:nvCxnSpPr>
        <p:spPr bwMode="auto">
          <a:xfrm>
            <a:off x="1184669" y="3231895"/>
            <a:ext cx="1" cy="2185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7519E970-5FFD-3EEC-D0E6-3067660D24E4}"/>
              </a:ext>
            </a:extLst>
          </p:cNvPr>
          <p:cNvSpPr txBox="1">
            <a:spLocks/>
          </p:cNvSpPr>
          <p:nvPr/>
        </p:nvSpPr>
        <p:spPr bwMode="auto">
          <a:xfrm>
            <a:off x="203200" y="4127913"/>
            <a:ext cx="11438021" cy="5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>
                <a:solidFill>
                  <a:srgbClr val="FF0000"/>
                </a:solidFill>
              </a:rPr>
              <a:t>Solution 1: dynamic batching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97510D39-4052-B30E-6999-B3109FAC2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02" y="3794170"/>
            <a:ext cx="1924697" cy="16075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8F6245-1F81-493A-FFE9-21694BA842D2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2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Can we do some smart scheduling?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F2B8D-ECA7-43B4-C459-31DBABD9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29565"/>
            <a:ext cx="11438021" cy="1237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Leveraging the multi process/threading: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02FF400-A78E-587A-FE23-76E4D712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9" y="1950475"/>
            <a:ext cx="3254915" cy="23960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45033E3-EF8D-EE9D-B6FB-F8EFB96171B1}"/>
              </a:ext>
            </a:extLst>
          </p:cNvPr>
          <p:cNvSpPr txBox="1"/>
          <p:nvPr/>
        </p:nvSpPr>
        <p:spPr bwMode="auto">
          <a:xfrm>
            <a:off x="801524" y="1426354"/>
            <a:ext cx="2051844" cy="3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Request #1: thread #1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43CF7635-3FB9-80B3-AAC6-4932F04D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14" y="1950475"/>
            <a:ext cx="3254915" cy="239609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C29325E-0AB2-9F51-79A6-FBF9034E3FC9}"/>
              </a:ext>
            </a:extLst>
          </p:cNvPr>
          <p:cNvSpPr txBox="1"/>
          <p:nvPr/>
        </p:nvSpPr>
        <p:spPr bwMode="auto">
          <a:xfrm>
            <a:off x="4546289" y="1426354"/>
            <a:ext cx="2051844" cy="3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Request #2: thread #2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D70A1E17-BBEA-0EC7-99A1-2E39CB13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264" y="1950475"/>
            <a:ext cx="3254915" cy="23960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36C961C-0F86-29E2-4929-46C17B02B1DF}"/>
              </a:ext>
            </a:extLst>
          </p:cNvPr>
          <p:cNvSpPr txBox="1"/>
          <p:nvPr/>
        </p:nvSpPr>
        <p:spPr bwMode="auto">
          <a:xfrm>
            <a:off x="8489639" y="1426354"/>
            <a:ext cx="2051844" cy="3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Request #3: thread #3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C2E51AD-4262-B76D-4AE3-8596D3080D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37" b="30032"/>
          <a:stretch/>
        </p:blipFill>
        <p:spPr>
          <a:xfrm>
            <a:off x="717830" y="5155693"/>
            <a:ext cx="10756340" cy="12377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E15519-C993-0531-4229-5EEDB1970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0" t="648" b="87916"/>
          <a:stretch/>
        </p:blipFill>
        <p:spPr>
          <a:xfrm>
            <a:off x="2576443" y="4691188"/>
            <a:ext cx="9064778" cy="46546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8CCF75D-38C6-E977-748B-02D8652B84F0}"/>
              </a:ext>
            </a:extLst>
          </p:cNvPr>
          <p:cNvSpPr/>
          <p:nvPr/>
        </p:nvSpPr>
        <p:spPr bwMode="auto">
          <a:xfrm>
            <a:off x="5767946" y="4536945"/>
            <a:ext cx="656107" cy="411480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9A6722-2F32-7113-342D-D999FABC090D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89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1297025" cy="7727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Very bad performance of concurrent model instances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F2B8D-ECA7-43B4-C459-31DBABD9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29565"/>
            <a:ext cx="11438021" cy="1237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Recall the GPU compute/memory access behaviors in inference: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</a:rPr>
              <a:t>What will it be like when we have 4 model instances running on the GPU?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CCF75D-38C6-E977-748B-02D8652B84F0}"/>
              </a:ext>
            </a:extLst>
          </p:cNvPr>
          <p:cNvSpPr/>
          <p:nvPr/>
        </p:nvSpPr>
        <p:spPr bwMode="auto">
          <a:xfrm>
            <a:off x="5767946" y="4536945"/>
            <a:ext cx="656107" cy="411480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DF83F4-4AB9-C9BA-74CA-E03EFADC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2725" b="47493"/>
          <a:stretch/>
        </p:blipFill>
        <p:spPr>
          <a:xfrm>
            <a:off x="902723" y="2084782"/>
            <a:ext cx="1663567" cy="26884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D161E6-8893-1CA6-470D-AFEA57F97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0"/>
          <a:stretch/>
        </p:blipFill>
        <p:spPr>
          <a:xfrm>
            <a:off x="2566290" y="2321174"/>
            <a:ext cx="8358281" cy="23694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63C62A-DEB6-D46D-EE69-A5758550BA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8"/>
          <a:stretch/>
        </p:blipFill>
        <p:spPr>
          <a:xfrm>
            <a:off x="1051946" y="1702333"/>
            <a:ext cx="9432000" cy="46739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27ED99-F8D8-BEAE-D9A3-6A9022EEB729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4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1297025" cy="7727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Using Nsight to profile the GPU kernels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F2B8D-ECA7-43B4-C459-31DBABD9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29565"/>
            <a:ext cx="11438021" cy="1237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GPU memory has a fixed bandwidth.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</a:rPr>
              <a:t>Each instance will compete with all other instances for the bandwidth.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CCF75D-38C6-E977-748B-02D8652B84F0}"/>
              </a:ext>
            </a:extLst>
          </p:cNvPr>
          <p:cNvSpPr/>
          <p:nvPr/>
        </p:nvSpPr>
        <p:spPr bwMode="auto">
          <a:xfrm>
            <a:off x="5767946" y="4452865"/>
            <a:ext cx="656107" cy="411480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8208279-C358-7DB6-FA2F-B80FA45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16" y="1921646"/>
            <a:ext cx="9896166" cy="202050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D8A80F2-3A15-FB54-D451-B808299D5813}"/>
              </a:ext>
            </a:extLst>
          </p:cNvPr>
          <p:cNvGrpSpPr/>
          <p:nvPr/>
        </p:nvGrpSpPr>
        <p:grpSpPr>
          <a:xfrm>
            <a:off x="5222270" y="4199920"/>
            <a:ext cx="5248203" cy="2285155"/>
            <a:chOff x="1607870" y="1173120"/>
            <a:chExt cx="8672233" cy="3776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58FCEC-9890-81C5-BBBE-7627A508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870" y="1173120"/>
              <a:ext cx="8672233" cy="3776035"/>
            </a:xfrm>
            <a:prstGeom prst="rect">
              <a:avLst/>
            </a:prstGeom>
          </p:spPr>
        </p:pic>
        <p:sp>
          <p:nvSpPr>
            <p:cNvPr id="9" name="Right Triangle 2">
              <a:extLst>
                <a:ext uri="{FF2B5EF4-FFF2-40B4-BE49-F238E27FC236}">
                  <a16:creationId xmlns:a16="http://schemas.microsoft.com/office/drawing/2014/main" id="{C7F30D06-5DB3-E51D-ADBB-B75B63F38864}"/>
                </a:ext>
              </a:extLst>
            </p:cNvPr>
            <p:cNvSpPr/>
            <p:nvPr/>
          </p:nvSpPr>
          <p:spPr bwMode="auto">
            <a:xfrm flipH="1">
              <a:off x="2788355" y="2867378"/>
              <a:ext cx="1873956" cy="1664772"/>
            </a:xfrm>
            <a:prstGeom prst="rtTriangle">
              <a:avLst/>
            </a:prstGeom>
            <a:solidFill>
              <a:srgbClr val="FF0000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FFE892-CD34-1081-84B0-2950AED89989}"/>
              </a:ext>
            </a:extLst>
          </p:cNvPr>
          <p:cNvSpPr txBox="1">
            <a:spLocks/>
          </p:cNvSpPr>
          <p:nvPr/>
        </p:nvSpPr>
        <p:spPr bwMode="auto">
          <a:xfrm>
            <a:off x="203201" y="4332244"/>
            <a:ext cx="4520000" cy="202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kern="0" dirty="0"/>
              <a:t>We are still memory bound. </a:t>
            </a:r>
            <a:r>
              <a:rPr lang="en-US" b="0" kern="0" dirty="0">
                <a:solidFill>
                  <a:srgbClr val="FF0000"/>
                </a:solidFill>
                <a:sym typeface="Wingdings" panose="05000000000000000000" pitchFamily="2" charset="2"/>
              </a:rPr>
              <a:t>Each request takes 4 times longer to process.</a:t>
            </a:r>
            <a:endParaRPr lang="en-US" b="0" kern="0" dirty="0"/>
          </a:p>
          <a:p>
            <a:pPr>
              <a:lnSpc>
                <a:spcPct val="100000"/>
              </a:lnSpc>
            </a:pPr>
            <a:r>
              <a:rPr lang="en-US" b="0" kern="0" dirty="0">
                <a:solidFill>
                  <a:srgbClr val="FF0000"/>
                </a:solidFill>
              </a:rPr>
              <a:t>0 performance gain. </a:t>
            </a:r>
            <a:r>
              <a:rPr lang="en-US" b="0" kern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>
              <a:lnSpc>
                <a:spcPct val="100000"/>
              </a:lnSpc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6F1529-96F9-7F0D-5917-A08F27CCC4E8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76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68560-7AE5-750E-8783-1B8B7EA4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241" y="1011187"/>
            <a:ext cx="6012607" cy="5112327"/>
          </a:xfrm>
        </p:spPr>
        <p:txBody>
          <a:bodyPr/>
          <a:lstStyle/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504950" lvl="2" indent="-285750"/>
            <a:endParaRPr lang="en-US" sz="867" dirty="0">
              <a:latin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cs typeface="Calibri"/>
              </a:rPr>
              <a:t>Overview</a:t>
            </a:r>
            <a:endParaRPr lang="en-US" sz="345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D41238E-FC9D-5227-E916-E8EDA5B5DC42}"/>
              </a:ext>
            </a:extLst>
          </p:cNvPr>
          <p:cNvSpPr txBox="1">
            <a:spLocks/>
          </p:cNvSpPr>
          <p:nvPr/>
        </p:nvSpPr>
        <p:spPr bwMode="auto">
          <a:xfrm>
            <a:off x="772241" y="1011186"/>
            <a:ext cx="10825100" cy="51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667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6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Introduction to large language models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Property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Inference scenarios</a:t>
            </a:r>
          </a:p>
          <a:p>
            <a:pPr marL="456565" indent="-456565"/>
            <a:r>
              <a:rPr lang="en-US" sz="2400" b="1" kern="0" dirty="0">
                <a:solidFill>
                  <a:srgbClr val="FF0000"/>
                </a:solidFill>
                <a:latin typeface="Calibri"/>
                <a:cs typeface="Calibri"/>
              </a:rPr>
              <a:t>Temporal fusion/</a:t>
            </a:r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In-flight batching</a:t>
            </a:r>
            <a:endParaRPr lang="en-US" sz="2400" b="1" kern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Optimization</a:t>
            </a: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Evaluation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Latency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Concurrency</a:t>
            </a:r>
          </a:p>
          <a:p>
            <a:pPr marL="533386" lvl="1" indent="0">
              <a:buNone/>
            </a:pPr>
            <a:endParaRPr lang="en-US" sz="24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05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729467" cy="772768"/>
          </a:xfrm>
        </p:spPr>
        <p:txBody>
          <a:bodyPr/>
          <a:lstStyle/>
          <a:p>
            <a:r>
              <a:rPr lang="en-US" dirty="0"/>
              <a:t>Ultimate solution: Temporal fusion/In-flight batching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678829-A8BC-3411-14AF-1F11E4853874}"/>
              </a:ext>
            </a:extLst>
          </p:cNvPr>
          <p:cNvSpPr txBox="1">
            <a:spLocks/>
          </p:cNvSpPr>
          <p:nvPr/>
        </p:nvSpPr>
        <p:spPr bwMode="auto">
          <a:xfrm>
            <a:off x="337201" y="1040088"/>
            <a:ext cx="11438021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sz="1733" b="0" kern="0" dirty="0">
              <a:solidFill>
                <a:schemeClr val="bg2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86A9CC1-016A-48B2-ACED-731B0FB89BD9}"/>
              </a:ext>
            </a:extLst>
          </p:cNvPr>
          <p:cNvSpPr txBox="1">
            <a:spLocks/>
          </p:cNvSpPr>
          <p:nvPr/>
        </p:nvSpPr>
        <p:spPr bwMode="auto">
          <a:xfrm>
            <a:off x="489601" y="937772"/>
            <a:ext cx="11105499" cy="181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b="0" kern="0" dirty="0"/>
              <a:t>Recall that:</a:t>
            </a:r>
          </a:p>
          <a:p>
            <a:pPr lvl="1">
              <a:lnSpc>
                <a:spcPct val="100000"/>
              </a:lnSpc>
            </a:pPr>
            <a:r>
              <a:rPr lang="en-US" sz="1733" b="0" kern="0" dirty="0"/>
              <a:t>For 1 query that has 512 words as the output, it will run the model for 512 times.</a:t>
            </a:r>
          </a:p>
          <a:p>
            <a:pPr lvl="1">
              <a:lnSpc>
                <a:spcPct val="100000"/>
              </a:lnSpc>
            </a:pPr>
            <a:r>
              <a:rPr lang="en-US" sz="1733" b="0" kern="0" dirty="0"/>
              <a:t>Each time, the model is dealing with a single token. This token is fed through all layers to get 1 output.</a:t>
            </a:r>
          </a:p>
          <a:p>
            <a:pPr lvl="1">
              <a:lnSpc>
                <a:spcPct val="100000"/>
              </a:lnSpc>
            </a:pPr>
            <a:endParaRPr lang="en-US" sz="1733" b="0" kern="0" dirty="0"/>
          </a:p>
          <a:p>
            <a:pPr>
              <a:lnSpc>
                <a:spcPct val="100000"/>
              </a:lnSpc>
            </a:pPr>
            <a:r>
              <a:rPr lang="en-US" sz="2133" b="0" kern="0" dirty="0"/>
              <a:t>For any query at any time step, the model performs the identical operations.</a:t>
            </a:r>
          </a:p>
          <a:p>
            <a:pPr lvl="1">
              <a:lnSpc>
                <a:spcPct val="100000"/>
              </a:lnSpc>
            </a:pPr>
            <a:r>
              <a:rPr lang="en-US" sz="1733" b="0" kern="0" dirty="0"/>
              <a:t>Consider kernel fusion, what do you think we can do? </a:t>
            </a:r>
            <a:endParaRPr lang="en-US" sz="1733" b="0" i="1" kern="0" dirty="0">
              <a:solidFill>
                <a:srgbClr val="00B05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77B832-00B2-91DF-8C79-F702D9D5A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8"/>
          <a:stretch/>
        </p:blipFill>
        <p:spPr>
          <a:xfrm>
            <a:off x="2628746" y="3301553"/>
            <a:ext cx="5838454" cy="28932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8D8AFF-DA1B-D1ED-5525-62AA82DA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86" y="2959601"/>
            <a:ext cx="7054013" cy="34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F04AC1-8713-8B7F-BCED-7510D4060DF2}"/>
              </a:ext>
            </a:extLst>
          </p:cNvPr>
          <p:cNvGrpSpPr/>
          <p:nvPr/>
        </p:nvGrpSpPr>
        <p:grpSpPr>
          <a:xfrm>
            <a:off x="596900" y="1318830"/>
            <a:ext cx="11597208" cy="3526268"/>
            <a:chOff x="1335082" y="871922"/>
            <a:chExt cx="9748800" cy="296423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FBA2A74-15D4-3938-662B-F80934CC6E5B}"/>
                </a:ext>
              </a:extLst>
            </p:cNvPr>
            <p:cNvGrpSpPr/>
            <p:nvPr/>
          </p:nvGrpSpPr>
          <p:grpSpPr>
            <a:xfrm>
              <a:off x="1335082" y="871922"/>
              <a:ext cx="9748800" cy="2964238"/>
              <a:chOff x="820800" y="1656000"/>
              <a:chExt cx="9748800" cy="2964238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038F9790-2C1B-1923-B21C-7C9E3E7B2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800" y="1964492"/>
                <a:ext cx="9748800" cy="2655746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E9352A6-ADF3-A7E2-1548-8D083A290377}"/>
                  </a:ext>
                </a:extLst>
              </p:cNvPr>
              <p:cNvSpPr/>
              <p:nvPr/>
            </p:nvSpPr>
            <p:spPr bwMode="auto">
              <a:xfrm>
                <a:off x="1622400" y="1656000"/>
                <a:ext cx="8947200" cy="7143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E556131-2B1D-5BFA-BF71-EF361D8FEEDB}"/>
                  </a:ext>
                </a:extLst>
              </p:cNvPr>
              <p:cNvSpPr/>
              <p:nvPr/>
            </p:nvSpPr>
            <p:spPr bwMode="auto">
              <a:xfrm>
                <a:off x="7012800" y="2321064"/>
                <a:ext cx="3009600" cy="9405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8588476-F7AD-F970-B67F-C9DFB09B2833}"/>
                  </a:ext>
                </a:extLst>
              </p:cNvPr>
              <p:cNvSpPr/>
              <p:nvPr/>
            </p:nvSpPr>
            <p:spPr bwMode="auto">
              <a:xfrm>
                <a:off x="10022400" y="2441430"/>
                <a:ext cx="547200" cy="21788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C0F189C-31A6-73E9-F40A-AC872BA694D9}"/>
                </a:ext>
              </a:extLst>
            </p:cNvPr>
            <p:cNvSpPr/>
            <p:nvPr/>
          </p:nvSpPr>
          <p:spPr bwMode="auto">
            <a:xfrm>
              <a:off x="4564282" y="3429000"/>
              <a:ext cx="1706918" cy="40716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729467" cy="772768"/>
          </a:xfrm>
        </p:spPr>
        <p:txBody>
          <a:bodyPr/>
          <a:lstStyle/>
          <a:p>
            <a:r>
              <a:rPr lang="en-US" dirty="0"/>
              <a:t>Ultimate solution: In-flight batching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678829-A8BC-3411-14AF-1F11E4853874}"/>
              </a:ext>
            </a:extLst>
          </p:cNvPr>
          <p:cNvSpPr txBox="1">
            <a:spLocks/>
          </p:cNvSpPr>
          <p:nvPr/>
        </p:nvSpPr>
        <p:spPr bwMode="auto">
          <a:xfrm>
            <a:off x="337201" y="1040088"/>
            <a:ext cx="11438021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sz="1733" b="0" kern="0" dirty="0">
              <a:solidFill>
                <a:schemeClr val="bg2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86A9CC1-016A-48B2-ACED-731B0FB89BD9}"/>
              </a:ext>
            </a:extLst>
          </p:cNvPr>
          <p:cNvSpPr txBox="1">
            <a:spLocks/>
          </p:cNvSpPr>
          <p:nvPr/>
        </p:nvSpPr>
        <p:spPr bwMode="auto">
          <a:xfrm>
            <a:off x="489601" y="937772"/>
            <a:ext cx="11105499" cy="181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b="0" kern="0" dirty="0"/>
              <a:t>What are we batching?</a:t>
            </a:r>
            <a:endParaRPr lang="en-US" sz="1733" b="0" i="1" kern="0" dirty="0">
              <a:solidFill>
                <a:srgbClr val="00B050"/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7CADF25-FE13-0E15-4E7C-DD34A984A917}"/>
              </a:ext>
            </a:extLst>
          </p:cNvPr>
          <p:cNvSpPr txBox="1">
            <a:spLocks/>
          </p:cNvSpPr>
          <p:nvPr/>
        </p:nvSpPr>
        <p:spPr bwMode="auto">
          <a:xfrm>
            <a:off x="489601" y="5539170"/>
            <a:ext cx="11105499" cy="7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kern="0" dirty="0">
                <a:solidFill>
                  <a:srgbClr val="FF0000"/>
                </a:solidFill>
              </a:rPr>
              <a:t>We are batching the generation of multiple requests in each iteration / step.</a:t>
            </a:r>
            <a:endParaRPr lang="en-US" sz="1733" i="1" kern="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F30F06-F1A0-ADD1-2350-0E5EE78A4C0F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77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729467" cy="772768"/>
          </a:xfrm>
        </p:spPr>
        <p:txBody>
          <a:bodyPr/>
          <a:lstStyle/>
          <a:p>
            <a:r>
              <a:rPr lang="en-US" dirty="0"/>
              <a:t>Ultimate solution: In-flight batching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678829-A8BC-3411-14AF-1F11E4853874}"/>
              </a:ext>
            </a:extLst>
          </p:cNvPr>
          <p:cNvSpPr txBox="1">
            <a:spLocks/>
          </p:cNvSpPr>
          <p:nvPr/>
        </p:nvSpPr>
        <p:spPr bwMode="auto">
          <a:xfrm>
            <a:off x="337201" y="1040088"/>
            <a:ext cx="11438021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sz="1733" b="0" kern="0" dirty="0">
              <a:solidFill>
                <a:schemeClr val="bg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3B281E-5B74-CC46-3318-D1A3CFC1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73" y="1699888"/>
            <a:ext cx="9362804" cy="344985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0E566C4-BEFB-8316-F5E5-2956BB6C438A}"/>
              </a:ext>
            </a:extLst>
          </p:cNvPr>
          <p:cNvSpPr txBox="1">
            <a:spLocks/>
          </p:cNvSpPr>
          <p:nvPr/>
        </p:nvSpPr>
        <p:spPr bwMode="auto">
          <a:xfrm>
            <a:off x="489601" y="5539170"/>
            <a:ext cx="11105499" cy="7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kern="0" dirty="0">
                <a:solidFill>
                  <a:srgbClr val="FF0000"/>
                </a:solidFill>
              </a:rPr>
              <a:t>We have the most fine-grained batching now!</a:t>
            </a:r>
            <a:endParaRPr lang="en-US" sz="1733" i="1" kern="0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98E244-B916-C0EC-B597-069C3EC2D377}"/>
              </a:ext>
            </a:extLst>
          </p:cNvPr>
          <p:cNvSpPr/>
          <p:nvPr/>
        </p:nvSpPr>
        <p:spPr bwMode="auto">
          <a:xfrm>
            <a:off x="416401" y="4385083"/>
            <a:ext cx="2182799" cy="639581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97071F2-9EBF-7CB7-E05B-2492E132A015}"/>
              </a:ext>
            </a:extLst>
          </p:cNvPr>
          <p:cNvSpPr txBox="1">
            <a:spLocks/>
          </p:cNvSpPr>
          <p:nvPr/>
        </p:nvSpPr>
        <p:spPr bwMode="auto">
          <a:xfrm>
            <a:off x="1354801" y="4102424"/>
            <a:ext cx="1316399" cy="4241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kern="0" dirty="0">
                <a:solidFill>
                  <a:srgbClr val="FF0000"/>
                </a:solidFill>
              </a:rPr>
              <a:t>Temporal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kern="0" dirty="0">
                <a:solidFill>
                  <a:srgbClr val="FF0000"/>
                </a:solidFill>
              </a:rPr>
              <a:t>Fusion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4A58F0-54CB-EA49-A1A7-DC97ED6A77C6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21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68560-7AE5-750E-8783-1B8B7EA4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241" y="1011187"/>
            <a:ext cx="6012607" cy="5112327"/>
          </a:xfrm>
        </p:spPr>
        <p:txBody>
          <a:bodyPr/>
          <a:lstStyle/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504950" lvl="2" indent="-285750"/>
            <a:endParaRPr lang="en-US" sz="867" dirty="0">
              <a:latin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cs typeface="Calibri"/>
              </a:rPr>
              <a:t>Overview</a:t>
            </a:r>
            <a:endParaRPr lang="en-US" sz="345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D41238E-FC9D-5227-E916-E8EDA5B5DC42}"/>
              </a:ext>
            </a:extLst>
          </p:cNvPr>
          <p:cNvSpPr txBox="1">
            <a:spLocks/>
          </p:cNvSpPr>
          <p:nvPr/>
        </p:nvSpPr>
        <p:spPr bwMode="auto">
          <a:xfrm>
            <a:off x="772241" y="1011186"/>
            <a:ext cx="10825100" cy="51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667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6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Introduction to large language models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Property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Inference scenarios</a:t>
            </a:r>
          </a:p>
          <a:p>
            <a:pPr marL="456565" indent="-456565"/>
            <a:r>
              <a:rPr lang="en-US" sz="2400" b="1" kern="0" dirty="0">
                <a:latin typeface="Calibri"/>
                <a:cs typeface="Calibri"/>
              </a:rPr>
              <a:t>Temporal fusion/</a:t>
            </a:r>
            <a:r>
              <a:rPr lang="en-US" sz="2400" kern="0" dirty="0">
                <a:latin typeface="Calibri"/>
                <a:cs typeface="Calibri"/>
              </a:rPr>
              <a:t>In-flight batching</a:t>
            </a:r>
            <a:endParaRPr lang="en-US" sz="2400" b="1" kern="0" dirty="0">
              <a:latin typeface="Calibri"/>
              <a:cs typeface="Calibri"/>
            </a:endParaRPr>
          </a:p>
          <a:p>
            <a:pPr marL="456565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Performance Optimization</a:t>
            </a: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Evaluation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Latency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Concurrency</a:t>
            </a:r>
          </a:p>
          <a:p>
            <a:pPr marL="533386" lvl="1" indent="0">
              <a:buNone/>
            </a:pPr>
            <a:endParaRPr lang="en-US" sz="24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92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729467" cy="772768"/>
          </a:xfrm>
        </p:spPr>
        <p:txBody>
          <a:bodyPr/>
          <a:lstStyle/>
          <a:p>
            <a:r>
              <a:rPr lang="en-US" dirty="0"/>
              <a:t>Memory reordering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4678829-A8BC-3411-14AF-1F11E4853874}"/>
              </a:ext>
            </a:extLst>
          </p:cNvPr>
          <p:cNvSpPr txBox="1">
            <a:spLocks/>
          </p:cNvSpPr>
          <p:nvPr/>
        </p:nvSpPr>
        <p:spPr bwMode="auto">
          <a:xfrm>
            <a:off x="337201" y="1040088"/>
            <a:ext cx="11438021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US" sz="1733" b="0" kern="0" dirty="0">
              <a:solidFill>
                <a:schemeClr val="bg2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98E244-B916-C0EC-B597-069C3EC2D377}"/>
              </a:ext>
            </a:extLst>
          </p:cNvPr>
          <p:cNvSpPr/>
          <p:nvPr/>
        </p:nvSpPr>
        <p:spPr bwMode="auto">
          <a:xfrm>
            <a:off x="416401" y="4385083"/>
            <a:ext cx="2182799" cy="639581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6C23CFE-F992-6175-AB38-CEDCE64ADA03}"/>
              </a:ext>
            </a:extLst>
          </p:cNvPr>
          <p:cNvSpPr txBox="1">
            <a:spLocks/>
          </p:cNvSpPr>
          <p:nvPr/>
        </p:nvSpPr>
        <p:spPr bwMode="auto">
          <a:xfrm>
            <a:off x="489601" y="937772"/>
            <a:ext cx="11105499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b="0" kern="0" dirty="0"/>
              <a:t>cuBLAS kernels and collective operations take contiguous memory as the input.</a:t>
            </a:r>
          </a:p>
          <a:p>
            <a:pPr>
              <a:lnSpc>
                <a:spcPct val="100000"/>
              </a:lnSpc>
            </a:pPr>
            <a:r>
              <a:rPr lang="en-US" sz="2133" b="0" kern="0" dirty="0"/>
              <a:t>After we batched multiple requests, if some requests finish: </a:t>
            </a:r>
            <a:endParaRPr lang="en-US" sz="1733" b="0" i="1" kern="0" dirty="0">
              <a:solidFill>
                <a:srgbClr val="00B05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23717A-84DA-6E5A-D785-3E19AD726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34"/>
          <a:stretch/>
        </p:blipFill>
        <p:spPr>
          <a:xfrm>
            <a:off x="6358222" y="4053847"/>
            <a:ext cx="5344177" cy="22628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8CE2AD7-6390-8F7E-70C1-11E615673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71444"/>
          <a:stretch/>
        </p:blipFill>
        <p:spPr>
          <a:xfrm>
            <a:off x="3349395" y="1962102"/>
            <a:ext cx="5493210" cy="1535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AF442D-E52C-E29D-7B78-030E1FB29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99" b="42946"/>
          <a:stretch/>
        </p:blipFill>
        <p:spPr>
          <a:xfrm>
            <a:off x="489601" y="4257091"/>
            <a:ext cx="5493209" cy="15351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4E151C6-3740-0F42-455F-0C02BC6073A6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8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68560-7AE5-750E-8783-1B8B7EA4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241" y="1011187"/>
            <a:ext cx="6012607" cy="5112327"/>
          </a:xfrm>
        </p:spPr>
        <p:txBody>
          <a:bodyPr/>
          <a:lstStyle/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504950" lvl="2" indent="-285750"/>
            <a:endParaRPr lang="en-US" sz="867" dirty="0">
              <a:latin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cs typeface="Calibri"/>
              </a:rPr>
              <a:t>Overview</a:t>
            </a:r>
            <a:endParaRPr lang="en-US" sz="345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D41238E-FC9D-5227-E916-E8EDA5B5DC42}"/>
              </a:ext>
            </a:extLst>
          </p:cNvPr>
          <p:cNvSpPr txBox="1">
            <a:spLocks/>
          </p:cNvSpPr>
          <p:nvPr/>
        </p:nvSpPr>
        <p:spPr bwMode="auto">
          <a:xfrm>
            <a:off x="772241" y="1011186"/>
            <a:ext cx="10825100" cy="51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667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6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Introduction to large language models</a:t>
            </a:r>
          </a:p>
          <a:p>
            <a:pPr marL="989951" lvl="1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Property</a:t>
            </a:r>
          </a:p>
          <a:p>
            <a:pPr marL="989951" lvl="1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Inference scenarios</a:t>
            </a:r>
          </a:p>
          <a:p>
            <a:pPr marL="456565" indent="-456565"/>
            <a:r>
              <a:rPr lang="en-US" sz="2400" b="1" kern="0" dirty="0">
                <a:latin typeface="Calibri"/>
                <a:cs typeface="Calibri"/>
              </a:rPr>
              <a:t>Temporal fusion/</a:t>
            </a:r>
            <a:r>
              <a:rPr lang="en-US" sz="2400" kern="0" dirty="0">
                <a:latin typeface="Calibri"/>
                <a:cs typeface="Calibri"/>
              </a:rPr>
              <a:t>In-flight batching</a:t>
            </a:r>
            <a:endParaRPr lang="en-US" sz="2400" b="1" kern="0" dirty="0">
              <a:latin typeface="Calibri"/>
              <a:cs typeface="Calibri"/>
            </a:endParaRP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Optimization</a:t>
            </a: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Evaluation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Latency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Concurrency</a:t>
            </a:r>
          </a:p>
          <a:p>
            <a:pPr marL="533386" lvl="1" indent="0">
              <a:buNone/>
            </a:pPr>
            <a:endParaRPr lang="en-US" sz="24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12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68560-7AE5-750E-8783-1B8B7EA4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241" y="1011187"/>
            <a:ext cx="6012607" cy="5112327"/>
          </a:xfrm>
        </p:spPr>
        <p:txBody>
          <a:bodyPr/>
          <a:lstStyle/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219200" lvl="2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1504950" lvl="2" indent="-285750"/>
            <a:endParaRPr lang="en-US" sz="867" dirty="0">
              <a:latin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1523352" lvl="2" indent="-380365"/>
            <a:endParaRPr lang="en-US" sz="933" dirty="0"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cs typeface="Calibri"/>
              </a:rPr>
              <a:t>Overview</a:t>
            </a:r>
            <a:endParaRPr lang="en-US" sz="345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D41238E-FC9D-5227-E916-E8EDA5B5DC42}"/>
              </a:ext>
            </a:extLst>
          </p:cNvPr>
          <p:cNvSpPr txBox="1">
            <a:spLocks/>
          </p:cNvSpPr>
          <p:nvPr/>
        </p:nvSpPr>
        <p:spPr bwMode="auto">
          <a:xfrm>
            <a:off x="772241" y="1011186"/>
            <a:ext cx="10825100" cy="51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667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6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Introduction to large language models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Property</a:t>
            </a:r>
          </a:p>
          <a:p>
            <a:pPr marL="989951" lvl="1" indent="-456565"/>
            <a:r>
              <a:rPr lang="en-US" sz="2400" kern="0" dirty="0">
                <a:latin typeface="Calibri"/>
                <a:cs typeface="Calibri"/>
              </a:rPr>
              <a:t>Inference scenarios</a:t>
            </a:r>
          </a:p>
          <a:p>
            <a:pPr marL="456565" indent="-456565"/>
            <a:r>
              <a:rPr lang="en-US" sz="2400" b="1" kern="0" dirty="0">
                <a:latin typeface="Calibri"/>
                <a:cs typeface="Calibri"/>
              </a:rPr>
              <a:t>Temporal fusion/</a:t>
            </a:r>
            <a:r>
              <a:rPr lang="en-US" sz="2400" kern="0" dirty="0">
                <a:latin typeface="Calibri"/>
                <a:cs typeface="Calibri"/>
              </a:rPr>
              <a:t>In-flight batching</a:t>
            </a:r>
            <a:endParaRPr lang="en-US" sz="2400" b="1" kern="0" dirty="0">
              <a:latin typeface="Calibri"/>
              <a:cs typeface="Calibri"/>
            </a:endParaRPr>
          </a:p>
          <a:p>
            <a:pPr marL="456565" indent="-456565"/>
            <a:r>
              <a:rPr lang="en-US" sz="2400" kern="0" dirty="0">
                <a:latin typeface="Calibri"/>
                <a:cs typeface="Calibri"/>
              </a:rPr>
              <a:t>Performance Optimization</a:t>
            </a:r>
          </a:p>
          <a:p>
            <a:pPr marL="456565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Performance Evaluation</a:t>
            </a:r>
          </a:p>
          <a:p>
            <a:pPr marL="989951" lvl="1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Latency</a:t>
            </a:r>
          </a:p>
          <a:p>
            <a:pPr marL="989951" lvl="1" indent="-456565"/>
            <a:r>
              <a:rPr lang="en-US" sz="2400" kern="0" dirty="0">
                <a:solidFill>
                  <a:srgbClr val="FF0000"/>
                </a:solidFill>
                <a:latin typeface="Calibri"/>
                <a:cs typeface="Calibri"/>
              </a:rPr>
              <a:t>Concurrency</a:t>
            </a:r>
          </a:p>
          <a:p>
            <a:pPr marL="533386" lvl="1" indent="0">
              <a:buNone/>
            </a:pPr>
            <a:endParaRPr lang="en-US" sz="24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94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9" y="224196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Requests with fixed generation length and arrival interval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56D28-06AE-4BF5-9EF1-0FC669AF9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53"/>
          <a:stretch/>
        </p:blipFill>
        <p:spPr>
          <a:xfrm>
            <a:off x="186943" y="2835951"/>
            <a:ext cx="11818114" cy="239529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AF87AF-998A-AC98-86CC-C5ADD48C6441}"/>
              </a:ext>
            </a:extLst>
          </p:cNvPr>
          <p:cNvSpPr txBox="1">
            <a:spLocks/>
          </p:cNvSpPr>
          <p:nvPr/>
        </p:nvSpPr>
        <p:spPr bwMode="auto">
          <a:xfrm>
            <a:off x="489601" y="937772"/>
            <a:ext cx="11105499" cy="9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33" b="0" kern="0" dirty="0"/>
              <a:t>Each request will have 512 generation length.</a:t>
            </a:r>
          </a:p>
          <a:p>
            <a:pPr>
              <a:lnSpc>
                <a:spcPct val="100000"/>
              </a:lnSpc>
            </a:pPr>
            <a:r>
              <a:rPr lang="en-US" sz="2133" b="0" kern="0" dirty="0"/>
              <a:t>Time interval between arrival of requests is 500 </a:t>
            </a:r>
            <a:r>
              <a:rPr lang="en-US" sz="2133" b="0" kern="0" dirty="0" err="1"/>
              <a:t>ms.</a:t>
            </a:r>
            <a:endParaRPr lang="en-US" sz="1733" b="0" kern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E10D5E-099E-3A40-63C0-9E9595ADDA41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9" y="224196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Requests with fixed generation length and arrival interval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56D28-06AE-4BF5-9EF1-0FC669AF9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46"/>
          <a:stretch/>
        </p:blipFill>
        <p:spPr>
          <a:xfrm>
            <a:off x="90464" y="1513489"/>
            <a:ext cx="12011071" cy="43055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62C750-DE3A-CF7F-7F67-EBE35FF480C4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0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6" y="274527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Requests with random arrival interval (Poisson Process)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048B14-E2C0-70A1-D7BF-2EBD0A952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" y="1653319"/>
            <a:ext cx="11990573" cy="43270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B45908D-7E17-AEC4-4E54-9AFE74BB23D4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01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6" y="274527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Requests with random generation length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646424-8073-B55A-BD69-D8C93D4B6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8358" b="8007"/>
          <a:stretch/>
        </p:blipFill>
        <p:spPr>
          <a:xfrm>
            <a:off x="378086" y="1439917"/>
            <a:ext cx="4057280" cy="500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72E39C-CBB4-DD0E-0A3C-690D0CAF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1" r="29550" b="2401"/>
          <a:stretch/>
        </p:blipFill>
        <p:spPr>
          <a:xfrm>
            <a:off x="630334" y="1102773"/>
            <a:ext cx="7422681" cy="27335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9306D8D-F26F-37C8-84EC-1A01F8E58AF7}"/>
              </a:ext>
            </a:extLst>
          </p:cNvPr>
          <p:cNvSpPr/>
          <p:nvPr/>
        </p:nvSpPr>
        <p:spPr bwMode="auto">
          <a:xfrm>
            <a:off x="1905000" y="1103716"/>
            <a:ext cx="5167313" cy="110722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err="1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AC6D15-3AF5-613F-3646-27245842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0503"/>
            <a:ext cx="5076497" cy="507649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E605111-15EF-7097-B579-CB7F7C96DC58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08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6" y="274527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Overall generation progress for 32 requests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CF19CE-5350-83CA-2617-C18CA2D3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06" y="1240216"/>
            <a:ext cx="7315215" cy="50292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8F9793-E307-1556-9CA5-ECAC6246B8CF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12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6" y="274527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Hardware profiling</a:t>
            </a:r>
            <a:endParaRPr lang="en-US" sz="345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1323C7-BE3E-73D2-D607-D0C7C6F4B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6"/>
          <a:stretch/>
        </p:blipFill>
        <p:spPr>
          <a:xfrm>
            <a:off x="1449880" y="1305910"/>
            <a:ext cx="9292240" cy="21230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FD3E2B-DCE7-C986-9F4B-C69D9602F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4"/>
          <a:stretch/>
        </p:blipFill>
        <p:spPr>
          <a:xfrm>
            <a:off x="1449880" y="4056991"/>
            <a:ext cx="9292240" cy="22488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6B1FF2-1AB6-DDE4-68A2-86089B4CA2B3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478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AF771-482E-4837-8FB7-71DC68A3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6" y="274527"/>
            <a:ext cx="11267662" cy="764453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Inference 32 requests on </a:t>
            </a:r>
            <a:r>
              <a:rPr lang="en-US" dirty="0" err="1">
                <a:latin typeface="Calibri"/>
                <a:ea typeface="Calibri"/>
                <a:cs typeface="Calibri"/>
              </a:rPr>
              <a:t>LLaMA</a:t>
            </a:r>
            <a:r>
              <a:rPr lang="en-US" dirty="0">
                <a:latin typeface="Calibri"/>
                <a:ea typeface="Calibri"/>
                <a:cs typeface="Calibri"/>
              </a:rPr>
              <a:t> 7B (random generation length)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6B1FF2-1AB6-DDE4-68A2-86089B4CA2B3}"/>
              </a:ext>
            </a:extLst>
          </p:cNvPr>
          <p:cNvSpPr txBox="1"/>
          <p:nvPr/>
        </p:nvSpPr>
        <p:spPr bwMode="auto">
          <a:xfrm>
            <a:off x="130449" y="6446133"/>
            <a:ext cx="1193110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Yao, Jinghan, Nawras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Alnaasan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Tian Chen, Aamir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Shafi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, and Hari </a:t>
            </a:r>
            <a:r>
              <a:rPr lang="en-US" sz="1000" i="0" dirty="0" err="1">
                <a:solidFill>
                  <a:srgbClr val="222222"/>
                </a:solidFill>
                <a:effectLst/>
                <a:latin typeface="+mn-lt"/>
              </a:rPr>
              <a:t>Subramoni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. "Flover: A Temporal Fusion Framework for Efficient Autoregressive Model Parallel Inference."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arXiv:2305.13484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lang="en-US" sz="1000" dirty="0">
              <a:latin typeface="+mn-lt"/>
            </a:endParaRPr>
          </a:p>
        </p:txBody>
      </p:sp>
      <p:pic>
        <p:nvPicPr>
          <p:cNvPr id="5" name="llama7b">
            <a:hlinkClick r:id="" action="ppaction://media"/>
            <a:extLst>
              <a:ext uri="{FF2B5EF4-FFF2-40B4-BE49-F238E27FC236}">
                <a16:creationId xmlns:a16="http://schemas.microsoft.com/office/drawing/2014/main" id="{726D11B9-C1AF-52FF-883E-AA60E601D1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714" y="854655"/>
            <a:ext cx="9940405" cy="5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9409F-37A3-3A44-916D-19745DCC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699"/>
            <a:ext cx="12192000" cy="772768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731A1F2-FCC3-834E-9180-448BDAF626B9}"/>
              </a:ext>
            </a:extLst>
          </p:cNvPr>
          <p:cNvGrpSpPr>
            <a:grpSpLocks/>
          </p:cNvGrpSpPr>
          <p:nvPr/>
        </p:nvGrpSpPr>
        <p:grpSpPr bwMode="auto">
          <a:xfrm>
            <a:off x="5086031" y="1442764"/>
            <a:ext cx="2102560" cy="1622329"/>
            <a:chOff x="1584" y="1008"/>
            <a:chExt cx="624" cy="57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1D6ABDA-B185-EC4E-ADB5-0DF3AF51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7166646-1DF1-B943-AE23-EA3322335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9E27CA27-1C4B-D24B-B290-329059491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3" name="Rectangle 8">
                <a:extLst>
                  <a:ext uri="{FF2B5EF4-FFF2-40B4-BE49-F238E27FC236}">
                    <a16:creationId xmlns:a16="http://schemas.microsoft.com/office/drawing/2014/main" id="{CD13DF3C-2936-584A-84DD-BB86AFC4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4" name="Rectangle 9">
                <a:extLst>
                  <a:ext uri="{FF2B5EF4-FFF2-40B4-BE49-F238E27FC236}">
                    <a16:creationId xmlns:a16="http://schemas.microsoft.com/office/drawing/2014/main" id="{ED4C2478-5804-164D-957E-F7D96931E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5" name="Rectangle 10">
                <a:extLst>
                  <a:ext uri="{FF2B5EF4-FFF2-40B4-BE49-F238E27FC236}">
                    <a16:creationId xmlns:a16="http://schemas.microsoft.com/office/drawing/2014/main" id="{81D98AF4-7C4F-3749-97B6-92F3B1FF3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:a16="http://schemas.microsoft.com/office/drawing/2014/main" id="{6D52846A-4235-9941-B914-FA6CC341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7" name="Line 12">
                <a:extLst>
                  <a:ext uri="{FF2B5EF4-FFF2-40B4-BE49-F238E27FC236}">
                    <a16:creationId xmlns:a16="http://schemas.microsoft.com/office/drawing/2014/main" id="{A466CF8E-CC1A-174E-A5F1-FDC1E498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8" name="Line 13">
                <a:extLst>
                  <a:ext uri="{FF2B5EF4-FFF2-40B4-BE49-F238E27FC236}">
                    <a16:creationId xmlns:a16="http://schemas.microsoft.com/office/drawing/2014/main" id="{EACC7B26-88D2-434A-80E5-09D5CA3FA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9" name="Line 14">
                <a:extLst>
                  <a:ext uri="{FF2B5EF4-FFF2-40B4-BE49-F238E27FC236}">
                    <a16:creationId xmlns:a16="http://schemas.microsoft.com/office/drawing/2014/main" id="{E3F936BA-34FD-084E-996E-1D6B5EE6A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0" name="Line 15">
                <a:extLst>
                  <a:ext uri="{FF2B5EF4-FFF2-40B4-BE49-F238E27FC236}">
                    <a16:creationId xmlns:a16="http://schemas.microsoft.com/office/drawing/2014/main" id="{94496AD5-4E50-C24F-B395-6568E7B83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1" name="Line 16">
                <a:extLst>
                  <a:ext uri="{FF2B5EF4-FFF2-40B4-BE49-F238E27FC236}">
                    <a16:creationId xmlns:a16="http://schemas.microsoft.com/office/drawing/2014/main" id="{6F815B3E-DDD5-A64B-9F07-C0862BB0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2" name="Line 17">
                <a:extLst>
                  <a:ext uri="{FF2B5EF4-FFF2-40B4-BE49-F238E27FC236}">
                    <a16:creationId xmlns:a16="http://schemas.microsoft.com/office/drawing/2014/main" id="{AA24756B-8F8B-E84A-B032-0C7ED2191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7EE9B951-BC39-0B4C-AD81-5674EA812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1" name="Rectangle 19">
                <a:extLst>
                  <a:ext uri="{FF2B5EF4-FFF2-40B4-BE49-F238E27FC236}">
                    <a16:creationId xmlns:a16="http://schemas.microsoft.com/office/drawing/2014/main" id="{B95BD17D-AB24-BC4C-91AB-A7361DDDC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2" name="Rectangle 20">
                <a:extLst>
                  <a:ext uri="{FF2B5EF4-FFF2-40B4-BE49-F238E27FC236}">
                    <a16:creationId xmlns:a16="http://schemas.microsoft.com/office/drawing/2014/main" id="{7338BF90-9E82-1249-A51A-69E7C1A8E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3" name="Rectangle 21">
                <a:extLst>
                  <a:ext uri="{FF2B5EF4-FFF2-40B4-BE49-F238E27FC236}">
                    <a16:creationId xmlns:a16="http://schemas.microsoft.com/office/drawing/2014/main" id="{B36D9C06-2101-EB4A-8E23-1811561E0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4" name="Rectangle 22">
                <a:extLst>
                  <a:ext uri="{FF2B5EF4-FFF2-40B4-BE49-F238E27FC236}">
                    <a16:creationId xmlns:a16="http://schemas.microsoft.com/office/drawing/2014/main" id="{6D520F10-5878-BF48-B447-7749CA66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23">
                <a:extLst>
                  <a:ext uri="{FF2B5EF4-FFF2-40B4-BE49-F238E27FC236}">
                    <a16:creationId xmlns:a16="http://schemas.microsoft.com/office/drawing/2014/main" id="{067F3796-93A2-304F-9E69-D45A69ABC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6" name="Line 24">
                <a:extLst>
                  <a:ext uri="{FF2B5EF4-FFF2-40B4-BE49-F238E27FC236}">
                    <a16:creationId xmlns:a16="http://schemas.microsoft.com/office/drawing/2014/main" id="{2B7BF76B-A959-1E47-A7BC-B61D6E230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7" name="Line 25">
                <a:extLst>
                  <a:ext uri="{FF2B5EF4-FFF2-40B4-BE49-F238E27FC236}">
                    <a16:creationId xmlns:a16="http://schemas.microsoft.com/office/drawing/2014/main" id="{477587F5-3813-4749-897C-ED605F94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8" name="Line 26">
                <a:extLst>
                  <a:ext uri="{FF2B5EF4-FFF2-40B4-BE49-F238E27FC236}">
                    <a16:creationId xmlns:a16="http://schemas.microsoft.com/office/drawing/2014/main" id="{51CBCA11-FB44-B94D-91A6-4AA86EC2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9" name="Line 27">
                <a:extLst>
                  <a:ext uri="{FF2B5EF4-FFF2-40B4-BE49-F238E27FC236}">
                    <a16:creationId xmlns:a16="http://schemas.microsoft.com/office/drawing/2014/main" id="{B51E7470-7F2E-1D45-9CFE-370F1B6E6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0" name="Line 28">
                <a:extLst>
                  <a:ext uri="{FF2B5EF4-FFF2-40B4-BE49-F238E27FC236}">
                    <a16:creationId xmlns:a16="http://schemas.microsoft.com/office/drawing/2014/main" id="{3393A7AE-DE56-CB46-AAC7-E06FC55FB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Line 29">
                <a:extLst>
                  <a:ext uri="{FF2B5EF4-FFF2-40B4-BE49-F238E27FC236}">
                    <a16:creationId xmlns:a16="http://schemas.microsoft.com/office/drawing/2014/main" id="{EDEAE95B-0460-8A40-ABC3-102A95009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048A083D-B4E5-394F-94F1-FDC6C8B27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0" name="Rectangle 31">
                <a:extLst>
                  <a:ext uri="{FF2B5EF4-FFF2-40B4-BE49-F238E27FC236}">
                    <a16:creationId xmlns:a16="http://schemas.microsoft.com/office/drawing/2014/main" id="{C26C8860-F0C1-FD4E-9150-CB982EF3D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630E9749-10A3-1C45-A510-F6326850E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2" name="Rectangle 33">
                <a:extLst>
                  <a:ext uri="{FF2B5EF4-FFF2-40B4-BE49-F238E27FC236}">
                    <a16:creationId xmlns:a16="http://schemas.microsoft.com/office/drawing/2014/main" id="{BF5C3CB5-89BA-214A-81CD-798E45259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Rectangle 34">
                <a:extLst>
                  <a:ext uri="{FF2B5EF4-FFF2-40B4-BE49-F238E27FC236}">
                    <a16:creationId xmlns:a16="http://schemas.microsoft.com/office/drawing/2014/main" id="{C944CA96-C8F0-5A41-8021-352F7FDCD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4" name="Oval 35">
                <a:extLst>
                  <a:ext uri="{FF2B5EF4-FFF2-40B4-BE49-F238E27FC236}">
                    <a16:creationId xmlns:a16="http://schemas.microsoft.com/office/drawing/2014/main" id="{F09F832E-CEF8-774B-BEBF-7AD85CED0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5" name="Line 36">
                <a:extLst>
                  <a:ext uri="{FF2B5EF4-FFF2-40B4-BE49-F238E27FC236}">
                    <a16:creationId xmlns:a16="http://schemas.microsoft.com/office/drawing/2014/main" id="{BB89FB59-0A1F-D642-B64E-F1C5DAB35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6" name="Line 37">
                <a:extLst>
                  <a:ext uri="{FF2B5EF4-FFF2-40B4-BE49-F238E27FC236}">
                    <a16:creationId xmlns:a16="http://schemas.microsoft.com/office/drawing/2014/main" id="{6053413E-F8E7-B648-AABB-3FAE74BDB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7" name="Line 38">
                <a:extLst>
                  <a:ext uri="{FF2B5EF4-FFF2-40B4-BE49-F238E27FC236}">
                    <a16:creationId xmlns:a16="http://schemas.microsoft.com/office/drawing/2014/main" id="{6FCE8CE1-24AA-BE4F-838E-AAD41F8CF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8" name="Line 39">
                <a:extLst>
                  <a:ext uri="{FF2B5EF4-FFF2-40B4-BE49-F238E27FC236}">
                    <a16:creationId xmlns:a16="http://schemas.microsoft.com/office/drawing/2014/main" id="{810996D9-9233-0048-B3DC-D2761F76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Line 40">
                <a:extLst>
                  <a:ext uri="{FF2B5EF4-FFF2-40B4-BE49-F238E27FC236}">
                    <a16:creationId xmlns:a16="http://schemas.microsoft.com/office/drawing/2014/main" id="{E96013EC-6D88-4F42-923F-F12EE65BC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0" name="Line 41">
                <a:extLst>
                  <a:ext uri="{FF2B5EF4-FFF2-40B4-BE49-F238E27FC236}">
                    <a16:creationId xmlns:a16="http://schemas.microsoft.com/office/drawing/2014/main" id="{5864E956-588E-4041-B92C-18A066B8C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B6C45236-CF43-2D46-8745-F4D34BA72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69" name="Rectangle 43">
                <a:extLst>
                  <a:ext uri="{FF2B5EF4-FFF2-40B4-BE49-F238E27FC236}">
                    <a16:creationId xmlns:a16="http://schemas.microsoft.com/office/drawing/2014/main" id="{CA0BD7A1-4A69-3B4D-BECA-62FE837EA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0" name="Rectangle 44">
                <a:extLst>
                  <a:ext uri="{FF2B5EF4-FFF2-40B4-BE49-F238E27FC236}">
                    <a16:creationId xmlns:a16="http://schemas.microsoft.com/office/drawing/2014/main" id="{AD13CC38-2E48-1F46-A123-97AFE851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1" name="Rectangle 45">
                <a:extLst>
                  <a:ext uri="{FF2B5EF4-FFF2-40B4-BE49-F238E27FC236}">
                    <a16:creationId xmlns:a16="http://schemas.microsoft.com/office/drawing/2014/main" id="{206A98EB-1DEA-F040-9A4F-5112F0EE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2" name="Rectangle 46">
                <a:extLst>
                  <a:ext uri="{FF2B5EF4-FFF2-40B4-BE49-F238E27FC236}">
                    <a16:creationId xmlns:a16="http://schemas.microsoft.com/office/drawing/2014/main" id="{39F85EDE-B465-C64C-AADF-FE611BFC0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3" name="Oval 47">
                <a:extLst>
                  <a:ext uri="{FF2B5EF4-FFF2-40B4-BE49-F238E27FC236}">
                    <a16:creationId xmlns:a16="http://schemas.microsoft.com/office/drawing/2014/main" id="{7C9B5024-8D05-B041-99A6-9F954AF7A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4" name="Line 48">
                <a:extLst>
                  <a:ext uri="{FF2B5EF4-FFF2-40B4-BE49-F238E27FC236}">
                    <a16:creationId xmlns:a16="http://schemas.microsoft.com/office/drawing/2014/main" id="{A6E8BFFF-BF99-F44A-9C50-36CF7B72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5" name="Line 49">
                <a:extLst>
                  <a:ext uri="{FF2B5EF4-FFF2-40B4-BE49-F238E27FC236}">
                    <a16:creationId xmlns:a16="http://schemas.microsoft.com/office/drawing/2014/main" id="{5885081D-D411-5E40-8172-5FCC348F0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6" name="Line 50">
                <a:extLst>
                  <a:ext uri="{FF2B5EF4-FFF2-40B4-BE49-F238E27FC236}">
                    <a16:creationId xmlns:a16="http://schemas.microsoft.com/office/drawing/2014/main" id="{E0B914B1-A904-EA4A-83E4-3A7172D1E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7" name="Line 51">
                <a:extLst>
                  <a:ext uri="{FF2B5EF4-FFF2-40B4-BE49-F238E27FC236}">
                    <a16:creationId xmlns:a16="http://schemas.microsoft.com/office/drawing/2014/main" id="{045FADEA-3F6A-444B-9F84-0187DF90C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8" name="Line 52">
                <a:extLst>
                  <a:ext uri="{FF2B5EF4-FFF2-40B4-BE49-F238E27FC236}">
                    <a16:creationId xmlns:a16="http://schemas.microsoft.com/office/drawing/2014/main" id="{701B337B-E8FB-3545-B5CE-76D354EED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9" name="Line 53">
                <a:extLst>
                  <a:ext uri="{FF2B5EF4-FFF2-40B4-BE49-F238E27FC236}">
                    <a16:creationId xmlns:a16="http://schemas.microsoft.com/office/drawing/2014/main" id="{AF799641-7B1B-DB45-A5BB-E5F3F18D7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30549242-2ACF-6C40-81BA-9F8DF0F20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C8091730-5508-AB43-B007-B5AB448DA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9" name="Rectangle 56">
                <a:extLst>
                  <a:ext uri="{FF2B5EF4-FFF2-40B4-BE49-F238E27FC236}">
                    <a16:creationId xmlns:a16="http://schemas.microsoft.com/office/drawing/2014/main" id="{24A9DDD5-D948-2E48-8B40-C8000B029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0" name="Rectangle 57">
                <a:extLst>
                  <a:ext uri="{FF2B5EF4-FFF2-40B4-BE49-F238E27FC236}">
                    <a16:creationId xmlns:a16="http://schemas.microsoft.com/office/drawing/2014/main" id="{4860C1D4-F45C-F041-8D65-803384A2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1" name="Rectangle 58">
                <a:extLst>
                  <a:ext uri="{FF2B5EF4-FFF2-40B4-BE49-F238E27FC236}">
                    <a16:creationId xmlns:a16="http://schemas.microsoft.com/office/drawing/2014/main" id="{2851B4C1-8955-C448-9DA0-2E650A33F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2" name="Oval 59">
                <a:extLst>
                  <a:ext uri="{FF2B5EF4-FFF2-40B4-BE49-F238E27FC236}">
                    <a16:creationId xmlns:a16="http://schemas.microsoft.com/office/drawing/2014/main" id="{2A21F15A-B4DF-2E4C-B76C-04E1C9920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C18ABD5-C554-8B45-A3CE-A5FF9650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D8942806-60D5-3D48-9EF8-C0791972E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180162E4-DA36-A243-B658-0C5BDE1FE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E4AC98C4-DA95-0145-A8D2-8B47E1BD0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F4CBDEFC-CCCD-5040-96E0-67573692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CFB100E9-B4E4-2045-AC8E-3469D8B0E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1" name="Group 66">
              <a:extLst>
                <a:ext uri="{FF2B5EF4-FFF2-40B4-BE49-F238E27FC236}">
                  <a16:creationId xmlns:a16="http://schemas.microsoft.com/office/drawing/2014/main" id="{229F0AAD-9900-7A40-9FA7-F12803D07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47" name="Rectangle 67">
                <a:extLst>
                  <a:ext uri="{FF2B5EF4-FFF2-40B4-BE49-F238E27FC236}">
                    <a16:creationId xmlns:a16="http://schemas.microsoft.com/office/drawing/2014/main" id="{739A00FC-E203-A04C-8935-424B1D230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8" name="Rectangle 68">
                <a:extLst>
                  <a:ext uri="{FF2B5EF4-FFF2-40B4-BE49-F238E27FC236}">
                    <a16:creationId xmlns:a16="http://schemas.microsoft.com/office/drawing/2014/main" id="{5FA80BEC-2706-E645-A58A-B7662757F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9" name="Rectangle 69">
                <a:extLst>
                  <a:ext uri="{FF2B5EF4-FFF2-40B4-BE49-F238E27FC236}">
                    <a16:creationId xmlns:a16="http://schemas.microsoft.com/office/drawing/2014/main" id="{9C94757E-DAC5-5444-88D8-603D09B0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0" name="Rectangle 70">
                <a:extLst>
                  <a:ext uri="{FF2B5EF4-FFF2-40B4-BE49-F238E27FC236}">
                    <a16:creationId xmlns:a16="http://schemas.microsoft.com/office/drawing/2014/main" id="{F512F62F-F980-8443-B539-025E4A28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1" name="Oval 71">
                <a:extLst>
                  <a:ext uri="{FF2B5EF4-FFF2-40B4-BE49-F238E27FC236}">
                    <a16:creationId xmlns:a16="http://schemas.microsoft.com/office/drawing/2014/main" id="{80D8BC2C-15FE-AA4E-9126-FEB51DF58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2" name="Line 72">
                <a:extLst>
                  <a:ext uri="{FF2B5EF4-FFF2-40B4-BE49-F238E27FC236}">
                    <a16:creationId xmlns:a16="http://schemas.microsoft.com/office/drawing/2014/main" id="{F5C65569-CD75-884D-9490-40E734873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3" name="Line 73">
                <a:extLst>
                  <a:ext uri="{FF2B5EF4-FFF2-40B4-BE49-F238E27FC236}">
                    <a16:creationId xmlns:a16="http://schemas.microsoft.com/office/drawing/2014/main" id="{0CD49A4D-DE4F-D847-821B-61155086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4" name="Line 74">
                <a:extLst>
                  <a:ext uri="{FF2B5EF4-FFF2-40B4-BE49-F238E27FC236}">
                    <a16:creationId xmlns:a16="http://schemas.microsoft.com/office/drawing/2014/main" id="{00EEDB7F-39D8-DD4B-B6E7-A404D0D1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5" name="Line 75">
                <a:extLst>
                  <a:ext uri="{FF2B5EF4-FFF2-40B4-BE49-F238E27FC236}">
                    <a16:creationId xmlns:a16="http://schemas.microsoft.com/office/drawing/2014/main" id="{41AC6BAF-0C9B-4A4F-A3A5-B4B10DE36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6" name="Line 76">
                <a:extLst>
                  <a:ext uri="{FF2B5EF4-FFF2-40B4-BE49-F238E27FC236}">
                    <a16:creationId xmlns:a16="http://schemas.microsoft.com/office/drawing/2014/main" id="{D0E3B050-45EE-9740-82AF-05E3904F2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7" name="Line 77">
                <a:extLst>
                  <a:ext uri="{FF2B5EF4-FFF2-40B4-BE49-F238E27FC236}">
                    <a16:creationId xmlns:a16="http://schemas.microsoft.com/office/drawing/2014/main" id="{860FC69B-B172-1D4B-9CAF-BC94B10F5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2" name="Group 78">
              <a:extLst>
                <a:ext uri="{FF2B5EF4-FFF2-40B4-BE49-F238E27FC236}">
                  <a16:creationId xmlns:a16="http://schemas.microsoft.com/office/drawing/2014/main" id="{D8B67C7B-0730-484C-AE10-753A7E25B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36" name="Rectangle 79">
                <a:extLst>
                  <a:ext uri="{FF2B5EF4-FFF2-40B4-BE49-F238E27FC236}">
                    <a16:creationId xmlns:a16="http://schemas.microsoft.com/office/drawing/2014/main" id="{21A55839-382F-2843-B3C2-ECBD05379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7" name="Rectangle 80">
                <a:extLst>
                  <a:ext uri="{FF2B5EF4-FFF2-40B4-BE49-F238E27FC236}">
                    <a16:creationId xmlns:a16="http://schemas.microsoft.com/office/drawing/2014/main" id="{9462DFFB-2EF0-3741-9A42-3BAB8CA5C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8" name="Rectangle 81">
                <a:extLst>
                  <a:ext uri="{FF2B5EF4-FFF2-40B4-BE49-F238E27FC236}">
                    <a16:creationId xmlns:a16="http://schemas.microsoft.com/office/drawing/2014/main" id="{E1A62D82-BD7D-9B4F-8FDE-AD01524C3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9" name="Rectangle 82">
                <a:extLst>
                  <a:ext uri="{FF2B5EF4-FFF2-40B4-BE49-F238E27FC236}">
                    <a16:creationId xmlns:a16="http://schemas.microsoft.com/office/drawing/2014/main" id="{B0A16991-F4EA-5B42-B2A3-0B326460C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0" name="Oval 83">
                <a:extLst>
                  <a:ext uri="{FF2B5EF4-FFF2-40B4-BE49-F238E27FC236}">
                    <a16:creationId xmlns:a16="http://schemas.microsoft.com/office/drawing/2014/main" id="{D3AC7CFB-E0AA-6B4F-82CF-3DB8C8EC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1" name="Line 84">
                <a:extLst>
                  <a:ext uri="{FF2B5EF4-FFF2-40B4-BE49-F238E27FC236}">
                    <a16:creationId xmlns:a16="http://schemas.microsoft.com/office/drawing/2014/main" id="{D06D4BA1-0925-8F47-A35B-F47C5668E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2" name="Line 85">
                <a:extLst>
                  <a:ext uri="{FF2B5EF4-FFF2-40B4-BE49-F238E27FC236}">
                    <a16:creationId xmlns:a16="http://schemas.microsoft.com/office/drawing/2014/main" id="{2D1F7746-B7F9-204C-9848-1F49AA1E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3" name="Line 86">
                <a:extLst>
                  <a:ext uri="{FF2B5EF4-FFF2-40B4-BE49-F238E27FC236}">
                    <a16:creationId xmlns:a16="http://schemas.microsoft.com/office/drawing/2014/main" id="{5308FB8C-230B-334A-BE10-58721930E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4" name="Line 87">
                <a:extLst>
                  <a:ext uri="{FF2B5EF4-FFF2-40B4-BE49-F238E27FC236}">
                    <a16:creationId xmlns:a16="http://schemas.microsoft.com/office/drawing/2014/main" id="{90CC90FA-1EBD-184F-A7CF-B1F1DDF3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Line 88">
                <a:extLst>
                  <a:ext uri="{FF2B5EF4-FFF2-40B4-BE49-F238E27FC236}">
                    <a16:creationId xmlns:a16="http://schemas.microsoft.com/office/drawing/2014/main" id="{BA16F44A-FF98-9749-8126-8C51F386F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Line 89">
                <a:extLst>
                  <a:ext uri="{FF2B5EF4-FFF2-40B4-BE49-F238E27FC236}">
                    <a16:creationId xmlns:a16="http://schemas.microsoft.com/office/drawing/2014/main" id="{4BC41AD4-786A-F642-AE0E-324DE1E87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3" name="Group 90">
              <a:extLst>
                <a:ext uri="{FF2B5EF4-FFF2-40B4-BE49-F238E27FC236}">
                  <a16:creationId xmlns:a16="http://schemas.microsoft.com/office/drawing/2014/main" id="{ED661BE8-C95A-B64C-8D1A-8F1A328DB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25" name="Rectangle 91">
                <a:extLst>
                  <a:ext uri="{FF2B5EF4-FFF2-40B4-BE49-F238E27FC236}">
                    <a16:creationId xmlns:a16="http://schemas.microsoft.com/office/drawing/2014/main" id="{31928299-49B0-EB44-B709-7068E091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Rectangle 92">
                <a:extLst>
                  <a:ext uri="{FF2B5EF4-FFF2-40B4-BE49-F238E27FC236}">
                    <a16:creationId xmlns:a16="http://schemas.microsoft.com/office/drawing/2014/main" id="{4C2DE305-1974-6F48-9B2D-5AE40488D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7" name="Rectangle 93">
                <a:extLst>
                  <a:ext uri="{FF2B5EF4-FFF2-40B4-BE49-F238E27FC236}">
                    <a16:creationId xmlns:a16="http://schemas.microsoft.com/office/drawing/2014/main" id="{86813384-DDB9-9541-BB2C-277177813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Rectangle 94">
                <a:extLst>
                  <a:ext uri="{FF2B5EF4-FFF2-40B4-BE49-F238E27FC236}">
                    <a16:creationId xmlns:a16="http://schemas.microsoft.com/office/drawing/2014/main" id="{E0E34826-D3E8-CD4E-96B1-EBEF39E96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9" name="Oval 95">
                <a:extLst>
                  <a:ext uri="{FF2B5EF4-FFF2-40B4-BE49-F238E27FC236}">
                    <a16:creationId xmlns:a16="http://schemas.microsoft.com/office/drawing/2014/main" id="{F78BB3CB-9364-E247-81B6-A1A8ECA2F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Line 96">
                <a:extLst>
                  <a:ext uri="{FF2B5EF4-FFF2-40B4-BE49-F238E27FC236}">
                    <a16:creationId xmlns:a16="http://schemas.microsoft.com/office/drawing/2014/main" id="{CF11762A-1F4F-874D-91CD-71067F33D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Line 97">
                <a:extLst>
                  <a:ext uri="{FF2B5EF4-FFF2-40B4-BE49-F238E27FC236}">
                    <a16:creationId xmlns:a16="http://schemas.microsoft.com/office/drawing/2014/main" id="{AFAB162C-18D4-BB41-8A8F-1C0EC4E0E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2" name="Line 98">
                <a:extLst>
                  <a:ext uri="{FF2B5EF4-FFF2-40B4-BE49-F238E27FC236}">
                    <a16:creationId xmlns:a16="http://schemas.microsoft.com/office/drawing/2014/main" id="{244DA295-9EB7-354E-B156-078E015B8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Line 99">
                <a:extLst>
                  <a:ext uri="{FF2B5EF4-FFF2-40B4-BE49-F238E27FC236}">
                    <a16:creationId xmlns:a16="http://schemas.microsoft.com/office/drawing/2014/main" id="{C96A59B2-C25C-9D4B-9339-4365C044E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4" name="Line 100">
                <a:extLst>
                  <a:ext uri="{FF2B5EF4-FFF2-40B4-BE49-F238E27FC236}">
                    <a16:creationId xmlns:a16="http://schemas.microsoft.com/office/drawing/2014/main" id="{01F31552-AFD6-8D4F-91B0-D418D8733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Line 101">
                <a:extLst>
                  <a:ext uri="{FF2B5EF4-FFF2-40B4-BE49-F238E27FC236}">
                    <a16:creationId xmlns:a16="http://schemas.microsoft.com/office/drawing/2014/main" id="{7B689B8A-B071-0E4C-ADA7-2D77302C7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4" name="Rectangle 102">
              <a:extLst>
                <a:ext uri="{FF2B5EF4-FFF2-40B4-BE49-F238E27FC236}">
                  <a16:creationId xmlns:a16="http://schemas.microsoft.com/office/drawing/2014/main" id="{0BEAA7F0-FFF8-9C47-8CA1-95655E05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Line 103">
              <a:extLst>
                <a:ext uri="{FF2B5EF4-FFF2-40B4-BE49-F238E27FC236}">
                  <a16:creationId xmlns:a16="http://schemas.microsoft.com/office/drawing/2014/main" id="{E0F885F7-7F85-984E-98DE-B07E834E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Line 104">
              <a:extLst>
                <a:ext uri="{FF2B5EF4-FFF2-40B4-BE49-F238E27FC236}">
                  <a16:creationId xmlns:a16="http://schemas.microsoft.com/office/drawing/2014/main" id="{07EC01EC-8757-274A-A2CD-83E800A19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Line 105">
              <a:extLst>
                <a:ext uri="{FF2B5EF4-FFF2-40B4-BE49-F238E27FC236}">
                  <a16:creationId xmlns:a16="http://schemas.microsoft.com/office/drawing/2014/main" id="{22DCF19D-16A2-D74B-AD72-1BF134333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Line 106">
              <a:extLst>
                <a:ext uri="{FF2B5EF4-FFF2-40B4-BE49-F238E27FC236}">
                  <a16:creationId xmlns:a16="http://schemas.microsoft.com/office/drawing/2014/main" id="{AB2DAC56-92DD-E840-A2B2-D110729D3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Line 107">
              <a:extLst>
                <a:ext uri="{FF2B5EF4-FFF2-40B4-BE49-F238E27FC236}">
                  <a16:creationId xmlns:a16="http://schemas.microsoft.com/office/drawing/2014/main" id="{AA211F34-405F-F545-9159-B63D2A4A8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Line 108">
              <a:extLst>
                <a:ext uri="{FF2B5EF4-FFF2-40B4-BE49-F238E27FC236}">
                  <a16:creationId xmlns:a16="http://schemas.microsoft.com/office/drawing/2014/main" id="{B0FFFAD1-9155-6643-B59D-D7ACA4D9A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Line 109">
              <a:extLst>
                <a:ext uri="{FF2B5EF4-FFF2-40B4-BE49-F238E27FC236}">
                  <a16:creationId xmlns:a16="http://schemas.microsoft.com/office/drawing/2014/main" id="{4294A047-9112-2042-A8E7-E4ACE081D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Line 110">
              <a:extLst>
                <a:ext uri="{FF2B5EF4-FFF2-40B4-BE49-F238E27FC236}">
                  <a16:creationId xmlns:a16="http://schemas.microsoft.com/office/drawing/2014/main" id="{28ED1A33-92EE-FA4D-A409-72506DFD7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WordArt 111">
              <a:extLst>
                <a:ext uri="{FF2B5EF4-FFF2-40B4-BE49-F238E27FC236}">
                  <a16:creationId xmlns:a16="http://schemas.microsoft.com/office/drawing/2014/main" id="{F02E5A3E-926B-2148-9B4E-EAF239197B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3733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4" name="WordArt 112">
              <a:extLst>
                <a:ext uri="{FF2B5EF4-FFF2-40B4-BE49-F238E27FC236}">
                  <a16:creationId xmlns:a16="http://schemas.microsoft.com/office/drawing/2014/main" id="{A233AFA1-617B-7348-A8F5-EE29EFD665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Laboratory</a:t>
              </a:r>
            </a:p>
          </p:txBody>
        </p:sp>
      </p:grpSp>
      <p:sp>
        <p:nvSpPr>
          <p:cNvPr id="113" name="矩形 4">
            <a:extLst>
              <a:ext uri="{FF2B5EF4-FFF2-40B4-BE49-F238E27FC236}">
                <a16:creationId xmlns:a16="http://schemas.microsoft.com/office/drawing/2014/main" id="{6D9A481E-D4DD-9441-9F6F-F5976DC1C8DB}"/>
              </a:ext>
            </a:extLst>
          </p:cNvPr>
          <p:cNvSpPr/>
          <p:nvPr/>
        </p:nvSpPr>
        <p:spPr>
          <a:xfrm>
            <a:off x="3090082" y="31140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240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240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240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2400" dirty="0">
              <a:solidFill>
                <a:schemeClr val="hlink"/>
              </a:solidFill>
              <a:ea typeface="宋体" pitchFamily="2" charset="-122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E1250C-417E-8843-968F-451499D6A7C8}"/>
              </a:ext>
            </a:extLst>
          </p:cNvPr>
          <p:cNvGrpSpPr/>
          <p:nvPr/>
        </p:nvGrpSpPr>
        <p:grpSpPr>
          <a:xfrm>
            <a:off x="-168404" y="4499227"/>
            <a:ext cx="8488897" cy="1910613"/>
            <a:chOff x="1874721" y="4664687"/>
            <a:chExt cx="7998194" cy="180563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4719568-19F5-8A40-99D6-EA7E98C3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721" y="5704313"/>
              <a:ext cx="4149790" cy="76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The High-Performance MPI/PGAS</a:t>
              </a:r>
            </a:p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 Project</a:t>
              </a:r>
            </a:p>
            <a:p>
              <a:pPr algn="ctr"/>
              <a:r>
                <a:rPr lang="en-US" altLang="zh-CN" sz="1467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467" u="sng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49C3C30-1D1E-304F-B1D4-F940DB2F7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314" y="4664687"/>
              <a:ext cx="2326021" cy="926276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6094ABE-011F-8E45-8110-086A52809685}"/>
                </a:ext>
              </a:extLst>
            </p:cNvPr>
            <p:cNvGrpSpPr/>
            <p:nvPr/>
          </p:nvGrpSpPr>
          <p:grpSpPr>
            <a:xfrm>
              <a:off x="5723125" y="4681345"/>
              <a:ext cx="4149790" cy="1780050"/>
              <a:chOff x="7759274" y="4197509"/>
              <a:chExt cx="3781452" cy="1574725"/>
            </a:xfrm>
          </p:grpSpPr>
          <p:sp>
            <p:nvSpPr>
              <p:cNvPr id="118" name="Rectangle 114">
                <a:extLst>
                  <a:ext uri="{FF2B5EF4-FFF2-40B4-BE49-F238E27FC236}">
                    <a16:creationId xmlns:a16="http://schemas.microsoft.com/office/drawing/2014/main" id="{699C3629-CAF2-C842-8BD5-EA0A66AC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274" y="5094584"/>
                <a:ext cx="3781452" cy="67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Calibri"/>
                    <a:ea typeface="宋体" pitchFamily="2" charset="-122"/>
                    <a:cs typeface="Calibri"/>
                  </a:rPr>
                  <a:t>The High-Performance Big Data </a:t>
                </a:r>
              </a:p>
              <a:p>
                <a:pPr algn="ctr"/>
                <a:r>
                  <a:rPr lang="en-US" altLang="zh-CN" sz="1600" dirty="0">
                    <a:latin typeface="Calibri"/>
                    <a:ea typeface="宋体" pitchFamily="2" charset="-122"/>
                    <a:cs typeface="Calibri"/>
                  </a:rPr>
                  <a:t>Project</a:t>
                </a:r>
              </a:p>
              <a:p>
                <a:pPr algn="ctr"/>
                <a:r>
                  <a:rPr lang="en-US" altLang="zh-CN" sz="1467" u="sng" dirty="0">
                    <a:solidFill>
                      <a:schemeClr val="hlink"/>
                    </a:solidFill>
                    <a:latin typeface="Calibri"/>
                    <a:ea typeface="宋体" pitchFamily="2" charset="-122"/>
                    <a:cs typeface="Calibri"/>
                  </a:rPr>
                  <a:t>http://hibd.cse.ohio-state.edu/</a:t>
                </a:r>
                <a:endParaRPr lang="zh-CN" altLang="en-US" sz="1467" u="sng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endParaRPr>
              </a:p>
            </p:txBody>
          </p:sp>
          <p:pic>
            <p:nvPicPr>
              <p:cNvPr id="119" name="图片 5">
                <a:extLst>
                  <a:ext uri="{FF2B5EF4-FFF2-40B4-BE49-F238E27FC236}">
                    <a16:creationId xmlns:a16="http://schemas.microsoft.com/office/drawing/2014/main" id="{C6B55620-35CC-384C-89E0-24AEC9051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89945" y="4197509"/>
                <a:ext cx="1520111" cy="838275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A5D7719-1B82-F84C-ACD0-03FEED843EF2}"/>
              </a:ext>
            </a:extLst>
          </p:cNvPr>
          <p:cNvGrpSpPr/>
          <p:nvPr/>
        </p:nvGrpSpPr>
        <p:grpSpPr>
          <a:xfrm>
            <a:off x="8455079" y="4382839"/>
            <a:ext cx="3608293" cy="2027000"/>
            <a:chOff x="5154404" y="1072431"/>
            <a:chExt cx="4682259" cy="1920339"/>
          </a:xfrm>
        </p:grpSpPr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17370038-A6C1-DE44-823F-192617C89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404" y="2224878"/>
              <a:ext cx="4682259" cy="76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The High-Performance Deep Learning </a:t>
              </a:r>
            </a:p>
            <a:p>
              <a:pPr algn="ctr"/>
              <a:r>
                <a:rPr lang="en-US" altLang="zh-CN" sz="1600" dirty="0">
                  <a:latin typeface="Calibri"/>
                  <a:ea typeface="宋体" pitchFamily="2" charset="-122"/>
                  <a:cs typeface="Calibri"/>
                </a:rPr>
                <a:t>Project</a:t>
              </a:r>
            </a:p>
            <a:p>
              <a:pPr algn="ctr"/>
              <a:r>
                <a:rPr lang="en-US" altLang="zh-CN" sz="1467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467" u="sng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AE4B315-02A3-BC47-8EDE-9931497A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1072431"/>
              <a:ext cx="2093162" cy="114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"/>
    </mc:Choice>
    <mc:Fallback xmlns="">
      <p:transition spd="slow" advTm="12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0F74BC12-5023-050C-FCCE-FAEE726F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Large Language Models review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C48C198-23A8-DB3D-6536-99196DD41ACE}"/>
              </a:ext>
            </a:extLst>
          </p:cNvPr>
          <p:cNvSpPr txBox="1">
            <a:spLocks/>
          </p:cNvSpPr>
          <p:nvPr/>
        </p:nvSpPr>
        <p:spPr bwMode="auto">
          <a:xfrm>
            <a:off x="264354" y="976627"/>
            <a:ext cx="10490661" cy="54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GloVe</a:t>
            </a:r>
          </a:p>
          <a:p>
            <a:r>
              <a:rPr lang="en-US" sz="2000" kern="0" dirty="0"/>
              <a:t>BERT, GPT-1, GPT-2</a:t>
            </a:r>
          </a:p>
          <a:p>
            <a:r>
              <a:rPr lang="en-US" sz="2000" kern="0" dirty="0"/>
              <a:t>RoBERTa, XLNet</a:t>
            </a:r>
          </a:p>
          <a:p>
            <a:r>
              <a:rPr lang="en-US" sz="2000" kern="0" dirty="0"/>
              <a:t>BART, T5</a:t>
            </a:r>
          </a:p>
          <a:p>
            <a:r>
              <a:rPr lang="en-US" sz="2000" kern="0" dirty="0"/>
              <a:t>GPT-3, GPT-J</a:t>
            </a:r>
          </a:p>
          <a:p>
            <a:r>
              <a:rPr lang="en-US" sz="2000" kern="0" dirty="0"/>
              <a:t>GPT-NeoX</a:t>
            </a:r>
          </a:p>
          <a:p>
            <a:r>
              <a:rPr lang="en-US" sz="2000" kern="0" dirty="0"/>
              <a:t>Megatron-LLM</a:t>
            </a:r>
          </a:p>
          <a:p>
            <a:r>
              <a:rPr lang="en-US" sz="2000" kern="0" dirty="0"/>
              <a:t>PaLM, OPT</a:t>
            </a:r>
          </a:p>
          <a:p>
            <a:r>
              <a:rPr lang="en-US" sz="2000" kern="0" dirty="0"/>
              <a:t>BLOOM</a:t>
            </a:r>
          </a:p>
          <a:p>
            <a:r>
              <a:rPr lang="en-US" sz="2000" kern="0" dirty="0"/>
              <a:t>ChatGPT</a:t>
            </a:r>
          </a:p>
          <a:p>
            <a:r>
              <a:rPr lang="en-US" sz="2000" kern="0" dirty="0"/>
              <a:t>Bard, LLaMA, GPT-4</a:t>
            </a:r>
          </a:p>
          <a:p>
            <a:r>
              <a:rPr lang="en-US" sz="2000" kern="0" dirty="0"/>
              <a:t>…</a:t>
            </a:r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r>
              <a:rPr lang="en-US" sz="2000" kern="0" dirty="0"/>
              <a:t>Non-autoregressive vs. Autoregressive</a:t>
            </a:r>
          </a:p>
          <a:p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8D7F12C-9BEA-AA80-D696-89CF79F3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08" y="887688"/>
            <a:ext cx="6798893" cy="54155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1FFFDED-5F63-8B49-F104-44552715FC2E}"/>
              </a:ext>
            </a:extLst>
          </p:cNvPr>
          <p:cNvSpPr txBox="1"/>
          <p:nvPr/>
        </p:nvSpPr>
        <p:spPr bwMode="auto">
          <a:xfrm>
            <a:off x="4271562" y="6425511"/>
            <a:ext cx="7920438" cy="26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Yang, Jingfeng, et al. "Harnessing the power of llms in practice: A survey on chatgpt and beyond."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arXiv preprint arXiv:2304.13712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(2023).</a:t>
            </a:r>
            <a:endParaRPr kumimoji="1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7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64E5E72-7299-425B-A2A2-1807780D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87688"/>
            <a:ext cx="11438021" cy="98315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133" dirty="0"/>
          </a:p>
          <a:p>
            <a:pPr>
              <a:lnSpc>
                <a:spcPct val="100000"/>
              </a:lnSpc>
            </a:pPr>
            <a:endParaRPr lang="en-US" sz="2133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Large Language Models review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8B30E1-C05B-DDB5-8161-E9329ACD774A}"/>
              </a:ext>
            </a:extLst>
          </p:cNvPr>
          <p:cNvSpPr txBox="1">
            <a:spLocks/>
          </p:cNvSpPr>
          <p:nvPr/>
        </p:nvSpPr>
        <p:spPr bwMode="auto">
          <a:xfrm>
            <a:off x="264354" y="976627"/>
            <a:ext cx="10490661" cy="47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GPT families are decoder-only autoregressive models.</a:t>
            </a: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  <a:p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E0A9302-9656-8C7F-BE25-C9C38DA80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4" y="1379264"/>
            <a:ext cx="3418280" cy="4814745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1F002F5-F349-13A6-44F5-4EB890D65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380"/>
          <a:stretch/>
        </p:blipFill>
        <p:spPr>
          <a:xfrm>
            <a:off x="7091725" y="2477787"/>
            <a:ext cx="2364990" cy="231475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9D88B3D4-7D73-D13C-C5DA-A351D3BDA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31"/>
          <a:stretch/>
        </p:blipFill>
        <p:spPr>
          <a:xfrm>
            <a:off x="7091725" y="3073825"/>
            <a:ext cx="2364990" cy="207211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D275CCB-E90F-93A4-DC7F-25D5CD59ACD7}"/>
              </a:ext>
            </a:extLst>
          </p:cNvPr>
          <p:cNvSpPr txBox="1">
            <a:spLocks/>
          </p:cNvSpPr>
          <p:nvPr/>
        </p:nvSpPr>
        <p:spPr bwMode="auto">
          <a:xfrm>
            <a:off x="5089723" y="5881373"/>
            <a:ext cx="6368993" cy="47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During inference, the model only generates one words.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BC9876-02B2-1B17-2EC1-08C414A39509}"/>
              </a:ext>
            </a:extLst>
          </p:cNvPr>
          <p:cNvSpPr txBox="1"/>
          <p:nvPr/>
        </p:nvSpPr>
        <p:spPr bwMode="auto">
          <a:xfrm>
            <a:off x="203200" y="6377226"/>
            <a:ext cx="6588342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Vaswani, Ashish, et al. "Attention is all you need." </a:t>
            </a:r>
            <a:r>
              <a:rPr lang="en-US" sz="1000" i="1" dirty="0">
                <a:solidFill>
                  <a:srgbClr val="222222"/>
                </a:solidFill>
                <a:effectLst/>
                <a:latin typeface="+mn-lt"/>
              </a:rPr>
              <a:t>Advances in neural information processing systems</a:t>
            </a:r>
            <a:r>
              <a:rPr lang="en-US" sz="1000" i="0" dirty="0">
                <a:solidFill>
                  <a:srgbClr val="222222"/>
                </a:solidFill>
                <a:effectLst/>
                <a:latin typeface="+mn-lt"/>
              </a:rPr>
              <a:t> 30 (2017).</a:t>
            </a:r>
            <a:endParaRPr lang="en-US" sz="1000" dirty="0">
              <a:latin typeface="+mn-lt"/>
            </a:endParaRPr>
          </a:p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1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GPT model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9B74D64-32F4-2292-26C0-ABCC53EB5C77}"/>
              </a:ext>
            </a:extLst>
          </p:cNvPr>
          <p:cNvSpPr txBox="1">
            <a:spLocks/>
          </p:cNvSpPr>
          <p:nvPr/>
        </p:nvSpPr>
        <p:spPr bwMode="auto">
          <a:xfrm>
            <a:off x="273978" y="1040524"/>
            <a:ext cx="11653668" cy="17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An autoregressive model is a type of generative algorithm that </a:t>
            </a:r>
          </a:p>
          <a:p>
            <a:pPr lvl="1"/>
            <a:r>
              <a:rPr lang="en-US" sz="1600" kern="0" dirty="0"/>
              <a:t>produces sequences of text by predicting one word at a time</a:t>
            </a:r>
          </a:p>
          <a:p>
            <a:pPr lvl="1"/>
            <a:r>
              <a:rPr lang="en-US" sz="1600" kern="0" dirty="0">
                <a:solidFill>
                  <a:srgbClr val="FF0000"/>
                </a:solidFill>
              </a:rPr>
              <a:t>with each new word being conditioned on the sequence of words that came before it</a:t>
            </a:r>
          </a:p>
          <a:p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Autoregressive property of GPT model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8B30E1-C05B-DDB5-8161-E9329ACD774A}"/>
              </a:ext>
            </a:extLst>
          </p:cNvPr>
          <p:cNvSpPr txBox="1">
            <a:spLocks/>
          </p:cNvSpPr>
          <p:nvPr/>
        </p:nvSpPr>
        <p:spPr bwMode="auto">
          <a:xfrm>
            <a:off x="264354" y="976628"/>
            <a:ext cx="10490661" cy="179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</a:rPr>
              <a:t>During training, we can use the lower-tringle attention mask to control the visibility of labels.</a:t>
            </a:r>
          </a:p>
          <a:p>
            <a:r>
              <a:rPr lang="en-US" sz="2000" kern="0" dirty="0">
                <a:solidFill>
                  <a:srgbClr val="FF0000"/>
                </a:solidFill>
              </a:rPr>
              <a:t>But in inference, this becomes infeasible.</a:t>
            </a:r>
          </a:p>
          <a:p>
            <a:pPr lvl="1"/>
            <a:r>
              <a:rPr lang="en-US" sz="1600" kern="0" dirty="0">
                <a:solidFill>
                  <a:srgbClr val="FF0000"/>
                </a:solidFill>
              </a:rPr>
              <a:t>For a sequence with L tokens, training only takes 1 run on the model.</a:t>
            </a:r>
          </a:p>
          <a:p>
            <a:pPr lvl="1"/>
            <a:r>
              <a:rPr lang="en-US" sz="1600" kern="0" dirty="0">
                <a:solidFill>
                  <a:srgbClr val="FF0000"/>
                </a:solidFill>
              </a:rPr>
              <a:t>However, inference takes L runs on the model. Totally sequential!</a:t>
            </a:r>
          </a:p>
          <a:p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70BF26-59AC-EF2C-96A4-04A3928A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2" y="2887959"/>
            <a:ext cx="2364990" cy="2685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0B4116-3B27-B916-D9C1-042C1F4C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992" y="2887959"/>
            <a:ext cx="3647624" cy="2685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1D4A5D-EC33-2DF4-D598-AAC02028E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39" y="2630186"/>
            <a:ext cx="4191329" cy="3500598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F2D2698-EF85-A190-93F1-CEE0D8D9D2CA}"/>
              </a:ext>
            </a:extLst>
          </p:cNvPr>
          <p:cNvSpPr txBox="1">
            <a:spLocks/>
          </p:cNvSpPr>
          <p:nvPr/>
        </p:nvSpPr>
        <p:spPr bwMode="auto">
          <a:xfrm>
            <a:off x="264354" y="5881372"/>
            <a:ext cx="10490661" cy="6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rgbClr val="FF0000"/>
                </a:solidFill>
              </a:rPr>
              <a:t>We are wasting most GPU compute power!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2FEEA7-1467-25C0-43F2-EF7CCC48232C}"/>
              </a:ext>
            </a:extLst>
          </p:cNvPr>
          <p:cNvSpPr txBox="1"/>
          <p:nvPr/>
        </p:nvSpPr>
        <p:spPr bwMode="auto">
          <a:xfrm>
            <a:off x="6683087" y="6315575"/>
            <a:ext cx="534441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dirty="0">
                <a:latin typeface="+mn-lt"/>
              </a:rPr>
              <a:t>https://www.confluent.io/blog/chatgpt-and-streaming-data-for-real-time-generative-ai/</a:t>
            </a:r>
          </a:p>
        </p:txBody>
      </p:sp>
    </p:spTree>
    <p:extLst>
      <p:ext uri="{BB962C8B-B14F-4D97-AF65-F5344CB8AC3E}">
        <p14:creationId xmlns:p14="http://schemas.microsoft.com/office/powerpoint/2010/main" val="9618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Autoregressive property of GPT model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8B30E1-C05B-DDB5-8161-E9329ACD774A}"/>
              </a:ext>
            </a:extLst>
          </p:cNvPr>
          <p:cNvSpPr txBox="1">
            <a:spLocks/>
          </p:cNvSpPr>
          <p:nvPr/>
        </p:nvSpPr>
        <p:spPr bwMode="auto">
          <a:xfrm>
            <a:off x="264354" y="976628"/>
            <a:ext cx="10490661" cy="8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</a:rPr>
              <a:t>Given a M-layer Transformer model, we are loading each layer from the global memory to the cache, regardless of how many tokens involved in the computation.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972459-CE8D-F989-673D-125A7D5C7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2725" b="47493"/>
          <a:stretch/>
        </p:blipFill>
        <p:spPr>
          <a:xfrm>
            <a:off x="776598" y="1909697"/>
            <a:ext cx="1663567" cy="2688435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CB909B3-573B-D9EE-8757-979A5D337698}"/>
              </a:ext>
            </a:extLst>
          </p:cNvPr>
          <p:cNvSpPr txBox="1">
            <a:spLocks/>
          </p:cNvSpPr>
          <p:nvPr/>
        </p:nvSpPr>
        <p:spPr bwMode="auto">
          <a:xfrm>
            <a:off x="264354" y="5548628"/>
            <a:ext cx="10490661" cy="8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</a:rPr>
              <a:t>GPU spends too many time on I/O.</a:t>
            </a:r>
          </a:p>
          <a:p>
            <a:r>
              <a:rPr lang="en-US" sz="2000" kern="0" dirty="0">
                <a:solidFill>
                  <a:srgbClr val="FF0000"/>
                </a:solidFill>
              </a:rPr>
              <a:t>The inference of GPT is totally I/O bound.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F2F277-E1B5-750A-3CE7-603A60ADD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65" y="2215711"/>
            <a:ext cx="8583563" cy="24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Kernel Fusion is crucial for GPT inference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8B30E1-C05B-DDB5-8161-E9329ACD774A}"/>
              </a:ext>
            </a:extLst>
          </p:cNvPr>
          <p:cNvSpPr txBox="1">
            <a:spLocks/>
          </p:cNvSpPr>
          <p:nvPr/>
        </p:nvSpPr>
        <p:spPr bwMode="auto">
          <a:xfrm>
            <a:off x="264354" y="976628"/>
            <a:ext cx="10490661" cy="221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</a:rPr>
              <a:t>Kernel fusion is a way of grouping kernel functions.</a:t>
            </a:r>
          </a:p>
          <a:p>
            <a:r>
              <a:rPr lang="en-US" sz="2000" kern="0" dirty="0">
                <a:solidFill>
                  <a:schemeClr val="bg2"/>
                </a:solidFill>
              </a:rPr>
              <a:t>Assume that shared memory is large.</a:t>
            </a:r>
            <a:endParaRPr lang="en-US" sz="1600" kern="0" dirty="0">
              <a:solidFill>
                <a:schemeClr val="bg2"/>
              </a:solidFill>
            </a:endParaRPr>
          </a:p>
          <a:p>
            <a:r>
              <a:rPr lang="en-US" sz="2000" kern="0" dirty="0">
                <a:solidFill>
                  <a:schemeClr val="bg2"/>
                </a:solidFill>
              </a:rPr>
              <a:t>We can load inputs, attention, layernorm weights to shared memory at once.</a:t>
            </a:r>
          </a:p>
          <a:p>
            <a:pPr lvl="1"/>
            <a:endParaRPr lang="en-US" sz="1600" kern="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972459-CE8D-F989-673D-125A7D5C7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2725" b="47493"/>
          <a:stretch/>
        </p:blipFill>
        <p:spPr>
          <a:xfrm>
            <a:off x="697534" y="2871951"/>
            <a:ext cx="1663567" cy="26884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D7F434-C470-FBD8-ED44-76665A396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0"/>
          <a:stretch/>
        </p:blipFill>
        <p:spPr>
          <a:xfrm>
            <a:off x="2396734" y="3108015"/>
            <a:ext cx="8358281" cy="23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436C4F-B470-1F6F-F418-93665777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4" y="165004"/>
            <a:ext cx="10015749" cy="772768"/>
          </a:xfrm>
        </p:spPr>
        <p:txBody>
          <a:bodyPr/>
          <a:lstStyle/>
          <a:p>
            <a:r>
              <a:rPr lang="en-US" dirty="0"/>
              <a:t>The mania of ChatGPT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4C1133-90BB-7D5D-B3C9-F76149CC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79" y="1555531"/>
            <a:ext cx="7395042" cy="457260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4F2B8D-ECA7-43B4-C459-31DBABD9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29566"/>
            <a:ext cx="11438021" cy="4998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Average 771 visits / second.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5468C7-CDF7-C9D6-3694-058FC54FD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/>
          <a:stretch/>
        </p:blipFill>
        <p:spPr>
          <a:xfrm>
            <a:off x="2105979" y="1471937"/>
            <a:ext cx="8414876" cy="457260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2B6CB21-B592-92F8-6966-13BEDA8D790A}"/>
              </a:ext>
            </a:extLst>
          </p:cNvPr>
          <p:cNvSpPr txBox="1">
            <a:spLocks/>
          </p:cNvSpPr>
          <p:nvPr/>
        </p:nvSpPr>
        <p:spPr bwMode="auto">
          <a:xfrm>
            <a:off x="3114565" y="5690003"/>
            <a:ext cx="8414875" cy="4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32" indent="-28574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2971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160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349" indent="-228594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53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i="1" kern="0" dirty="0">
                <a:solidFill>
                  <a:srgbClr val="FF0000"/>
                </a:solidFill>
              </a:rPr>
              <a:t>High concurrency application scenario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303836-94DA-2A8D-14E7-91FC5BBD0336}"/>
              </a:ext>
            </a:extLst>
          </p:cNvPr>
          <p:cNvSpPr txBox="1"/>
          <p:nvPr/>
        </p:nvSpPr>
        <p:spPr bwMode="auto">
          <a:xfrm>
            <a:off x="127720" y="6446133"/>
            <a:ext cx="9279039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Source: </a:t>
            </a:r>
            <a:r>
              <a:rPr lang="en-US" sz="1000" dirty="0">
                <a:latin typeface="+mn-lt"/>
              </a:rPr>
              <a:t>https://www.digitalinformationworld.com/2023/07/chatgpt-sees-10-dip-in-usage-could.html</a:t>
            </a:r>
          </a:p>
        </p:txBody>
      </p:sp>
    </p:spTree>
    <p:extLst>
      <p:ext uri="{BB962C8B-B14F-4D97-AF65-F5344CB8AC3E}">
        <p14:creationId xmlns:p14="http://schemas.microsoft.com/office/powerpoint/2010/main" val="2073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sz="20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n-ea"/>
            <a:cs typeface="Calibri" pitchFamily="34" charset="0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59433</TotalTime>
  <Words>1678</Words>
  <Application>Microsoft Office PowerPoint</Application>
  <PresentationFormat>Widescreen</PresentationFormat>
  <Paragraphs>214</Paragraphs>
  <Slides>28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Lucida Grande</vt:lpstr>
      <vt:lpstr>Arial</vt:lpstr>
      <vt:lpstr>Calibri</vt:lpstr>
      <vt:lpstr>Comic Sans MS</vt:lpstr>
      <vt:lpstr>Garamond</vt:lpstr>
      <vt:lpstr>Wingdings</vt:lpstr>
      <vt:lpstr>Contemporary</vt:lpstr>
      <vt:lpstr>Flover: A Temporal Fusion Framework for Efficient Autoregressive Model Parallel Inference</vt:lpstr>
      <vt:lpstr>Overview</vt:lpstr>
      <vt:lpstr>Large Language Models review</vt:lpstr>
      <vt:lpstr>Large Language Models review</vt:lpstr>
      <vt:lpstr>GPT model</vt:lpstr>
      <vt:lpstr>Autoregressive property of GPT model</vt:lpstr>
      <vt:lpstr>Autoregressive property of GPT model</vt:lpstr>
      <vt:lpstr>Kernel Fusion is crucial for GPT inference</vt:lpstr>
      <vt:lpstr>The mania of ChatGPT</vt:lpstr>
      <vt:lpstr>What solutions do we have?</vt:lpstr>
      <vt:lpstr>Can we do some smart scheduling?</vt:lpstr>
      <vt:lpstr>Very bad performance of concurrent model instances</vt:lpstr>
      <vt:lpstr>Using Nsight to profile the GPU kernels</vt:lpstr>
      <vt:lpstr>Overview</vt:lpstr>
      <vt:lpstr>Ultimate solution: Temporal fusion/In-flight batching</vt:lpstr>
      <vt:lpstr>Ultimate solution: In-flight batching</vt:lpstr>
      <vt:lpstr>Ultimate solution: In-flight batching</vt:lpstr>
      <vt:lpstr>Overview</vt:lpstr>
      <vt:lpstr>Memory reordering</vt:lpstr>
      <vt:lpstr>Overview</vt:lpstr>
      <vt:lpstr>Requests with fixed generation length and arrival interval</vt:lpstr>
      <vt:lpstr>Requests with fixed generation length and arrival interval</vt:lpstr>
      <vt:lpstr>Requests with random arrival interval (Poisson Process)</vt:lpstr>
      <vt:lpstr>Requests with random generation length</vt:lpstr>
      <vt:lpstr>Overall generation progress for 32 requests</vt:lpstr>
      <vt:lpstr>Hardware profiling</vt:lpstr>
      <vt:lpstr>Inference 32 requests on LLaMA 7B (random generation length)</vt:lpstr>
      <vt:lpstr>THANK YOU!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MVAPICH2 for Intel MIC</dc:title>
  <dc:subject>Presentation Slides</dc:subject>
  <dc:creator>D. K. Panda</dc:creator>
  <cp:lastModifiedBy>Jinghan Yao</cp:lastModifiedBy>
  <cp:revision>10346</cp:revision>
  <cp:lastPrinted>2017-08-28T05:28:06Z</cp:lastPrinted>
  <dcterms:created xsi:type="dcterms:W3CDTF">2013-08-20T22:52:07Z</dcterms:created>
  <dcterms:modified xsi:type="dcterms:W3CDTF">2023-11-14T16:51:19Z</dcterms:modified>
</cp:coreProperties>
</file>