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1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40"/>
  </p:notesMasterIdLst>
  <p:handoutMasterIdLst>
    <p:handoutMasterId r:id="rId41"/>
  </p:handoutMasterIdLst>
  <p:sldIdLst>
    <p:sldId id="2147308457" r:id="rId2"/>
    <p:sldId id="2147" r:id="rId3"/>
    <p:sldId id="2147308460" r:id="rId4"/>
    <p:sldId id="2473" r:id="rId5"/>
    <p:sldId id="2147308434" r:id="rId6"/>
    <p:sldId id="2147308281" r:id="rId7"/>
    <p:sldId id="2147308215" r:id="rId8"/>
    <p:sldId id="2147308216" r:id="rId9"/>
    <p:sldId id="2147308251" r:id="rId10"/>
    <p:sldId id="2147308263" r:id="rId11"/>
    <p:sldId id="2147308355" r:id="rId12"/>
    <p:sldId id="2147308438" r:id="rId13"/>
    <p:sldId id="2147308356" r:id="rId14"/>
    <p:sldId id="2147308408" r:id="rId15"/>
    <p:sldId id="2147308404" r:id="rId16"/>
    <p:sldId id="281" r:id="rId17"/>
    <p:sldId id="2147308178" r:id="rId18"/>
    <p:sldId id="3973" r:id="rId19"/>
    <p:sldId id="2147308439" r:id="rId20"/>
    <p:sldId id="2147308223" r:id="rId21"/>
    <p:sldId id="2147308429" r:id="rId22"/>
    <p:sldId id="2714" r:id="rId23"/>
    <p:sldId id="2147308440" r:id="rId24"/>
    <p:sldId id="2260" r:id="rId25"/>
    <p:sldId id="2147308247" r:id="rId26"/>
    <p:sldId id="2147308433" r:id="rId27"/>
    <p:sldId id="2147308459" r:id="rId28"/>
    <p:sldId id="2147308458" r:id="rId29"/>
    <p:sldId id="2147308443" r:id="rId30"/>
    <p:sldId id="262" r:id="rId31"/>
    <p:sldId id="2147308444" r:id="rId32"/>
    <p:sldId id="2147308345" r:id="rId33"/>
    <p:sldId id="2147308446" r:id="rId34"/>
    <p:sldId id="2147308447" r:id="rId35"/>
    <p:sldId id="2147308454" r:id="rId36"/>
    <p:sldId id="2147308391" r:id="rId37"/>
    <p:sldId id="2147308393" r:id="rId38"/>
    <p:sldId id="2147308244" r:id="rId39"/>
  </p:sldIdLst>
  <p:sldSz cx="12192000" cy="6858000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700AFEF-CC62-32DB-2052-4F26E7C9D084}" name="Shineman, Nat" initials="SN" userId="S::shineman.5@osu.edu::d241c31b-4930-4a72-8951-1182524a99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in, Arpan" initials="JA" lastIdx="5" clrIdx="0">
    <p:extLst>
      <p:ext uri="{19B8F6BF-5375-455C-9EA6-DF929625EA0E}">
        <p15:presenceInfo xmlns:p15="http://schemas.microsoft.com/office/powerpoint/2012/main" userId="S::jain.575@buckeyemail.osu.edu::4f8546f4-119d-4bb6-b937-41d096aa3c97" providerId="AD"/>
      </p:ext>
    </p:extLst>
  </p:cmAuthor>
  <p:cmAuthor id="2" name="Shafi, Aamir" initials="SA" lastIdx="4" clrIdx="1">
    <p:extLst>
      <p:ext uri="{19B8F6BF-5375-455C-9EA6-DF929625EA0E}">
        <p15:presenceInfo xmlns:p15="http://schemas.microsoft.com/office/powerpoint/2012/main" userId="S::shafi.16@osu.edu::4a75b872-9ce9-49fc-af99-2065032c642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B2B2B2"/>
    <a:srgbClr val="00A249"/>
    <a:srgbClr val="DCB9FF"/>
    <a:srgbClr val="DF9491"/>
    <a:srgbClr val="E50530"/>
    <a:srgbClr val="FFFFFF"/>
    <a:srgbClr val="F8F8F8"/>
    <a:srgbClr val="E57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132E3A-595D-6A87-19D5-5784A53FB35C}" v="20" dt="2023-11-13T22:02:54.125"/>
    <p1510:client id="{45C03548-0648-C5AA-2BBF-82E977CC54BF}" v="43" dt="2023-11-13T15:05:04.112"/>
    <p1510:client id="{C09B06FC-1694-4C42-9095-E0C5D39A2606}" v="103" dt="2023-11-14T14:48:58.832"/>
    <p1510:client id="{C8D462B8-DEB5-4745-A2CB-675CD4460322}" v="124" dt="2023-11-14T01:58:26.519"/>
    <p1510:client id="{E61E8D3B-2366-CCEA-6D9F-41F46B53901D}" v="500" dt="2023-11-14T00:02:56.8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3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8/10/relationships/authors" Target="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D52B7_52A468DC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D52E7_FCB7E7A5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D52E7_FCB7E7A5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D52E7_FCB7E7A5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D5374_9B47B501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D5374_9B47B50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D5374_9B47B50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D5374_9B47B50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D5374_9B47B50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D52B7_52A468DC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D5374_9B47B5011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19_3673C3F5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19_3673C3F51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19_3673C3F51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19_3673C3F51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19_3673C3F51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19_3673C3F51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D5292_3D6B2E93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D5292_3D6B2E9316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F85_B52A1195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D52B8_48B5FC0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F85_B52A119517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6_C3D07A91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6_C3D07A9118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D52B8_48B5FC01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nja\Desktop\New_OPX_results_10-21-2022\2.3.7-PSM%20v%203.0a-OPX-August-21-2022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nja\Desktop\New_OPX_results_10-21-2022\2.3.7-PSM%20v%203.0a-OPX-August-21-202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nja\Desktop\New_OPX_results_10-21-2022\2.3.7-PSM%20v%203.0a-OPX-August-21-202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nja\Desktop\New_OPX_results_10-21-2022\2.3.7-PSM%20v%203.0a-OPX-August-21-202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D52E7_FCB7E7A5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61775232436256"/>
          <c:y val="6.7110761825995124E-2"/>
          <c:w val="0.74335100209927629"/>
          <c:h val="0.5150054686558768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MVAPICH2-3.0a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1K</c:v>
                </c:pt>
                <c:pt idx="10">
                  <c:v>2K</c:v>
                </c:pt>
                <c:pt idx="11">
                  <c:v>4K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2.04</c:v>
                </c:pt>
                <c:pt idx="1">
                  <c:v>2.04</c:v>
                </c:pt>
                <c:pt idx="2">
                  <c:v>2.04</c:v>
                </c:pt>
                <c:pt idx="3">
                  <c:v>2.04</c:v>
                </c:pt>
                <c:pt idx="4">
                  <c:v>2.04</c:v>
                </c:pt>
                <c:pt idx="5">
                  <c:v>2.0499999999999998</c:v>
                </c:pt>
                <c:pt idx="6">
                  <c:v>2.58</c:v>
                </c:pt>
                <c:pt idx="7">
                  <c:v>2.67</c:v>
                </c:pt>
                <c:pt idx="8">
                  <c:v>2.71</c:v>
                </c:pt>
                <c:pt idx="9">
                  <c:v>2.8</c:v>
                </c:pt>
                <c:pt idx="10">
                  <c:v>2.96</c:v>
                </c:pt>
                <c:pt idx="11">
                  <c:v>3.08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13-452F-BD8C-DE18A4C085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516120"/>
        <c:axId val="174514944"/>
        <c:extLst/>
      </c:lineChart>
      <c:catAx>
        <c:axId val="1745161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/>
                  <a:t>Message Size 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3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514944"/>
        <c:crosses val="autoZero"/>
        <c:auto val="1"/>
        <c:lblAlgn val="ctr"/>
        <c:lblOffset val="100"/>
        <c:noMultiLvlLbl val="0"/>
      </c:catAx>
      <c:valAx>
        <c:axId val="174514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/>
                  <a:t>Latency (us)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516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723483543220653E-2"/>
          <c:y val="0"/>
          <c:w val="0.77232806445768565"/>
          <c:h val="0.20912271712582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61775232436256"/>
          <c:y val="6.7110761825995124E-2"/>
          <c:w val="0.74335100209927629"/>
          <c:h val="0.5150054686558768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MVAPICH2-2.3.7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cat>
            <c:strRef>
              <c:f>Sheet1!$A$2:$A$17</c:f>
              <c:strCache>
                <c:ptCount val="1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128</c:v>
                </c:pt>
                <c:pt idx="9">
                  <c:v>256</c:v>
                </c:pt>
                <c:pt idx="10">
                  <c:v>512</c:v>
                </c:pt>
                <c:pt idx="11">
                  <c:v>1K</c:v>
                </c:pt>
                <c:pt idx="12">
                  <c:v>2K</c:v>
                </c:pt>
                <c:pt idx="13">
                  <c:v>4K</c:v>
                </c:pt>
                <c:pt idx="14">
                  <c:v>8K</c:v>
                </c:pt>
              </c:strCache>
              <c:extLst/>
            </c:strRef>
          </c:cat>
          <c:val>
            <c:numRef>
              <c:f>Sheet1!$B$2:$B$17</c:f>
              <c:numCache>
                <c:formatCode>General</c:formatCode>
                <c:ptCount val="15"/>
                <c:pt idx="0">
                  <c:v>1.69</c:v>
                </c:pt>
                <c:pt idx="1">
                  <c:v>1.72</c:v>
                </c:pt>
                <c:pt idx="2">
                  <c:v>1.72</c:v>
                </c:pt>
                <c:pt idx="3">
                  <c:v>1.72</c:v>
                </c:pt>
                <c:pt idx="4">
                  <c:v>1.72</c:v>
                </c:pt>
                <c:pt idx="5">
                  <c:v>1.76</c:v>
                </c:pt>
                <c:pt idx="6">
                  <c:v>1.75</c:v>
                </c:pt>
                <c:pt idx="7">
                  <c:v>1.77</c:v>
                </c:pt>
                <c:pt idx="8">
                  <c:v>1.93</c:v>
                </c:pt>
                <c:pt idx="9">
                  <c:v>2.48</c:v>
                </c:pt>
                <c:pt idx="10">
                  <c:v>2.52</c:v>
                </c:pt>
                <c:pt idx="11">
                  <c:v>2.57</c:v>
                </c:pt>
                <c:pt idx="12">
                  <c:v>2.72</c:v>
                </c:pt>
                <c:pt idx="13">
                  <c:v>3.47</c:v>
                </c:pt>
                <c:pt idx="14">
                  <c:v>4.3499999999999996</c:v>
                </c:pt>
              </c:numCache>
              <c:extLst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6300-4B14-B2B2-2BED5B37A5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MVAPICH2-3.0a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rgbClr val="33CC3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3CC33"/>
              </a:solidFill>
              <a:ln w="9525">
                <a:solidFill>
                  <a:srgbClr val="33CC33"/>
                </a:solidFill>
              </a:ln>
              <a:effectLst/>
            </c:spPr>
          </c:marker>
          <c:cat>
            <c:strRef>
              <c:f>Sheet1!$A$2:$A$17</c:f>
              <c:strCache>
                <c:ptCount val="1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128</c:v>
                </c:pt>
                <c:pt idx="9">
                  <c:v>256</c:v>
                </c:pt>
                <c:pt idx="10">
                  <c:v>512</c:v>
                </c:pt>
                <c:pt idx="11">
                  <c:v>1K</c:v>
                </c:pt>
                <c:pt idx="12">
                  <c:v>2K</c:v>
                </c:pt>
                <c:pt idx="13">
                  <c:v>4K</c:v>
                </c:pt>
                <c:pt idx="14">
                  <c:v>8K</c:v>
                </c:pt>
              </c:strCache>
              <c:extLst xmlns:c15="http://schemas.microsoft.com/office/drawing/2012/chart"/>
            </c:strRef>
          </c:cat>
          <c:val>
            <c:numRef>
              <c:f>Sheet1!$C$2:$C$17</c:f>
              <c:numCache>
                <c:formatCode>General</c:formatCode>
                <c:ptCount val="15"/>
                <c:pt idx="0">
                  <c:v>1.6</c:v>
                </c:pt>
                <c:pt idx="1">
                  <c:v>1.6</c:v>
                </c:pt>
                <c:pt idx="2">
                  <c:v>1.6</c:v>
                </c:pt>
                <c:pt idx="3">
                  <c:v>1.6</c:v>
                </c:pt>
                <c:pt idx="4">
                  <c:v>1.6</c:v>
                </c:pt>
                <c:pt idx="5">
                  <c:v>1.61</c:v>
                </c:pt>
                <c:pt idx="6">
                  <c:v>1.77</c:v>
                </c:pt>
                <c:pt idx="7">
                  <c:v>1.71</c:v>
                </c:pt>
                <c:pt idx="8">
                  <c:v>1.85</c:v>
                </c:pt>
                <c:pt idx="9">
                  <c:v>2.36</c:v>
                </c:pt>
                <c:pt idx="10">
                  <c:v>2.44</c:v>
                </c:pt>
                <c:pt idx="11">
                  <c:v>2.52</c:v>
                </c:pt>
                <c:pt idx="12">
                  <c:v>2.71</c:v>
                </c:pt>
                <c:pt idx="13">
                  <c:v>3.38</c:v>
                </c:pt>
                <c:pt idx="14">
                  <c:v>3.8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6300-4B14-B2B2-2BED5B37A5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516120"/>
        <c:axId val="174514944"/>
        <c:extLst/>
      </c:lineChart>
      <c:catAx>
        <c:axId val="1745161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Message Size 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3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514944"/>
        <c:crosses val="autoZero"/>
        <c:auto val="1"/>
        <c:lblAlgn val="ctr"/>
        <c:lblOffset val="100"/>
        <c:noMultiLvlLbl val="0"/>
      </c:catAx>
      <c:valAx>
        <c:axId val="174514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Latency (us)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516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07789873377562"/>
          <c:y val="2.5812273262888645E-2"/>
          <c:w val="0.66113141746427184"/>
          <c:h val="0.18230158274527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61775232436256"/>
          <c:y val="6.7110761825995124E-2"/>
          <c:w val="0.74335100209927629"/>
          <c:h val="0.5150054686558768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MVAPICH2-2.3.7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cat>
            <c:strRef>
              <c:f>Sheet1!$A$2:$A$24</c:f>
              <c:strCache>
                <c:ptCount val="2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  <c:pt idx="13">
                  <c:v>8K</c:v>
                </c:pt>
                <c:pt idx="14">
                  <c:v>16K</c:v>
                </c:pt>
                <c:pt idx="15">
                  <c:v>32K</c:v>
                </c:pt>
                <c:pt idx="16">
                  <c:v>64K</c:v>
                </c:pt>
                <c:pt idx="17">
                  <c:v>128K</c:v>
                </c:pt>
                <c:pt idx="18">
                  <c:v>256K</c:v>
                </c:pt>
                <c:pt idx="19">
                  <c:v>512K</c:v>
                </c:pt>
                <c:pt idx="20">
                  <c:v>1M</c:v>
                </c:pt>
                <c:pt idx="21">
                  <c:v>2M</c:v>
                </c:pt>
                <c:pt idx="22">
                  <c:v>4M</c:v>
                </c:pt>
              </c:strCache>
            </c:str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4.97</c:v>
                </c:pt>
                <c:pt idx="1">
                  <c:v>10.01</c:v>
                </c:pt>
                <c:pt idx="2">
                  <c:v>20.85</c:v>
                </c:pt>
                <c:pt idx="3">
                  <c:v>41.5</c:v>
                </c:pt>
                <c:pt idx="4">
                  <c:v>83.22</c:v>
                </c:pt>
                <c:pt idx="5">
                  <c:v>159.81</c:v>
                </c:pt>
                <c:pt idx="6">
                  <c:v>351.47</c:v>
                </c:pt>
                <c:pt idx="7">
                  <c:v>673.98</c:v>
                </c:pt>
                <c:pt idx="8">
                  <c:v>1358.36</c:v>
                </c:pt>
                <c:pt idx="9">
                  <c:v>2363.12</c:v>
                </c:pt>
                <c:pt idx="10">
                  <c:v>3317.38</c:v>
                </c:pt>
                <c:pt idx="11">
                  <c:v>4882.8100000000004</c:v>
                </c:pt>
                <c:pt idx="12">
                  <c:v>7276.23</c:v>
                </c:pt>
                <c:pt idx="13">
                  <c:v>10924.65</c:v>
                </c:pt>
                <c:pt idx="14">
                  <c:v>15310.87</c:v>
                </c:pt>
                <c:pt idx="15">
                  <c:v>18586.57</c:v>
                </c:pt>
                <c:pt idx="16">
                  <c:v>20340.14</c:v>
                </c:pt>
                <c:pt idx="17">
                  <c:v>23931.69</c:v>
                </c:pt>
                <c:pt idx="18">
                  <c:v>22556.62</c:v>
                </c:pt>
                <c:pt idx="19">
                  <c:v>22607.16</c:v>
                </c:pt>
                <c:pt idx="20">
                  <c:v>22591.01</c:v>
                </c:pt>
                <c:pt idx="21">
                  <c:v>23176.77</c:v>
                </c:pt>
                <c:pt idx="22">
                  <c:v>23523.040000000001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63-4376-9E64-5165B26867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MVAPICH2-3.0a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cat>
            <c:strRef>
              <c:f>Sheet1!$A$2:$A$24</c:f>
              <c:strCache>
                <c:ptCount val="2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  <c:pt idx="13">
                  <c:v>8K</c:v>
                </c:pt>
                <c:pt idx="14">
                  <c:v>16K</c:v>
                </c:pt>
                <c:pt idx="15">
                  <c:v>32K</c:v>
                </c:pt>
                <c:pt idx="16">
                  <c:v>64K</c:v>
                </c:pt>
                <c:pt idx="17">
                  <c:v>128K</c:v>
                </c:pt>
                <c:pt idx="18">
                  <c:v>256K</c:v>
                </c:pt>
                <c:pt idx="19">
                  <c:v>512K</c:v>
                </c:pt>
                <c:pt idx="20">
                  <c:v>1M</c:v>
                </c:pt>
                <c:pt idx="21">
                  <c:v>2M</c:v>
                </c:pt>
                <c:pt idx="22">
                  <c:v>4M</c:v>
                </c:pt>
              </c:strCache>
              <c:extLst xmlns:c15="http://schemas.microsoft.com/office/drawing/2012/chart"/>
            </c:strRef>
          </c:cat>
          <c:val>
            <c:numRef>
              <c:f>Sheet1!$C$2:$C$24</c:f>
              <c:numCache>
                <c:formatCode>General</c:formatCode>
                <c:ptCount val="23"/>
                <c:pt idx="0">
                  <c:v>3.7</c:v>
                </c:pt>
                <c:pt idx="1">
                  <c:v>7.5</c:v>
                </c:pt>
                <c:pt idx="2">
                  <c:v>14.92</c:v>
                </c:pt>
                <c:pt idx="3">
                  <c:v>29.54</c:v>
                </c:pt>
                <c:pt idx="4">
                  <c:v>59.79</c:v>
                </c:pt>
                <c:pt idx="5">
                  <c:v>118.9</c:v>
                </c:pt>
                <c:pt idx="6">
                  <c:v>229.56</c:v>
                </c:pt>
                <c:pt idx="7">
                  <c:v>447.75</c:v>
                </c:pt>
                <c:pt idx="8">
                  <c:v>821.09</c:v>
                </c:pt>
                <c:pt idx="9">
                  <c:v>1604.54</c:v>
                </c:pt>
                <c:pt idx="10">
                  <c:v>2916.08</c:v>
                </c:pt>
                <c:pt idx="11">
                  <c:v>5225.1099999999997</c:v>
                </c:pt>
                <c:pt idx="12">
                  <c:v>8815.1200000000008</c:v>
                </c:pt>
                <c:pt idx="13">
                  <c:v>13260.02</c:v>
                </c:pt>
                <c:pt idx="14">
                  <c:v>11910.22</c:v>
                </c:pt>
                <c:pt idx="15">
                  <c:v>17225.78</c:v>
                </c:pt>
                <c:pt idx="16">
                  <c:v>19643.61</c:v>
                </c:pt>
                <c:pt idx="17">
                  <c:v>21602.31</c:v>
                </c:pt>
                <c:pt idx="18">
                  <c:v>22020.38</c:v>
                </c:pt>
                <c:pt idx="19">
                  <c:v>22243.43</c:v>
                </c:pt>
                <c:pt idx="20">
                  <c:v>23059.919999999998</c:v>
                </c:pt>
                <c:pt idx="21">
                  <c:v>22686.61</c:v>
                </c:pt>
                <c:pt idx="22">
                  <c:v>24589.360000000001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1-B363-4376-9E64-5165B26867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516120"/>
        <c:axId val="174514944"/>
        <c:extLst/>
      </c:lineChart>
      <c:catAx>
        <c:axId val="1745161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Message Size 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514944"/>
        <c:crosses val="autoZero"/>
        <c:auto val="1"/>
        <c:lblAlgn val="ctr"/>
        <c:lblOffset val="100"/>
        <c:noMultiLvlLbl val="0"/>
      </c:catAx>
      <c:valAx>
        <c:axId val="174514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516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08039309362114"/>
          <c:y val="7.5188408608375307E-2"/>
          <c:w val="0.33782801489673009"/>
          <c:h val="0.166015906187440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61775232436256"/>
          <c:y val="6.7110761825995124E-2"/>
          <c:w val="0.74335100209927629"/>
          <c:h val="0.5150054686558768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MVAPICH2-2.3.7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cat>
            <c:strRef>
              <c:f>Sheet1!$A$2:$A$24</c:f>
              <c:strCache>
                <c:ptCount val="2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  <c:pt idx="13">
                  <c:v>8K</c:v>
                </c:pt>
                <c:pt idx="14">
                  <c:v>16K</c:v>
                </c:pt>
                <c:pt idx="15">
                  <c:v>32K</c:v>
                </c:pt>
                <c:pt idx="16">
                  <c:v>64K</c:v>
                </c:pt>
                <c:pt idx="17">
                  <c:v>128K</c:v>
                </c:pt>
                <c:pt idx="18">
                  <c:v>256K</c:v>
                </c:pt>
                <c:pt idx="19">
                  <c:v>512K</c:v>
                </c:pt>
                <c:pt idx="20">
                  <c:v>1M</c:v>
                </c:pt>
                <c:pt idx="21">
                  <c:v>2M</c:v>
                </c:pt>
                <c:pt idx="22">
                  <c:v>4M</c:v>
                </c:pt>
              </c:strCache>
            </c:str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10.57</c:v>
                </c:pt>
                <c:pt idx="1">
                  <c:v>20.92</c:v>
                </c:pt>
                <c:pt idx="2">
                  <c:v>47.72</c:v>
                </c:pt>
                <c:pt idx="3">
                  <c:v>94.52</c:v>
                </c:pt>
                <c:pt idx="4">
                  <c:v>193.73</c:v>
                </c:pt>
                <c:pt idx="5">
                  <c:v>377.58</c:v>
                </c:pt>
                <c:pt idx="6">
                  <c:v>761.52</c:v>
                </c:pt>
                <c:pt idx="7">
                  <c:v>1383.24</c:v>
                </c:pt>
                <c:pt idx="8">
                  <c:v>2602.02</c:v>
                </c:pt>
                <c:pt idx="9">
                  <c:v>4632.25</c:v>
                </c:pt>
                <c:pt idx="10">
                  <c:v>9168.7099999999991</c:v>
                </c:pt>
                <c:pt idx="11">
                  <c:v>12975.12</c:v>
                </c:pt>
                <c:pt idx="12">
                  <c:v>16519.099999999999</c:v>
                </c:pt>
                <c:pt idx="13">
                  <c:v>18980</c:v>
                </c:pt>
                <c:pt idx="14">
                  <c:v>14159.84</c:v>
                </c:pt>
                <c:pt idx="15">
                  <c:v>17995.28</c:v>
                </c:pt>
                <c:pt idx="16">
                  <c:v>20853.71</c:v>
                </c:pt>
                <c:pt idx="17">
                  <c:v>17142.62</c:v>
                </c:pt>
                <c:pt idx="18">
                  <c:v>21082.37</c:v>
                </c:pt>
                <c:pt idx="19">
                  <c:v>20601.71</c:v>
                </c:pt>
                <c:pt idx="20">
                  <c:v>20816.310000000001</c:v>
                </c:pt>
                <c:pt idx="21">
                  <c:v>21604.43</c:v>
                </c:pt>
                <c:pt idx="22" formatCode="#,##0.00">
                  <c:v>23180.71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A1-4958-B51E-F0F9F7F1CD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MVAPICH2-3.0a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cat>
            <c:strRef>
              <c:f>Sheet1!$A$2:$A$24</c:f>
              <c:strCache>
                <c:ptCount val="2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  <c:pt idx="13">
                  <c:v>8K</c:v>
                </c:pt>
                <c:pt idx="14">
                  <c:v>16K</c:v>
                </c:pt>
                <c:pt idx="15">
                  <c:v>32K</c:v>
                </c:pt>
                <c:pt idx="16">
                  <c:v>64K</c:v>
                </c:pt>
                <c:pt idx="17">
                  <c:v>128K</c:v>
                </c:pt>
                <c:pt idx="18">
                  <c:v>256K</c:v>
                </c:pt>
                <c:pt idx="19">
                  <c:v>512K</c:v>
                </c:pt>
                <c:pt idx="20">
                  <c:v>1M</c:v>
                </c:pt>
                <c:pt idx="21">
                  <c:v>2M</c:v>
                </c:pt>
                <c:pt idx="22">
                  <c:v>4M</c:v>
                </c:pt>
              </c:strCache>
              <c:extLst xmlns:c15="http://schemas.microsoft.com/office/drawing/2012/chart"/>
            </c:strRef>
          </c:cat>
          <c:val>
            <c:numRef>
              <c:f>Sheet1!$C$2:$C$24</c:f>
              <c:numCache>
                <c:formatCode>General</c:formatCode>
                <c:ptCount val="23"/>
                <c:pt idx="0">
                  <c:v>16.05</c:v>
                </c:pt>
                <c:pt idx="1">
                  <c:v>31.39</c:v>
                </c:pt>
                <c:pt idx="2">
                  <c:v>65.17</c:v>
                </c:pt>
                <c:pt idx="3">
                  <c:v>131.18</c:v>
                </c:pt>
                <c:pt idx="4">
                  <c:v>254.03</c:v>
                </c:pt>
                <c:pt idx="5">
                  <c:v>488.78</c:v>
                </c:pt>
                <c:pt idx="6">
                  <c:v>987.7</c:v>
                </c:pt>
                <c:pt idx="7">
                  <c:v>1516.76</c:v>
                </c:pt>
                <c:pt idx="8">
                  <c:v>2948.88</c:v>
                </c:pt>
                <c:pt idx="9">
                  <c:v>5511.86</c:v>
                </c:pt>
                <c:pt idx="10">
                  <c:v>9247.35</c:v>
                </c:pt>
                <c:pt idx="11">
                  <c:v>14387.71</c:v>
                </c:pt>
                <c:pt idx="12">
                  <c:v>20532.939999999999</c:v>
                </c:pt>
                <c:pt idx="13">
                  <c:v>14662.12</c:v>
                </c:pt>
                <c:pt idx="14">
                  <c:v>11332.28</c:v>
                </c:pt>
                <c:pt idx="15">
                  <c:v>18296.560000000001</c:v>
                </c:pt>
                <c:pt idx="16">
                  <c:v>22713.66</c:v>
                </c:pt>
                <c:pt idx="17">
                  <c:v>26232.84</c:v>
                </c:pt>
                <c:pt idx="18">
                  <c:v>28368.880000000001</c:v>
                </c:pt>
                <c:pt idx="19">
                  <c:v>29191.599999999999</c:v>
                </c:pt>
                <c:pt idx="20">
                  <c:v>30029.16</c:v>
                </c:pt>
                <c:pt idx="21">
                  <c:v>31735.919999999998</c:v>
                </c:pt>
                <c:pt idx="22">
                  <c:v>31825.64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1-E8A1-4958-B51E-F0F9F7F1C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516120"/>
        <c:axId val="174514944"/>
        <c:extLst/>
      </c:lineChart>
      <c:catAx>
        <c:axId val="1745161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Message Size 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514944"/>
        <c:crosses val="autoZero"/>
        <c:auto val="1"/>
        <c:lblAlgn val="ctr"/>
        <c:lblOffset val="100"/>
        <c:noMultiLvlLbl val="0"/>
      </c:catAx>
      <c:valAx>
        <c:axId val="174514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516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871447082744456"/>
          <c:y val="7.0376847525796787E-2"/>
          <c:w val="0.33782801489673009"/>
          <c:h val="0.161204345104861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Latency (Small Messages)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MVAPICH-Plus 3.0b (GDR Copy)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Sheet1!$A$3:$A$15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</c:strCache>
            </c:strRef>
          </c:cat>
          <c:val>
            <c:numRef>
              <c:f>Sheet1!$B$3:$B$15</c:f>
              <c:numCache>
                <c:formatCode>General</c:formatCode>
                <c:ptCount val="13"/>
                <c:pt idx="0">
                  <c:v>7.16</c:v>
                </c:pt>
                <c:pt idx="1">
                  <c:v>7.16</c:v>
                </c:pt>
                <c:pt idx="2">
                  <c:v>7.16</c:v>
                </c:pt>
                <c:pt idx="3">
                  <c:v>7.15</c:v>
                </c:pt>
                <c:pt idx="4">
                  <c:v>7.16</c:v>
                </c:pt>
                <c:pt idx="5">
                  <c:v>7.17</c:v>
                </c:pt>
                <c:pt idx="6">
                  <c:v>14.93</c:v>
                </c:pt>
                <c:pt idx="7">
                  <c:v>15.4</c:v>
                </c:pt>
                <c:pt idx="8">
                  <c:v>15.44</c:v>
                </c:pt>
                <c:pt idx="9">
                  <c:v>15.57</c:v>
                </c:pt>
                <c:pt idx="10">
                  <c:v>15.64</c:v>
                </c:pt>
                <c:pt idx="11">
                  <c:v>16.3</c:v>
                </c:pt>
                <c:pt idx="12">
                  <c:v>16.96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F9-C542-B8CB-A104102A1A76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MVAPICH-Plus 3.0b (GDR Copy Large buffers)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Sheet1!$A$3:$A$15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</c:strCache>
            </c:strRef>
          </c:cat>
          <c:val>
            <c:numRef>
              <c:f>Sheet1!$C$3:$C$15</c:f>
              <c:numCache>
                <c:formatCode>General</c:formatCode>
                <c:ptCount val="13"/>
                <c:pt idx="0">
                  <c:v>7.17</c:v>
                </c:pt>
                <c:pt idx="1">
                  <c:v>7.17</c:v>
                </c:pt>
                <c:pt idx="2">
                  <c:v>7.23</c:v>
                </c:pt>
                <c:pt idx="3">
                  <c:v>7.17</c:v>
                </c:pt>
                <c:pt idx="4">
                  <c:v>7.21</c:v>
                </c:pt>
                <c:pt idx="5">
                  <c:v>7.22</c:v>
                </c:pt>
                <c:pt idx="6">
                  <c:v>7.29</c:v>
                </c:pt>
                <c:pt idx="7">
                  <c:v>7.56</c:v>
                </c:pt>
                <c:pt idx="8">
                  <c:v>7.67</c:v>
                </c:pt>
                <c:pt idx="9">
                  <c:v>7.69</c:v>
                </c:pt>
                <c:pt idx="10">
                  <c:v>7.84</c:v>
                </c:pt>
                <c:pt idx="11">
                  <c:v>8.5299999999999994</c:v>
                </c:pt>
                <c:pt idx="12">
                  <c:v>9.16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F9-C542-B8CB-A104102A1A76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 MVAPICH-Plus 3.0a2 (RCCL)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Sheet1!$A$3:$A$15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</c:strCache>
            </c:strRef>
          </c:cat>
          <c:val>
            <c:numRef>
              <c:f>Sheet1!$D$3:$D$15</c:f>
              <c:numCache>
                <c:formatCode>General</c:formatCode>
                <c:ptCount val="13"/>
                <c:pt idx="0">
                  <c:v>18.010000000000002</c:v>
                </c:pt>
                <c:pt idx="1">
                  <c:v>18.079999999999998</c:v>
                </c:pt>
                <c:pt idx="2">
                  <c:v>18.04</c:v>
                </c:pt>
                <c:pt idx="3">
                  <c:v>18.190000000000001</c:v>
                </c:pt>
                <c:pt idx="4">
                  <c:v>18.18</c:v>
                </c:pt>
                <c:pt idx="5">
                  <c:v>18.190000000000001</c:v>
                </c:pt>
                <c:pt idx="6">
                  <c:v>18.18</c:v>
                </c:pt>
                <c:pt idx="7">
                  <c:v>18.21</c:v>
                </c:pt>
                <c:pt idx="8">
                  <c:v>18.3</c:v>
                </c:pt>
                <c:pt idx="9">
                  <c:v>18.329999999999998</c:v>
                </c:pt>
                <c:pt idx="10">
                  <c:v>18.440000000000001</c:v>
                </c:pt>
                <c:pt idx="11">
                  <c:v>19.579999999999998</c:v>
                </c:pt>
                <c:pt idx="12">
                  <c:v>22.33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CF9-C542-B8CB-A104102A1A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3522719"/>
        <c:axId val="867553952"/>
      </c:lineChart>
      <c:catAx>
        <c:axId val="583522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7553952"/>
        <c:crosses val="autoZero"/>
        <c:auto val="1"/>
        <c:lblAlgn val="ctr"/>
        <c:lblOffset val="100"/>
        <c:noMultiLvlLbl val="0"/>
      </c:catAx>
      <c:valAx>
        <c:axId val="86755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5227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0406925707110499E-2"/>
          <c:y val="0.73481389910774553"/>
          <c:w val="0.76093340275832766"/>
          <c:h val="0.265186100892254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Latency for small Messages</a:t>
            </a:r>
            <a:r>
              <a:rPr lang="en-US" baseline="0"/>
              <a:t> (with MI100 on MRI)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Sheet1!$F$68</c:f>
              <c:strCache>
                <c:ptCount val="1"/>
                <c:pt idx="0">
                  <c:v>MVAPICH-Plus 3.0b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Sheet1!$E$69:$E$83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  <c:pt idx="13">
                  <c:v>8K</c:v>
                </c:pt>
                <c:pt idx="14">
                  <c:v>16K</c:v>
                </c:pt>
              </c:strCache>
            </c:strRef>
          </c:cat>
          <c:val>
            <c:numRef>
              <c:f>Sheet1!$F$69:$F$83</c:f>
              <c:numCache>
                <c:formatCode>General</c:formatCode>
                <c:ptCount val="15"/>
                <c:pt idx="0">
                  <c:v>13.01</c:v>
                </c:pt>
                <c:pt idx="1">
                  <c:v>14.21</c:v>
                </c:pt>
                <c:pt idx="2">
                  <c:v>14.03</c:v>
                </c:pt>
                <c:pt idx="3">
                  <c:v>14.05</c:v>
                </c:pt>
                <c:pt idx="4">
                  <c:v>14.08</c:v>
                </c:pt>
                <c:pt idx="5">
                  <c:v>15.2</c:v>
                </c:pt>
                <c:pt idx="6">
                  <c:v>21.68</c:v>
                </c:pt>
                <c:pt idx="7">
                  <c:v>20.14</c:v>
                </c:pt>
                <c:pt idx="8">
                  <c:v>20.37</c:v>
                </c:pt>
                <c:pt idx="9">
                  <c:v>20.66</c:v>
                </c:pt>
                <c:pt idx="10">
                  <c:v>21.03</c:v>
                </c:pt>
                <c:pt idx="11">
                  <c:v>22.18</c:v>
                </c:pt>
                <c:pt idx="12">
                  <c:v>23.72</c:v>
                </c:pt>
                <c:pt idx="13">
                  <c:v>29.39</c:v>
                </c:pt>
                <c:pt idx="14">
                  <c:v>35.71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5B-4A4A-9ABC-F2DEBCA1F9B8}"/>
            </c:ext>
          </c:extLst>
        </c:ser>
        <c:ser>
          <c:idx val="1"/>
          <c:order val="1"/>
          <c:tx>
            <c:strRef>
              <c:f>Sheet1!$G$68</c:f>
              <c:strCache>
                <c:ptCount val="1"/>
                <c:pt idx="0">
                  <c:v> MVAPICH-Plus 3.0a2 (RCCL)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Sheet1!$E$69:$E$83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  <c:pt idx="13">
                  <c:v>8K</c:v>
                </c:pt>
                <c:pt idx="14">
                  <c:v>16K</c:v>
                </c:pt>
              </c:strCache>
            </c:strRef>
          </c:cat>
          <c:val>
            <c:numRef>
              <c:f>Sheet1!$G$69:$G$83</c:f>
              <c:numCache>
                <c:formatCode>General</c:formatCode>
                <c:ptCount val="15"/>
                <c:pt idx="0">
                  <c:v>33.74</c:v>
                </c:pt>
                <c:pt idx="1">
                  <c:v>33.67</c:v>
                </c:pt>
                <c:pt idx="2">
                  <c:v>33.5</c:v>
                </c:pt>
                <c:pt idx="3">
                  <c:v>33.74</c:v>
                </c:pt>
                <c:pt idx="4">
                  <c:v>33.299999999999997</c:v>
                </c:pt>
                <c:pt idx="5">
                  <c:v>33.119999999999997</c:v>
                </c:pt>
                <c:pt idx="6">
                  <c:v>33.29</c:v>
                </c:pt>
                <c:pt idx="7">
                  <c:v>33.08</c:v>
                </c:pt>
                <c:pt idx="8">
                  <c:v>33.450000000000003</c:v>
                </c:pt>
                <c:pt idx="9">
                  <c:v>33.07</c:v>
                </c:pt>
                <c:pt idx="10">
                  <c:v>33.369999999999997</c:v>
                </c:pt>
                <c:pt idx="11">
                  <c:v>32.71</c:v>
                </c:pt>
                <c:pt idx="12">
                  <c:v>34.75</c:v>
                </c:pt>
                <c:pt idx="13">
                  <c:v>36.04</c:v>
                </c:pt>
                <c:pt idx="14">
                  <c:v>40.78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5B-4A4A-9ABC-F2DEBCA1F9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2027727"/>
        <c:axId val="2008860464"/>
      </c:lineChart>
      <c:catAx>
        <c:axId val="392027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8860464"/>
        <c:crosses val="autoZero"/>
        <c:auto val="1"/>
        <c:lblAlgn val="ctr"/>
        <c:lblOffset val="100"/>
        <c:noMultiLvlLbl val="0"/>
      </c:catAx>
      <c:valAx>
        <c:axId val="2008860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027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63602381791222"/>
          <c:y val="5.7354404126057669E-2"/>
          <c:w val="0.81304927930683379"/>
          <c:h val="0.6527125200313362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MVAPICH-PLUS GPU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8868591096158238E-2"/>
                  <c:y val="0.1612315360803546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10-454A-80EC-C6649FA4A8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999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13.45</c:v>
                </c:pt>
                <c:pt idx="1">
                  <c:v>13.37</c:v>
                </c:pt>
                <c:pt idx="2">
                  <c:v>13.58</c:v>
                </c:pt>
                <c:pt idx="3">
                  <c:v>13.82</c:v>
                </c:pt>
                <c:pt idx="4">
                  <c:v>14.25</c:v>
                </c:pt>
                <c:pt idx="5">
                  <c:v>14.45</c:v>
                </c:pt>
                <c:pt idx="6">
                  <c:v>15.32</c:v>
                </c:pt>
                <c:pt idx="7">
                  <c:v>16</c:v>
                </c:pt>
                <c:pt idx="8">
                  <c:v>16.59</c:v>
                </c:pt>
                <c:pt idx="9">
                  <c:v>18.149999999999999</c:v>
                </c:pt>
                <c:pt idx="10">
                  <c:v>18.41</c:v>
                </c:pt>
                <c:pt idx="11">
                  <c:v>20.260000000000002</c:v>
                </c:pt>
                <c:pt idx="12">
                  <c:v>20.350000000000001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C7-E748-8DA0-61A4250FC0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MVAPICH-PLUS XCCL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3.9519557247002436E-2"/>
                  <c:y val="-0.124455240167296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10-454A-80EC-C6649FA4A8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28.68</c:v>
                </c:pt>
                <c:pt idx="1">
                  <c:v>28.5</c:v>
                </c:pt>
                <c:pt idx="2">
                  <c:v>28.43</c:v>
                </c:pt>
                <c:pt idx="3">
                  <c:v>28.28</c:v>
                </c:pt>
                <c:pt idx="4">
                  <c:v>28.07</c:v>
                </c:pt>
                <c:pt idx="5">
                  <c:v>27.68</c:v>
                </c:pt>
                <c:pt idx="6">
                  <c:v>27.45</c:v>
                </c:pt>
                <c:pt idx="7">
                  <c:v>26.26</c:v>
                </c:pt>
                <c:pt idx="8">
                  <c:v>25.4</c:v>
                </c:pt>
                <c:pt idx="9">
                  <c:v>25.26</c:v>
                </c:pt>
                <c:pt idx="10">
                  <c:v>24.83</c:v>
                </c:pt>
                <c:pt idx="11">
                  <c:v>24.92</c:v>
                </c:pt>
                <c:pt idx="12">
                  <c:v>24.33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C7-E748-8DA0-61A4250FC0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8963279"/>
        <c:axId val="858847919"/>
      </c:lineChart>
      <c:catAx>
        <c:axId val="8589632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Message Size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847919"/>
        <c:crosses val="autoZero"/>
        <c:auto val="1"/>
        <c:lblAlgn val="ctr"/>
        <c:lblOffset val="100"/>
        <c:noMultiLvlLbl val="0"/>
      </c:catAx>
      <c:valAx>
        <c:axId val="858847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Latency (us)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96327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621824323325663"/>
          <c:y val="0.42855787529753459"/>
          <c:w val="0.59923553232685267"/>
          <c:h val="0.274323161578910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63602381791222"/>
          <c:y val="5.7354404126057669E-2"/>
          <c:w val="0.81304927930683379"/>
          <c:h val="0.6527125200313362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MVAPICH-PLUS GPU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Sheet1!$A$15:$A$22</c:f>
              <c:strCache>
                <c:ptCount val="8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</c:strCache>
            </c:strRef>
          </c:cat>
          <c:val>
            <c:numRef>
              <c:f>Sheet1!$B$15:$B$22</c:f>
              <c:numCache>
                <c:formatCode>General</c:formatCode>
                <c:ptCount val="8"/>
                <c:pt idx="0">
                  <c:v>24.8</c:v>
                </c:pt>
                <c:pt idx="1">
                  <c:v>33.75</c:v>
                </c:pt>
                <c:pt idx="2">
                  <c:v>49.7</c:v>
                </c:pt>
                <c:pt idx="3">
                  <c:v>82.12</c:v>
                </c:pt>
                <c:pt idx="4">
                  <c:v>145.77000000000001</c:v>
                </c:pt>
                <c:pt idx="5">
                  <c:v>272.79000000000002</c:v>
                </c:pt>
                <c:pt idx="6">
                  <c:v>524.91999999999996</c:v>
                </c:pt>
                <c:pt idx="7">
                  <c:v>1036.68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2E-A84E-8727-52A3975067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MVAPICH-PLUS XCCL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Sheet1!$A$15:$A$22</c:f>
              <c:strCache>
                <c:ptCount val="8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</c:strCache>
            </c:strRef>
          </c:cat>
          <c:val>
            <c:numRef>
              <c:f>Sheet1!$C$15:$C$22</c:f>
              <c:numCache>
                <c:formatCode>General</c:formatCode>
                <c:ptCount val="8"/>
                <c:pt idx="0">
                  <c:v>23.93</c:v>
                </c:pt>
                <c:pt idx="1">
                  <c:v>26.47</c:v>
                </c:pt>
                <c:pt idx="2">
                  <c:v>30.34</c:v>
                </c:pt>
                <c:pt idx="3">
                  <c:v>40.159999999999997</c:v>
                </c:pt>
                <c:pt idx="4">
                  <c:v>55.39</c:v>
                </c:pt>
                <c:pt idx="5">
                  <c:v>91.93</c:v>
                </c:pt>
                <c:pt idx="6">
                  <c:v>123.18</c:v>
                </c:pt>
                <c:pt idx="7">
                  <c:v>210.66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C2E-A84E-8727-52A3975067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8963279"/>
        <c:axId val="858847919"/>
      </c:lineChart>
      <c:catAx>
        <c:axId val="8589632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Message Size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847919"/>
        <c:crosses val="autoZero"/>
        <c:auto val="1"/>
        <c:lblAlgn val="ctr"/>
        <c:lblOffset val="100"/>
        <c:noMultiLvlLbl val="0"/>
      </c:catAx>
      <c:valAx>
        <c:axId val="858847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Latency (us)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96327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793055754511351"/>
          <c:y val="0.14661001325280618"/>
          <c:w val="0.59923553232685267"/>
          <c:h val="0.274323161578910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63602381791222"/>
          <c:y val="5.7354404126057669E-2"/>
          <c:w val="0.81304927930683379"/>
          <c:h val="0.6527125200313362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MVAPICH-PLUS GPU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8868591096158238E-2"/>
                  <c:y val="0.1612315360803546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B7-BC4A-BC3D-77437B9AF5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999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18.07</c:v>
                </c:pt>
                <c:pt idx="1">
                  <c:v>18.78</c:v>
                </c:pt>
                <c:pt idx="2">
                  <c:v>18.329999999999998</c:v>
                </c:pt>
                <c:pt idx="3">
                  <c:v>20.239999999999998</c:v>
                </c:pt>
                <c:pt idx="4">
                  <c:v>20.32</c:v>
                </c:pt>
                <c:pt idx="5">
                  <c:v>19.309999999999999</c:v>
                </c:pt>
                <c:pt idx="6">
                  <c:v>19.72</c:v>
                </c:pt>
                <c:pt idx="7">
                  <c:v>21.02</c:v>
                </c:pt>
                <c:pt idx="8">
                  <c:v>21.34</c:v>
                </c:pt>
                <c:pt idx="9">
                  <c:v>21.84</c:v>
                </c:pt>
                <c:pt idx="10">
                  <c:v>30.48</c:v>
                </c:pt>
                <c:pt idx="11">
                  <c:v>33.18</c:v>
                </c:pt>
                <c:pt idx="12">
                  <c:v>47.53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B7-BC4A-BC3D-77437B9AF5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MVAPICH-PLUS XCCL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3.9519557247002436E-2"/>
                  <c:y val="-0.124455240167296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B7-BC4A-BC3D-77437B9AF5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36.869999999999997</c:v>
                </c:pt>
                <c:pt idx="1">
                  <c:v>36.56</c:v>
                </c:pt>
                <c:pt idx="2">
                  <c:v>36.82</c:v>
                </c:pt>
                <c:pt idx="3">
                  <c:v>37.32</c:v>
                </c:pt>
                <c:pt idx="4">
                  <c:v>35.51</c:v>
                </c:pt>
                <c:pt idx="5">
                  <c:v>31.72</c:v>
                </c:pt>
                <c:pt idx="6">
                  <c:v>31.16</c:v>
                </c:pt>
                <c:pt idx="7">
                  <c:v>31.21</c:v>
                </c:pt>
                <c:pt idx="8">
                  <c:v>30.81</c:v>
                </c:pt>
                <c:pt idx="9">
                  <c:v>30.32</c:v>
                </c:pt>
                <c:pt idx="10">
                  <c:v>29.74</c:v>
                </c:pt>
                <c:pt idx="11">
                  <c:v>30.8</c:v>
                </c:pt>
                <c:pt idx="12">
                  <c:v>36.94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8B7-BC4A-BC3D-77437B9AF5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8963279"/>
        <c:axId val="858847919"/>
      </c:lineChart>
      <c:catAx>
        <c:axId val="8589632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Message Size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847919"/>
        <c:crosses val="autoZero"/>
        <c:auto val="1"/>
        <c:lblAlgn val="ctr"/>
        <c:lblOffset val="100"/>
        <c:noMultiLvlLbl val="0"/>
      </c:catAx>
      <c:valAx>
        <c:axId val="858847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Latency (us)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96327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621824323325663"/>
          <c:y val="0.42855787529753459"/>
          <c:w val="0.59923553232685267"/>
          <c:h val="0.274323161578910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63602381791222"/>
          <c:y val="5.7354404126057669E-2"/>
          <c:w val="0.81304927930683379"/>
          <c:h val="0.6527125200313362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MVAPICH-PLUS GPU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Sheet1!$A$15:$A$22</c:f>
              <c:strCache>
                <c:ptCount val="8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</c:strCache>
            </c:strRef>
          </c:cat>
          <c:val>
            <c:numRef>
              <c:f>Sheet1!$B$15:$B$22</c:f>
              <c:numCache>
                <c:formatCode>General</c:formatCode>
                <c:ptCount val="8"/>
                <c:pt idx="0">
                  <c:v>76.17</c:v>
                </c:pt>
                <c:pt idx="1">
                  <c:v>122.28</c:v>
                </c:pt>
                <c:pt idx="2">
                  <c:v>248.29</c:v>
                </c:pt>
                <c:pt idx="3">
                  <c:v>467.48</c:v>
                </c:pt>
                <c:pt idx="4">
                  <c:v>913.7</c:v>
                </c:pt>
                <c:pt idx="5">
                  <c:v>1594.01</c:v>
                </c:pt>
                <c:pt idx="6">
                  <c:v>1180.04</c:v>
                </c:pt>
                <c:pt idx="7">
                  <c:v>2149.9899999999998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C3-4D48-BCDA-19FFB45D17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MVAPICH-PLUS XCCL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Sheet1!$A$15:$A$22</c:f>
              <c:strCache>
                <c:ptCount val="8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</c:strCache>
            </c:strRef>
          </c:cat>
          <c:val>
            <c:numRef>
              <c:f>Sheet1!$C$15:$C$22</c:f>
              <c:numCache>
                <c:formatCode>General</c:formatCode>
                <c:ptCount val="8"/>
                <c:pt idx="0">
                  <c:v>53.91</c:v>
                </c:pt>
                <c:pt idx="1">
                  <c:v>91.25</c:v>
                </c:pt>
                <c:pt idx="2">
                  <c:v>133.88999999999999</c:v>
                </c:pt>
                <c:pt idx="3">
                  <c:v>228.46</c:v>
                </c:pt>
                <c:pt idx="4">
                  <c:v>447.59</c:v>
                </c:pt>
                <c:pt idx="5">
                  <c:v>789.91</c:v>
                </c:pt>
                <c:pt idx="6">
                  <c:v>1478.19</c:v>
                </c:pt>
                <c:pt idx="7">
                  <c:v>3385.35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C3-4D48-BCDA-19FFB45D17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8963279"/>
        <c:axId val="858847919"/>
      </c:lineChart>
      <c:catAx>
        <c:axId val="8589632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Message Size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847919"/>
        <c:crosses val="autoZero"/>
        <c:auto val="1"/>
        <c:lblAlgn val="ctr"/>
        <c:lblOffset val="100"/>
        <c:noMultiLvlLbl val="0"/>
      </c:catAx>
      <c:valAx>
        <c:axId val="858847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Latency (us)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96327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793055754511351"/>
          <c:y val="0.14661001325280618"/>
          <c:w val="0.59923553232685267"/>
          <c:h val="0.274323161578910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63602381791222"/>
          <c:y val="5.7354404126057669E-2"/>
          <c:w val="0.81304927930683379"/>
          <c:h val="0.6527125200313362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MVAPICH-PLUS GPU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8868591096158238E-2"/>
                  <c:y val="0.1612315360803546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F0-D145-A0B6-913899502A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999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20.66</c:v>
                </c:pt>
                <c:pt idx="1">
                  <c:v>20.74</c:v>
                </c:pt>
                <c:pt idx="2">
                  <c:v>22.79</c:v>
                </c:pt>
                <c:pt idx="3">
                  <c:v>22.23</c:v>
                </c:pt>
                <c:pt idx="4">
                  <c:v>24.72</c:v>
                </c:pt>
                <c:pt idx="5">
                  <c:v>28.12</c:v>
                </c:pt>
                <c:pt idx="6">
                  <c:v>26.88</c:v>
                </c:pt>
                <c:pt idx="7">
                  <c:v>34.159999999999997</c:v>
                </c:pt>
                <c:pt idx="8">
                  <c:v>33.340000000000003</c:v>
                </c:pt>
                <c:pt idx="9">
                  <c:v>33.5</c:v>
                </c:pt>
                <c:pt idx="10">
                  <c:v>41.98</c:v>
                </c:pt>
                <c:pt idx="11">
                  <c:v>41.8</c:v>
                </c:pt>
                <c:pt idx="12">
                  <c:v>70.599999999999994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8F0-D145-A0B6-913899502A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MVAPICH-PLUS XCCL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3.9519557247002436E-2"/>
                  <c:y val="-0.124455240167296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F0-D145-A0B6-913899502A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47.59</c:v>
                </c:pt>
                <c:pt idx="1">
                  <c:v>47.63</c:v>
                </c:pt>
                <c:pt idx="2">
                  <c:v>47.89</c:v>
                </c:pt>
                <c:pt idx="3">
                  <c:v>46.62</c:v>
                </c:pt>
                <c:pt idx="4">
                  <c:v>44.12</c:v>
                </c:pt>
                <c:pt idx="5">
                  <c:v>37.770000000000003</c:v>
                </c:pt>
                <c:pt idx="6">
                  <c:v>38.39</c:v>
                </c:pt>
                <c:pt idx="7">
                  <c:v>38.299999999999997</c:v>
                </c:pt>
                <c:pt idx="8">
                  <c:v>38.18</c:v>
                </c:pt>
                <c:pt idx="9">
                  <c:v>37.46</c:v>
                </c:pt>
                <c:pt idx="10">
                  <c:v>37.72</c:v>
                </c:pt>
                <c:pt idx="11">
                  <c:v>40.19</c:v>
                </c:pt>
                <c:pt idx="12">
                  <c:v>46.29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8F0-D145-A0B6-913899502A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8963279"/>
        <c:axId val="858847919"/>
      </c:lineChart>
      <c:catAx>
        <c:axId val="8589632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Message Size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847919"/>
        <c:crosses val="autoZero"/>
        <c:auto val="1"/>
        <c:lblAlgn val="ctr"/>
        <c:lblOffset val="100"/>
        <c:noMultiLvlLbl val="0"/>
      </c:catAx>
      <c:valAx>
        <c:axId val="858847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Latency (us)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96327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621824323325663"/>
          <c:y val="0.42855787529753459"/>
          <c:w val="0.59923553232685267"/>
          <c:h val="0.274323161578910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61775232436256"/>
          <c:y val="6.7110761825995124E-2"/>
          <c:w val="0.71098801571855252"/>
          <c:h val="0.5150054686558768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MVAPICH2-3.0a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cat>
            <c:strRef>
              <c:f>Sheet1!$A$14:$A$23</c:f>
              <c:strCache>
                <c:ptCount val="10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  <c:pt idx="8">
                  <c:v>2M</c:v>
                </c:pt>
                <c:pt idx="9">
                  <c:v>4M</c:v>
                </c:pt>
              </c:strCache>
            </c:strRef>
          </c:cat>
          <c:val>
            <c:numRef>
              <c:f>Sheet1!$B$14:$B$23</c:f>
              <c:numCache>
                <c:formatCode>General</c:formatCode>
                <c:ptCount val="10"/>
                <c:pt idx="0">
                  <c:v>5.95</c:v>
                </c:pt>
                <c:pt idx="1">
                  <c:v>6.59</c:v>
                </c:pt>
                <c:pt idx="2">
                  <c:v>7.31</c:v>
                </c:pt>
                <c:pt idx="3">
                  <c:v>8.66</c:v>
                </c:pt>
                <c:pt idx="4">
                  <c:v>11.54</c:v>
                </c:pt>
                <c:pt idx="5">
                  <c:v>16.8</c:v>
                </c:pt>
                <c:pt idx="6">
                  <c:v>27.8</c:v>
                </c:pt>
                <c:pt idx="7">
                  <c:v>49.4</c:v>
                </c:pt>
                <c:pt idx="8">
                  <c:v>93.05</c:v>
                </c:pt>
                <c:pt idx="9">
                  <c:v>179.87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A8-4935-9977-01D120C72A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516120"/>
        <c:axId val="174514944"/>
        <c:extLst/>
      </c:lineChart>
      <c:catAx>
        <c:axId val="1745161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/>
                  <a:t>Message Size 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3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514944"/>
        <c:crosses val="autoZero"/>
        <c:auto val="1"/>
        <c:lblAlgn val="ctr"/>
        <c:lblOffset val="100"/>
        <c:noMultiLvlLbl val="0"/>
      </c:catAx>
      <c:valAx>
        <c:axId val="174514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/>
                  <a:t>Latency (us)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516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100811537676445"/>
          <c:y val="0"/>
          <c:w val="0.63407043193907819"/>
          <c:h val="0.258375756040528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63602381791222"/>
          <c:y val="5.7354404126057669E-2"/>
          <c:w val="0.81304927930683379"/>
          <c:h val="0.6527125200313362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MVAPICH-PLUS GPU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Sheet1!$A$15:$A$22</c:f>
              <c:strCache>
                <c:ptCount val="8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</c:strCache>
            </c:strRef>
          </c:cat>
          <c:val>
            <c:numRef>
              <c:f>Sheet1!$B$15:$B$22</c:f>
              <c:numCache>
                <c:formatCode>General</c:formatCode>
                <c:ptCount val="8"/>
                <c:pt idx="0">
                  <c:v>105.12</c:v>
                </c:pt>
                <c:pt idx="1">
                  <c:v>179.81</c:v>
                </c:pt>
                <c:pt idx="2">
                  <c:v>455.83</c:v>
                </c:pt>
                <c:pt idx="3">
                  <c:v>789.69</c:v>
                </c:pt>
                <c:pt idx="4">
                  <c:v>1551.58</c:v>
                </c:pt>
                <c:pt idx="5">
                  <c:v>2729.89</c:v>
                </c:pt>
                <c:pt idx="6">
                  <c:v>2713.35</c:v>
                </c:pt>
                <c:pt idx="7">
                  <c:v>5565.32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BA-5C4E-AFBD-AA703C50CA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MVAPICH-PLUS XCCL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Sheet1!$A$15:$A$22</c:f>
              <c:strCache>
                <c:ptCount val="8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</c:strCache>
            </c:strRef>
          </c:cat>
          <c:val>
            <c:numRef>
              <c:f>Sheet1!$C$15:$C$22</c:f>
              <c:numCache>
                <c:formatCode>General</c:formatCode>
                <c:ptCount val="8"/>
                <c:pt idx="0">
                  <c:v>54.02</c:v>
                </c:pt>
                <c:pt idx="1">
                  <c:v>71.48</c:v>
                </c:pt>
                <c:pt idx="2">
                  <c:v>115.28</c:v>
                </c:pt>
                <c:pt idx="3">
                  <c:v>180.76</c:v>
                </c:pt>
                <c:pt idx="4">
                  <c:v>332.46</c:v>
                </c:pt>
                <c:pt idx="5">
                  <c:v>616.65</c:v>
                </c:pt>
                <c:pt idx="6">
                  <c:v>1193.81</c:v>
                </c:pt>
                <c:pt idx="7">
                  <c:v>2449.89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BA-5C4E-AFBD-AA703C50CA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8963279"/>
        <c:axId val="858847919"/>
      </c:lineChart>
      <c:catAx>
        <c:axId val="8589632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Message Size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847919"/>
        <c:crosses val="autoZero"/>
        <c:auto val="1"/>
        <c:lblAlgn val="ctr"/>
        <c:lblOffset val="100"/>
        <c:noMultiLvlLbl val="0"/>
      </c:catAx>
      <c:valAx>
        <c:axId val="858847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Latency (us)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96327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793055754511351"/>
          <c:y val="0.14661001325280618"/>
          <c:w val="0.59923553232685267"/>
          <c:h val="0.274323161578910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63602381791222"/>
          <c:y val="5.7354404126057669E-2"/>
          <c:w val="0.81304927930683379"/>
          <c:h val="0.6527125200313362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MVAPICH-PLUS GPU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8868591096158238E-2"/>
                  <c:y val="0.1612315360803546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10-454A-80EC-C6649FA4A8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999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10.67</c:v>
                </c:pt>
                <c:pt idx="1">
                  <c:v>10.67</c:v>
                </c:pt>
                <c:pt idx="2">
                  <c:v>10.73</c:v>
                </c:pt>
                <c:pt idx="3">
                  <c:v>10.89</c:v>
                </c:pt>
                <c:pt idx="4">
                  <c:v>10.73</c:v>
                </c:pt>
                <c:pt idx="5">
                  <c:v>10.71</c:v>
                </c:pt>
                <c:pt idx="6">
                  <c:v>10.79</c:v>
                </c:pt>
                <c:pt idx="7">
                  <c:v>10.44</c:v>
                </c:pt>
                <c:pt idx="8">
                  <c:v>10.66</c:v>
                </c:pt>
                <c:pt idx="9">
                  <c:v>11.16</c:v>
                </c:pt>
                <c:pt idx="10">
                  <c:v>13.1</c:v>
                </c:pt>
                <c:pt idx="11">
                  <c:v>14.65</c:v>
                </c:pt>
                <c:pt idx="12">
                  <c:v>18.11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C7-E748-8DA0-61A4250FC0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MVAPICH-PLUS XCCL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3.9519557247002436E-2"/>
                  <c:y val="-0.124455240167296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10-454A-80EC-C6649FA4A8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43.68</c:v>
                </c:pt>
                <c:pt idx="1">
                  <c:v>113.88</c:v>
                </c:pt>
                <c:pt idx="2">
                  <c:v>217.45</c:v>
                </c:pt>
                <c:pt idx="3">
                  <c:v>243.76</c:v>
                </c:pt>
                <c:pt idx="4">
                  <c:v>213.34</c:v>
                </c:pt>
                <c:pt idx="5">
                  <c:v>252.74</c:v>
                </c:pt>
                <c:pt idx="6">
                  <c:v>203.16</c:v>
                </c:pt>
                <c:pt idx="7">
                  <c:v>214.72</c:v>
                </c:pt>
                <c:pt idx="8">
                  <c:v>204.1</c:v>
                </c:pt>
                <c:pt idx="9">
                  <c:v>268.69</c:v>
                </c:pt>
                <c:pt idx="10">
                  <c:v>201</c:v>
                </c:pt>
                <c:pt idx="11">
                  <c:v>32.28</c:v>
                </c:pt>
                <c:pt idx="12">
                  <c:v>34.409999999999997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C7-E748-8DA0-61A4250FC0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8963279"/>
        <c:axId val="858847919"/>
      </c:lineChart>
      <c:catAx>
        <c:axId val="8589632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Message Size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847919"/>
        <c:crosses val="autoZero"/>
        <c:auto val="1"/>
        <c:lblAlgn val="ctr"/>
        <c:lblOffset val="100"/>
        <c:noMultiLvlLbl val="0"/>
      </c:catAx>
      <c:valAx>
        <c:axId val="858847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Latency (us)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96327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621824323325663"/>
          <c:y val="0.42855787529753459"/>
          <c:w val="0.59923553232685267"/>
          <c:h val="0.274323161578910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63602381791222"/>
          <c:y val="5.7354404126057669E-2"/>
          <c:w val="0.81304927930683379"/>
          <c:h val="0.6527125200313362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MVAPICH-PLUS GPU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Sheet1!$A$15:$A$22</c:f>
              <c:strCache>
                <c:ptCount val="8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</c:strCache>
            </c:strRef>
          </c:cat>
          <c:val>
            <c:numRef>
              <c:f>Sheet1!$B$15:$B$22</c:f>
              <c:numCache>
                <c:formatCode>General</c:formatCode>
                <c:ptCount val="8"/>
                <c:pt idx="0">
                  <c:v>24.93</c:v>
                </c:pt>
                <c:pt idx="1">
                  <c:v>37.21</c:v>
                </c:pt>
                <c:pt idx="2">
                  <c:v>56.03</c:v>
                </c:pt>
                <c:pt idx="3">
                  <c:v>94.59</c:v>
                </c:pt>
                <c:pt idx="4">
                  <c:v>186.08</c:v>
                </c:pt>
                <c:pt idx="5">
                  <c:v>328.62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2E-A84E-8727-52A3975067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MVAPICH-PLUS XCCL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Sheet1!$A$15:$A$22</c:f>
              <c:strCache>
                <c:ptCount val="8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</c:strCache>
            </c:strRef>
          </c:cat>
          <c:val>
            <c:numRef>
              <c:f>Sheet1!$C$15:$C$22</c:f>
              <c:numCache>
                <c:formatCode>General</c:formatCode>
                <c:ptCount val="8"/>
                <c:pt idx="0">
                  <c:v>37.14</c:v>
                </c:pt>
                <c:pt idx="1">
                  <c:v>35.229999999999997</c:v>
                </c:pt>
                <c:pt idx="2">
                  <c:v>41.63</c:v>
                </c:pt>
                <c:pt idx="3">
                  <c:v>55.91</c:v>
                </c:pt>
                <c:pt idx="4">
                  <c:v>79.83</c:v>
                </c:pt>
                <c:pt idx="5">
                  <c:v>126.77</c:v>
                </c:pt>
                <c:pt idx="6">
                  <c:v>215.45</c:v>
                </c:pt>
                <c:pt idx="7">
                  <c:v>415.77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C2E-A84E-8727-52A3975067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8963279"/>
        <c:axId val="858847919"/>
      </c:lineChart>
      <c:catAx>
        <c:axId val="8589632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Message Size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847919"/>
        <c:crosses val="autoZero"/>
        <c:auto val="1"/>
        <c:lblAlgn val="ctr"/>
        <c:lblOffset val="100"/>
        <c:noMultiLvlLbl val="0"/>
      </c:catAx>
      <c:valAx>
        <c:axId val="858847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Latency (us)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96327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793055754511351"/>
          <c:y val="0.14661001325280618"/>
          <c:w val="0.59923553232685267"/>
          <c:h val="0.274323161578910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63602381791222"/>
          <c:y val="5.7354404126057669E-2"/>
          <c:w val="0.81304927930683379"/>
          <c:h val="0.6527125200313362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MVAPICH-PLUS GPU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8868591096158238E-2"/>
                  <c:y val="0.1612315360803546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B7-BC4A-BC3D-77437B9AF5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999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29.78</c:v>
                </c:pt>
                <c:pt idx="1">
                  <c:v>29.71</c:v>
                </c:pt>
                <c:pt idx="2">
                  <c:v>29.84</c:v>
                </c:pt>
                <c:pt idx="3">
                  <c:v>27.34</c:v>
                </c:pt>
                <c:pt idx="4">
                  <c:v>27.12</c:v>
                </c:pt>
                <c:pt idx="5">
                  <c:v>29.41</c:v>
                </c:pt>
                <c:pt idx="6">
                  <c:v>29.72</c:v>
                </c:pt>
                <c:pt idx="7">
                  <c:v>29.83</c:v>
                </c:pt>
                <c:pt idx="8">
                  <c:v>35.979999999999997</c:v>
                </c:pt>
                <c:pt idx="9">
                  <c:v>35.979999999999997</c:v>
                </c:pt>
                <c:pt idx="10">
                  <c:v>38.31</c:v>
                </c:pt>
                <c:pt idx="11">
                  <c:v>45.79</c:v>
                </c:pt>
                <c:pt idx="12">
                  <c:v>53.79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B7-BC4A-BC3D-77437B9AF5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MVAPICH-PLUS XCCL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3.9519557247002436E-2"/>
                  <c:y val="-0.124455240167296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B7-BC4A-BC3D-77437B9AF5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65.400000000000006</c:v>
                </c:pt>
                <c:pt idx="1">
                  <c:v>65.37</c:v>
                </c:pt>
                <c:pt idx="2">
                  <c:v>65.599999999999994</c:v>
                </c:pt>
                <c:pt idx="3">
                  <c:v>63.35</c:v>
                </c:pt>
                <c:pt idx="4">
                  <c:v>62.72</c:v>
                </c:pt>
                <c:pt idx="5">
                  <c:v>62.9</c:v>
                </c:pt>
                <c:pt idx="6">
                  <c:v>63.12</c:v>
                </c:pt>
                <c:pt idx="7">
                  <c:v>63.17</c:v>
                </c:pt>
                <c:pt idx="8">
                  <c:v>63.81</c:v>
                </c:pt>
                <c:pt idx="9">
                  <c:v>64.069999999999993</c:v>
                </c:pt>
                <c:pt idx="10">
                  <c:v>64.41</c:v>
                </c:pt>
                <c:pt idx="11">
                  <c:v>68.03</c:v>
                </c:pt>
                <c:pt idx="12">
                  <c:v>72.84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8B7-BC4A-BC3D-77437B9AF5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8963279"/>
        <c:axId val="858847919"/>
      </c:lineChart>
      <c:catAx>
        <c:axId val="8589632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Message Size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847919"/>
        <c:crosses val="autoZero"/>
        <c:auto val="1"/>
        <c:lblAlgn val="ctr"/>
        <c:lblOffset val="100"/>
        <c:noMultiLvlLbl val="0"/>
      </c:catAx>
      <c:valAx>
        <c:axId val="858847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Latency (us)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96327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621824323325663"/>
          <c:y val="0.42855787529753459"/>
          <c:w val="0.59923553232685267"/>
          <c:h val="0.274323161578910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63602381791222"/>
          <c:y val="5.7354404126057669E-2"/>
          <c:w val="0.81304927930683379"/>
          <c:h val="0.6527125200313362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MVAPICH-PLUS GPU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Sheet1!$A$15:$A$22</c:f>
              <c:strCache>
                <c:ptCount val="8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</c:strCache>
            </c:strRef>
          </c:cat>
          <c:val>
            <c:numRef>
              <c:f>Sheet1!$B$15:$B$22</c:f>
              <c:numCache>
                <c:formatCode>General</c:formatCode>
                <c:ptCount val="8"/>
                <c:pt idx="0">
                  <c:v>73.22</c:v>
                </c:pt>
                <c:pt idx="1">
                  <c:v>107.1</c:v>
                </c:pt>
                <c:pt idx="2">
                  <c:v>175.02</c:v>
                </c:pt>
                <c:pt idx="3">
                  <c:v>277.8</c:v>
                </c:pt>
                <c:pt idx="4">
                  <c:v>666.86</c:v>
                </c:pt>
                <c:pt idx="5">
                  <c:v>1177.57</c:v>
                </c:pt>
                <c:pt idx="6">
                  <c:v>2045.7</c:v>
                </c:pt>
                <c:pt idx="7">
                  <c:v>3871.34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C3-4D48-BCDA-19FFB45D17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MVAPICH-PLUS XCCL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Sheet1!$A$15:$A$22</c:f>
              <c:strCache>
                <c:ptCount val="8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</c:strCache>
            </c:strRef>
          </c:cat>
          <c:val>
            <c:numRef>
              <c:f>Sheet1!$C$15:$C$22</c:f>
              <c:numCache>
                <c:formatCode>General</c:formatCode>
                <c:ptCount val="8"/>
                <c:pt idx="0">
                  <c:v>81.52</c:v>
                </c:pt>
                <c:pt idx="1">
                  <c:v>100.2</c:v>
                </c:pt>
                <c:pt idx="2">
                  <c:v>136.01</c:v>
                </c:pt>
                <c:pt idx="3">
                  <c:v>201.92</c:v>
                </c:pt>
                <c:pt idx="4">
                  <c:v>322.51</c:v>
                </c:pt>
                <c:pt idx="5">
                  <c:v>583.03</c:v>
                </c:pt>
                <c:pt idx="6">
                  <c:v>1077.1600000000001</c:v>
                </c:pt>
                <c:pt idx="7">
                  <c:v>2047.48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C3-4D48-BCDA-19FFB45D17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8963279"/>
        <c:axId val="858847919"/>
      </c:lineChart>
      <c:catAx>
        <c:axId val="8589632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Message Size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847919"/>
        <c:crosses val="autoZero"/>
        <c:auto val="1"/>
        <c:lblAlgn val="ctr"/>
        <c:lblOffset val="100"/>
        <c:noMultiLvlLbl val="0"/>
      </c:catAx>
      <c:valAx>
        <c:axId val="858847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Latency (us)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96327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793055754511351"/>
          <c:y val="0.14661001325280618"/>
          <c:w val="0.59923553232685267"/>
          <c:h val="0.274323161578910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63602381791222"/>
          <c:y val="5.7354404126057669E-2"/>
          <c:w val="0.81304927930683379"/>
          <c:h val="0.6527125200313362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MVAPICH-PLUS GPU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8868591096158238E-2"/>
                  <c:y val="0.1612315360803546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F0-D145-A0B6-913899502A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999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78.959999999999994</c:v>
                </c:pt>
                <c:pt idx="1">
                  <c:v>101.03</c:v>
                </c:pt>
                <c:pt idx="2">
                  <c:v>59.3</c:v>
                </c:pt>
                <c:pt idx="3">
                  <c:v>105.67</c:v>
                </c:pt>
                <c:pt idx="4">
                  <c:v>65.489999999999995</c:v>
                </c:pt>
                <c:pt idx="5">
                  <c:v>103.14</c:v>
                </c:pt>
                <c:pt idx="6">
                  <c:v>233.52</c:v>
                </c:pt>
                <c:pt idx="7">
                  <c:v>210.96</c:v>
                </c:pt>
                <c:pt idx="8">
                  <c:v>270.26</c:v>
                </c:pt>
                <c:pt idx="9">
                  <c:v>266.83999999999997</c:v>
                </c:pt>
                <c:pt idx="10">
                  <c:v>234.35</c:v>
                </c:pt>
                <c:pt idx="11">
                  <c:v>121.95</c:v>
                </c:pt>
                <c:pt idx="12">
                  <c:v>152.78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8F0-D145-A0B6-913899502A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MVAPICH-PLUS XCCL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3.9519557247002436E-2"/>
                  <c:y val="-0.124455240167296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F0-D145-A0B6-913899502A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284.63</c:v>
                </c:pt>
                <c:pt idx="1">
                  <c:v>409.79</c:v>
                </c:pt>
                <c:pt idx="2">
                  <c:v>342.56</c:v>
                </c:pt>
                <c:pt idx="3">
                  <c:v>236.34</c:v>
                </c:pt>
                <c:pt idx="4">
                  <c:v>229.17</c:v>
                </c:pt>
                <c:pt idx="5">
                  <c:v>268.94</c:v>
                </c:pt>
                <c:pt idx="6">
                  <c:v>312.04000000000002</c:v>
                </c:pt>
                <c:pt idx="7">
                  <c:v>283.51</c:v>
                </c:pt>
                <c:pt idx="8">
                  <c:v>278.97000000000003</c:v>
                </c:pt>
                <c:pt idx="9">
                  <c:v>348.96</c:v>
                </c:pt>
                <c:pt idx="10">
                  <c:v>243.32</c:v>
                </c:pt>
                <c:pt idx="11">
                  <c:v>194.69</c:v>
                </c:pt>
                <c:pt idx="12">
                  <c:v>204.78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8F0-D145-A0B6-913899502A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8963279"/>
        <c:axId val="858847919"/>
      </c:lineChart>
      <c:catAx>
        <c:axId val="8589632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Message Size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847919"/>
        <c:crosses val="autoZero"/>
        <c:auto val="1"/>
        <c:lblAlgn val="ctr"/>
        <c:lblOffset val="100"/>
        <c:noMultiLvlLbl val="0"/>
      </c:catAx>
      <c:valAx>
        <c:axId val="858847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Latency (us)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96327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621824323325663"/>
          <c:y val="0.42855787529753459"/>
          <c:w val="0.59923553232685267"/>
          <c:h val="0.274323161578910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63602381791222"/>
          <c:y val="5.7354404126057669E-2"/>
          <c:w val="0.81304927930683379"/>
          <c:h val="0.6527125200313362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MVAPICH-PLUS GPU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Sheet1!$A$15:$A$22</c:f>
              <c:strCache>
                <c:ptCount val="8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</c:strCache>
            </c:strRef>
          </c:cat>
          <c:val>
            <c:numRef>
              <c:f>Sheet1!$B$15:$B$22</c:f>
              <c:numCache>
                <c:formatCode>General</c:formatCode>
                <c:ptCount val="8"/>
                <c:pt idx="0">
                  <c:v>226.55</c:v>
                </c:pt>
                <c:pt idx="1">
                  <c:v>422.01</c:v>
                </c:pt>
                <c:pt idx="2">
                  <c:v>722.59</c:v>
                </c:pt>
                <c:pt idx="3">
                  <c:v>1430.7</c:v>
                </c:pt>
                <c:pt idx="4">
                  <c:v>3437.4</c:v>
                </c:pt>
                <c:pt idx="5">
                  <c:v>6345.83</c:v>
                </c:pt>
                <c:pt idx="6">
                  <c:v>10969.32</c:v>
                </c:pt>
                <c:pt idx="7">
                  <c:v>21622.54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BA-5C4E-AFBD-AA703C50CA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MVAPICH-PLUS XCCL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Sheet1!$A$15:$A$22</c:f>
              <c:strCache>
                <c:ptCount val="8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</c:strCache>
            </c:strRef>
          </c:cat>
          <c:val>
            <c:numRef>
              <c:f>Sheet1!$C$15:$C$22</c:f>
              <c:numCache>
                <c:formatCode>General</c:formatCode>
                <c:ptCount val="8"/>
                <c:pt idx="0">
                  <c:v>252.39</c:v>
                </c:pt>
                <c:pt idx="1">
                  <c:v>336.72</c:v>
                </c:pt>
                <c:pt idx="2">
                  <c:v>516.02</c:v>
                </c:pt>
                <c:pt idx="3">
                  <c:v>846.3</c:v>
                </c:pt>
                <c:pt idx="4">
                  <c:v>1631.17</c:v>
                </c:pt>
                <c:pt idx="5">
                  <c:v>2817.9</c:v>
                </c:pt>
                <c:pt idx="6">
                  <c:v>5051.4799999999996</c:v>
                </c:pt>
                <c:pt idx="7">
                  <c:v>9737.1299999999992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BA-5C4E-AFBD-AA703C50CA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8963279"/>
        <c:axId val="858847919"/>
      </c:lineChart>
      <c:catAx>
        <c:axId val="8589632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Message Size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847919"/>
        <c:crosses val="autoZero"/>
        <c:auto val="1"/>
        <c:lblAlgn val="ctr"/>
        <c:lblOffset val="100"/>
        <c:noMultiLvlLbl val="0"/>
      </c:catAx>
      <c:valAx>
        <c:axId val="858847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Latency (us)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96327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793055754511351"/>
          <c:y val="0.14661001325280618"/>
          <c:w val="0.59923553232685267"/>
          <c:h val="0.274323161578910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82017126659138"/>
          <c:y val="6.1722001330259693E-2"/>
          <c:w val="0.78888631589197689"/>
          <c:h val="0.771914335176188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 (No compression)</c:v>
                </c:pt>
              </c:strCache>
            </c:strRef>
          </c:tx>
          <c:spPr>
            <a:pattFill prst="trellis">
              <a:fgClr>
                <a:srgbClr val="4472C4"/>
              </a:fgClr>
              <a:bgClr>
                <a:srgbClr val="FFFFFF"/>
              </a:bgClr>
            </a:pattFill>
            <a:ln w="9525">
              <a:solidFill>
                <a:srgbClr val="4472C4"/>
              </a:solidFill>
            </a:ln>
            <a:effectLst/>
          </c:spPr>
          <c:invertIfNegative val="1"/>
          <c:cat>
            <c:numRef>
              <c:f>Sheet1!$A$2:$A$8</c:f>
              <c:numCache>
                <c:formatCode>General</c:formatCode>
                <c:ptCount val="7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4230.7689</c:v>
                </c:pt>
                <c:pt idx="1">
                  <c:v>7185.3581999999997</c:v>
                </c:pt>
                <c:pt idx="2">
                  <c:v>14385.6453</c:v>
                </c:pt>
                <c:pt idx="3">
                  <c:v>27488.4385</c:v>
                </c:pt>
                <c:pt idx="4">
                  <c:v>53458.343399999998</c:v>
                </c:pt>
                <c:pt idx="5">
                  <c:v>105469.92879999999</c:v>
                </c:pt>
                <c:pt idx="6">
                  <c:v>138639.9829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12-4217-A39E-575A0616A2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MPC-OPT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4472C4"/>
              </a:solidFill>
            </a:ln>
            <a:effectLst/>
          </c:spPr>
          <c:invertIfNegative val="1"/>
          <c:cat>
            <c:numRef>
              <c:f>Sheet1!$A$2:$A$8</c:f>
              <c:numCache>
                <c:formatCode>General</c:formatCode>
                <c:ptCount val="7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4588.7775000000001</c:v>
                </c:pt>
                <c:pt idx="1">
                  <c:v>7633.0690000000004</c:v>
                </c:pt>
                <c:pt idx="2">
                  <c:v>15479.885399999999</c:v>
                </c:pt>
                <c:pt idx="3">
                  <c:v>30423.8914</c:v>
                </c:pt>
                <c:pt idx="4">
                  <c:v>60594.975400000003</c:v>
                </c:pt>
                <c:pt idx="5">
                  <c:v>118781.7613</c:v>
                </c:pt>
                <c:pt idx="6">
                  <c:v>163336.9779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12-4217-A39E-575A0616A25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ZFP-OPT (rate:16)</c:v>
                </c:pt>
              </c:strCache>
            </c:strRef>
          </c:tx>
          <c:spPr>
            <a:pattFill prst="dkHorz">
              <a:fgClr>
                <a:srgbClr val="A9D18E"/>
              </a:fgClr>
              <a:bgClr>
                <a:srgbClr val="FFFFFF"/>
              </a:bgClr>
            </a:pattFill>
            <a:ln>
              <a:solidFill>
                <a:srgbClr val="4472C4"/>
              </a:solidFill>
            </a:ln>
            <a:effectLst/>
          </c:spPr>
          <c:invertIfNegative val="1"/>
          <c:cat>
            <c:numRef>
              <c:f>Sheet1!$A$2:$A$8</c:f>
              <c:numCache>
                <c:formatCode>General</c:formatCode>
                <c:ptCount val="7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4532.6723000000002</c:v>
                </c:pt>
                <c:pt idx="1">
                  <c:v>8311.0452999999998</c:v>
                </c:pt>
                <c:pt idx="2">
                  <c:v>16461.809300000001</c:v>
                </c:pt>
                <c:pt idx="3">
                  <c:v>31814.484</c:v>
                </c:pt>
                <c:pt idx="4">
                  <c:v>64262.298699999999</c:v>
                </c:pt>
                <c:pt idx="5">
                  <c:v>126506.747</c:v>
                </c:pt>
                <c:pt idx="6">
                  <c:v>163363.19039999999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12-4217-A39E-575A0616A25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ZFP-OPT (rate:8)</c:v>
                </c:pt>
              </c:strCache>
            </c:strRef>
          </c:tx>
          <c:spPr>
            <a:solidFill>
              <a:srgbClr val="34A853"/>
            </a:solidFill>
            <a:ln>
              <a:solidFill>
                <a:srgbClr val="4472C4"/>
              </a:solidFill>
            </a:ln>
            <a:effectLst/>
          </c:spPr>
          <c:invertIfNegative val="1"/>
          <c:cat>
            <c:numRef>
              <c:f>Sheet1!$A$2:$A$8</c:f>
              <c:numCache>
                <c:formatCode>General</c:formatCode>
                <c:ptCount val="7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</c:numCache>
            </c:numRef>
          </c:cat>
          <c:val>
            <c:numRef>
              <c:f>Sheet1!$E$2:$E$8</c:f>
              <c:numCache>
                <c:formatCode>General</c:formatCode>
                <c:ptCount val="7"/>
                <c:pt idx="0">
                  <c:v>4859.0751</c:v>
                </c:pt>
                <c:pt idx="1">
                  <c:v>9238.4904999999999</c:v>
                </c:pt>
                <c:pt idx="2">
                  <c:v>18443.313900000001</c:v>
                </c:pt>
                <c:pt idx="3">
                  <c:v>36486.448199999999</c:v>
                </c:pt>
                <c:pt idx="4">
                  <c:v>72076.148700000005</c:v>
                </c:pt>
                <c:pt idx="5">
                  <c:v>140725.25760000001</c:v>
                </c:pt>
                <c:pt idx="6">
                  <c:v>178505.53719999999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4472C4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3-4C12-4217-A39E-575A0616A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5512208"/>
        <c:axId val="495512992"/>
      </c:barChart>
      <c:catAx>
        <c:axId val="4955122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600"/>
                  <a:t>GPUS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512992"/>
        <c:crosses val="autoZero"/>
        <c:auto val="1"/>
        <c:lblAlgn val="ctr"/>
        <c:lblOffset val="100"/>
        <c:noMultiLvlLbl val="0"/>
      </c:catAx>
      <c:valAx>
        <c:axId val="495512992"/>
        <c:scaling>
          <c:orientation val="minMax"/>
          <c:max val="2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400" b="1"/>
                  <a:t>GPU</a:t>
                </a:r>
                <a:r>
                  <a:rPr lang="en-US" altLang="zh-CN" sz="1400" b="1" baseline="0"/>
                  <a:t> Computing Flops (TFLOPS)</a:t>
                </a:r>
                <a:endParaRPr lang="en-US" altLang="zh-CN" sz="1400" b="1"/>
              </a:p>
            </c:rich>
          </c:tx>
          <c:layout>
            <c:manualLayout>
              <c:xMode val="edge"/>
              <c:yMode val="edge"/>
              <c:x val="1.670931758530184E-3"/>
              <c:y val="4.868699271045854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512208"/>
        <c:crosses val="autoZero"/>
        <c:crossBetween val="between"/>
        <c:majorUnit val="20000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170171682229339"/>
          <c:y val="6.0975570721739501E-2"/>
          <c:w val="0.47673009301977609"/>
          <c:h val="0.282226949473817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88550435635981"/>
          <c:y val="5.7656860056672012E-2"/>
          <c:w val="0.77983733596554827"/>
          <c:h val="0.771914335176188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 (No compression)</c:v>
                </c:pt>
              </c:strCache>
            </c:strRef>
          </c:tx>
          <c:spPr>
            <a:pattFill prst="trellis">
              <a:fgClr>
                <a:srgbClr val="4472C4"/>
              </a:fgClr>
              <a:bgClr>
                <a:srgbClr val="FFFFFF"/>
              </a:bgClr>
            </a:pattFill>
            <a:ln w="9525">
              <a:solidFill>
                <a:srgbClr val="4472C4"/>
              </a:solidFill>
            </a:ln>
            <a:effectLst/>
          </c:spPr>
          <c:invertIfNegative val="1"/>
          <c:cat>
            <c:numRef>
              <c:f>Sheet1!$A$2:$A$8</c:f>
              <c:numCache>
                <c:formatCode>General</c:formatCode>
                <c:ptCount val="7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</c:numCache>
            </c:numRef>
          </c:cat>
          <c:val>
            <c:numRef>
              <c:f>Sheet1!$B$2:$B$8</c:f>
              <c:numCache>
                <c:formatCode>0.000</c:formatCode>
                <c:ptCount val="7"/>
                <c:pt idx="0">
                  <c:v>31.029303868611599</c:v>
                </c:pt>
                <c:pt idx="1">
                  <c:v>36.683459689413404</c:v>
                </c:pt>
                <c:pt idx="2">
                  <c:v>36.889935064053603</c:v>
                </c:pt>
                <c:pt idx="3">
                  <c:v>38.696770189047903</c:v>
                </c:pt>
                <c:pt idx="4">
                  <c:v>39.876065451999899</c:v>
                </c:pt>
                <c:pt idx="5">
                  <c:v>40.434663144425706</c:v>
                </c:pt>
                <c:pt idx="6">
                  <c:v>61.641569199531006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CF-4722-A6DD-1D7FE08EF9E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MPC-OPT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4472C4"/>
              </a:solidFill>
            </a:ln>
            <a:effectLst/>
          </c:spPr>
          <c:invertIfNegative val="1"/>
          <c:cat>
            <c:numRef>
              <c:f>Sheet1!$A$2:$A$8</c:f>
              <c:numCache>
                <c:formatCode>General</c:formatCode>
                <c:ptCount val="7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</c:numCache>
            </c:numRef>
          </c:cat>
          <c:val>
            <c:numRef>
              <c:f>Sheet1!$C$2:$C$8</c:f>
              <c:numCache>
                <c:formatCode>0.000</c:formatCode>
                <c:ptCount val="7"/>
                <c:pt idx="0">
                  <c:v>28.603348357864498</c:v>
                </c:pt>
                <c:pt idx="1">
                  <c:v>34.600218434979496</c:v>
                </c:pt>
                <c:pt idx="2">
                  <c:v>34.313218942706001</c:v>
                </c:pt>
                <c:pt idx="3">
                  <c:v>34.983054451320399</c:v>
                </c:pt>
                <c:pt idx="4">
                  <c:v>35.091426240271801</c:v>
                </c:pt>
                <c:pt idx="5">
                  <c:v>35.955173858459496</c:v>
                </c:pt>
                <c:pt idx="6">
                  <c:v>52.242399274796497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CF-4722-A6DD-1D7FE08EF9E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ZFP-OPT (rate:16)</c:v>
                </c:pt>
              </c:strCache>
            </c:strRef>
          </c:tx>
          <c:spPr>
            <a:pattFill prst="dkHorz">
              <a:fgClr>
                <a:srgbClr val="A9D18E"/>
              </a:fgClr>
              <a:bgClr>
                <a:srgbClr val="FFFFFF"/>
              </a:bgClr>
            </a:pattFill>
            <a:ln>
              <a:solidFill>
                <a:srgbClr val="4472C4"/>
              </a:solidFill>
            </a:ln>
            <a:effectLst/>
          </c:spPr>
          <c:invertIfNegative val="1"/>
          <c:cat>
            <c:numRef>
              <c:f>Sheet1!$A$2:$A$8</c:f>
              <c:numCache>
                <c:formatCode>General</c:formatCode>
                <c:ptCount val="7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</c:numCache>
            </c:numRef>
          </c:cat>
          <c:val>
            <c:numRef>
              <c:f>Sheet1!$D$2:$D$8</c:f>
              <c:numCache>
                <c:formatCode>0.000</c:formatCode>
                <c:ptCount val="7"/>
                <c:pt idx="0">
                  <c:v>28.9795331988317</c:v>
                </c:pt>
                <c:pt idx="1">
                  <c:v>31.749288419793</c:v>
                </c:pt>
                <c:pt idx="2">
                  <c:v>32.257424778249593</c:v>
                </c:pt>
                <c:pt idx="3">
                  <c:v>33.4440439358644</c:v>
                </c:pt>
                <c:pt idx="4">
                  <c:v>33.179449832540705</c:v>
                </c:pt>
                <c:pt idx="5">
                  <c:v>33.718607176666701</c:v>
                </c:pt>
                <c:pt idx="6">
                  <c:v>52.222635673320795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CF-4722-A6DD-1D7FE08EF9E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ZFP-OPT (rate:8)</c:v>
                </c:pt>
              </c:strCache>
            </c:strRef>
          </c:tx>
          <c:spPr>
            <a:solidFill>
              <a:srgbClr val="34A853"/>
            </a:solidFill>
            <a:ln>
              <a:solidFill>
                <a:srgbClr val="4472C4"/>
              </a:solidFill>
            </a:ln>
            <a:effectLst/>
          </c:spPr>
          <c:invertIfNegative val="1"/>
          <c:cat>
            <c:numRef>
              <c:f>Sheet1!$A$2:$A$8</c:f>
              <c:numCache>
                <c:formatCode>General</c:formatCode>
                <c:ptCount val="7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</c:numCache>
            </c:numRef>
          </c:cat>
          <c:val>
            <c:numRef>
              <c:f>Sheet1!$E$2:$E$8</c:f>
              <c:numCache>
                <c:formatCode>0.000</c:formatCode>
                <c:ptCount val="7"/>
                <c:pt idx="0">
                  <c:v>27.000983913560699</c:v>
                </c:pt>
                <c:pt idx="1">
                  <c:v>28.593928500570499</c:v>
                </c:pt>
                <c:pt idx="2">
                  <c:v>28.736962013873697</c:v>
                </c:pt>
                <c:pt idx="3">
                  <c:v>29.1304952915998</c:v>
                </c:pt>
                <c:pt idx="4">
                  <c:v>29.571157404924801</c:v>
                </c:pt>
                <c:pt idx="5">
                  <c:v>30.429800649335</c:v>
                </c:pt>
                <c:pt idx="6">
                  <c:v>47.875802675406305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4472C4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3-4CCF-4722-A6DD-1D7FE08EF9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5512208"/>
        <c:axId val="495512992"/>
      </c:barChart>
      <c:catAx>
        <c:axId val="4955122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600"/>
                  <a:t>GPUS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512992"/>
        <c:crosses val="autoZero"/>
        <c:auto val="1"/>
        <c:lblAlgn val="ctr"/>
        <c:lblOffset val="100"/>
        <c:noMultiLvlLbl val="0"/>
      </c:catAx>
      <c:valAx>
        <c:axId val="495512992"/>
        <c:scaling>
          <c:orientation val="minMax"/>
          <c:max val="7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400" b="1" baseline="0"/>
                  <a:t>Run Time Per Timestep (ms)</a:t>
                </a:r>
                <a:endParaRPr lang="en-US" altLang="zh-CN" sz="1400" b="1"/>
              </a:p>
            </c:rich>
          </c:tx>
          <c:layout>
            <c:manualLayout>
              <c:xMode val="edge"/>
              <c:yMode val="edge"/>
              <c:x val="1.6708642132474E-3"/>
              <c:y val="0.121857677576545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51220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800">
                <a:solidFill>
                  <a:schemeClr val="bg1">
                    <a:lumMod val="60000"/>
                    <a:lumOff val="40000"/>
                  </a:schemeClr>
                </a:solidFill>
              </a:rPr>
              <a:t>All-to-All runtime / timestep (PSDNS)</a:t>
            </a:r>
          </a:p>
        </c:rich>
      </c:tx>
      <c:layout>
        <c:manualLayout>
          <c:xMode val="edge"/>
          <c:yMode val="edge"/>
          <c:x val="0.10913159859821712"/>
          <c:y val="3.07350988414895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742696234885908"/>
          <c:y val="0.15605813363138893"/>
          <c:w val="0.83943304771616634"/>
          <c:h val="0.674163988556915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MVAPICH2-GDR-2.3.7 + Compression (zfp rate: 24)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16</c:v>
                </c:pt>
                <c:pt idx="1">
                  <c:v>32</c:v>
                </c:pt>
                <c:pt idx="2">
                  <c:v>64</c:v>
                </c:pt>
                <c:pt idx="3">
                  <c:v>128</c:v>
                </c:pt>
                <c:pt idx="4">
                  <c:v>256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15.5</c:v>
                </c:pt>
                <c:pt idx="1">
                  <c:v>19</c:v>
                </c:pt>
                <c:pt idx="2">
                  <c:v>78</c:v>
                </c:pt>
                <c:pt idx="3">
                  <c:v>164.1</c:v>
                </c:pt>
                <c:pt idx="4">
                  <c:v>192.4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C4-459D-8522-170A64342B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Proposed (zfp rate:24)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16</c:v>
                </c:pt>
                <c:pt idx="1">
                  <c:v>32</c:v>
                </c:pt>
                <c:pt idx="2">
                  <c:v>64</c:v>
                </c:pt>
                <c:pt idx="3">
                  <c:v>128</c:v>
                </c:pt>
                <c:pt idx="4">
                  <c:v>256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12.1</c:v>
                </c:pt>
                <c:pt idx="1">
                  <c:v>17</c:v>
                </c:pt>
                <c:pt idx="2">
                  <c:v>55.199999999999996</c:v>
                </c:pt>
                <c:pt idx="3">
                  <c:v>122.7</c:v>
                </c:pt>
                <c:pt idx="4">
                  <c:v>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C4-459D-8522-170A64342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2529567"/>
        <c:axId val="532530815"/>
      </c:barChart>
      <c:catAx>
        <c:axId val="53252956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400">
                    <a:solidFill>
                      <a:schemeClr val="tx1"/>
                    </a:solidFill>
                  </a:rPr>
                  <a:t>GPUs</a:t>
                </a:r>
              </a:p>
            </c:rich>
          </c:tx>
          <c:layout>
            <c:manualLayout>
              <c:xMode val="edge"/>
              <c:yMode val="edge"/>
              <c:x val="0.51441961804781811"/>
              <c:y val="0.910481650525540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530815"/>
        <c:crosses val="autoZero"/>
        <c:auto val="1"/>
        <c:lblAlgn val="ctr"/>
        <c:lblOffset val="100"/>
        <c:noMultiLvlLbl val="0"/>
      </c:catAx>
      <c:valAx>
        <c:axId val="532530815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400">
                    <a:solidFill>
                      <a:schemeClr val="tx1"/>
                    </a:solidFill>
                  </a:rPr>
                  <a:t>Latency</a:t>
                </a:r>
                <a:r>
                  <a:rPr lang="en-US" altLang="zh-CN" sz="1400" baseline="0">
                    <a:solidFill>
                      <a:schemeClr val="tx1"/>
                    </a:solidFill>
                  </a:rPr>
                  <a:t> (ms)</a:t>
                </a:r>
                <a:endParaRPr lang="en-US" altLang="zh-CN" sz="140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1.733810417324189E-3"/>
              <c:y val="0.316739283617897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529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030078484197198"/>
          <c:y val="0.16718333983836042"/>
          <c:w val="0.80271920593529367"/>
          <c:h val="0.164301003171067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61775232436256"/>
          <c:y val="6.7110761825995124E-2"/>
          <c:w val="0.74335100209927629"/>
          <c:h val="0.5150054686558768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MVAPICH2-3.0a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cat>
            <c:strRef>
              <c:f>Sheet1!$A$2:$A$22</c:f>
              <c:strCache>
                <c:ptCount val="21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1K</c:v>
                </c:pt>
                <c:pt idx="10">
                  <c:v>2K</c:v>
                </c:pt>
                <c:pt idx="11">
                  <c:v>4K</c:v>
                </c:pt>
                <c:pt idx="12">
                  <c:v>8K</c:v>
                </c:pt>
                <c:pt idx="13">
                  <c:v>16K</c:v>
                </c:pt>
                <c:pt idx="14">
                  <c:v>32K</c:v>
                </c:pt>
                <c:pt idx="15">
                  <c:v>64K</c:v>
                </c:pt>
                <c:pt idx="16">
                  <c:v>128K</c:v>
                </c:pt>
                <c:pt idx="17">
                  <c:v>256K</c:v>
                </c:pt>
                <c:pt idx="18">
                  <c:v>512K</c:v>
                </c:pt>
                <c:pt idx="19">
                  <c:v>1M</c:v>
                </c:pt>
                <c:pt idx="20">
                  <c:v>2M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5.09</c:v>
                </c:pt>
                <c:pt idx="1">
                  <c:v>10.59</c:v>
                </c:pt>
                <c:pt idx="2">
                  <c:v>21.11</c:v>
                </c:pt>
                <c:pt idx="3">
                  <c:v>42.26</c:v>
                </c:pt>
                <c:pt idx="4">
                  <c:v>84.52</c:v>
                </c:pt>
                <c:pt idx="5">
                  <c:v>169.76</c:v>
                </c:pt>
                <c:pt idx="6">
                  <c:v>338.61</c:v>
                </c:pt>
                <c:pt idx="7">
                  <c:v>644.12</c:v>
                </c:pt>
                <c:pt idx="8">
                  <c:v>1264.33</c:v>
                </c:pt>
                <c:pt idx="9">
                  <c:v>2561.9499999999998</c:v>
                </c:pt>
                <c:pt idx="10">
                  <c:v>5056.3900000000003</c:v>
                </c:pt>
                <c:pt idx="11">
                  <c:v>9807.16</c:v>
                </c:pt>
                <c:pt idx="12">
                  <c:v>16499.02</c:v>
                </c:pt>
                <c:pt idx="13">
                  <c:v>19179.43</c:v>
                </c:pt>
                <c:pt idx="14">
                  <c:v>21592.89</c:v>
                </c:pt>
                <c:pt idx="15">
                  <c:v>22888.23</c:v>
                </c:pt>
                <c:pt idx="16">
                  <c:v>23381.42</c:v>
                </c:pt>
                <c:pt idx="17">
                  <c:v>23466.62</c:v>
                </c:pt>
                <c:pt idx="18">
                  <c:v>23745.64</c:v>
                </c:pt>
                <c:pt idx="19">
                  <c:v>23916.25</c:v>
                </c:pt>
                <c:pt idx="20">
                  <c:v>23966.87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F0-46F3-B53E-8137BE648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516120"/>
        <c:axId val="174514944"/>
        <c:extLst/>
      </c:lineChart>
      <c:catAx>
        <c:axId val="1745161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/>
                  <a:t>Message Size 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514944"/>
        <c:crosses val="autoZero"/>
        <c:auto val="1"/>
        <c:lblAlgn val="ctr"/>
        <c:lblOffset val="100"/>
        <c:noMultiLvlLbl val="0"/>
      </c:catAx>
      <c:valAx>
        <c:axId val="174514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/>
                  <a:t>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516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443086412979878"/>
          <c:y val="3.9758618045765248E-2"/>
          <c:w val="0.77141105705995117"/>
          <c:h val="0.116800955956133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800">
                <a:solidFill>
                  <a:schemeClr val="bg1">
                    <a:lumMod val="60000"/>
                    <a:lumOff val="40000"/>
                  </a:schemeClr>
                </a:solidFill>
              </a:rPr>
              <a:t>All-to-All runtime (DeepSpeed)</a:t>
            </a:r>
          </a:p>
        </c:rich>
      </c:tx>
      <c:layout>
        <c:manualLayout>
          <c:xMode val="edge"/>
          <c:yMode val="edge"/>
          <c:x val="0.15439757989625788"/>
          <c:y val="3.52454088063269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742696234885908"/>
          <c:y val="0.15605813363138893"/>
          <c:w val="0.83943304771616634"/>
          <c:h val="0.674163988556915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MVAPICH2-GDR-2.3.7 + Compression(zfp rate:16)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7.9401000000000002</c:v>
                </c:pt>
                <c:pt idx="1">
                  <c:v>8.8986000000000001</c:v>
                </c:pt>
                <c:pt idx="2">
                  <c:v>20.202100000000002</c:v>
                </c:pt>
                <c:pt idx="3">
                  <c:v>21.886900000000001</c:v>
                </c:pt>
                <c:pt idx="4">
                  <c:v>48.212600000000002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61-4D5C-B405-1CAFB9DE0C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MVAPICH2-GDR-2.3.7 + Compression(zfp rate:8)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4.4581999999999997</c:v>
                </c:pt>
                <c:pt idx="1">
                  <c:v>4.9801000000000002</c:v>
                </c:pt>
                <c:pt idx="2">
                  <c:v>11.329499999999999</c:v>
                </c:pt>
                <c:pt idx="3">
                  <c:v>12.872400000000001</c:v>
                </c:pt>
                <c:pt idx="4">
                  <c:v>27.507300000000001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61-4D5C-B405-1CAFB9DE0C6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Proposed (zfp rate:16)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6.4570999999999996</c:v>
                </c:pt>
                <c:pt idx="1">
                  <c:v>7.0673000000000004</c:v>
                </c:pt>
                <c:pt idx="2">
                  <c:v>14.871499999999999</c:v>
                </c:pt>
                <c:pt idx="3">
                  <c:v>17.521000000000001</c:v>
                </c:pt>
                <c:pt idx="4">
                  <c:v>39.525799999999997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61-4D5C-B405-1CAFB9DE0C6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Proposed (zfp rate:8)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3.1431</c:v>
                </c:pt>
                <c:pt idx="1">
                  <c:v>3.9864999999999999</c:v>
                </c:pt>
                <c:pt idx="2">
                  <c:v>9.4099000000000004</c:v>
                </c:pt>
                <c:pt idx="3">
                  <c:v>11.0007</c:v>
                </c:pt>
                <c:pt idx="4">
                  <c:v>24.093499999999999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61-4D5C-B405-1CAFB9DE0C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2529567"/>
        <c:axId val="532530815"/>
      </c:barChart>
      <c:catAx>
        <c:axId val="53252956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400">
                    <a:solidFill>
                      <a:schemeClr val="tx1"/>
                    </a:solidFill>
                  </a:rPr>
                  <a:t>GPUs</a:t>
                </a:r>
              </a:p>
            </c:rich>
          </c:tx>
          <c:layout>
            <c:manualLayout>
              <c:xMode val="edge"/>
              <c:yMode val="edge"/>
              <c:x val="0.51441961804781811"/>
              <c:y val="0.910481650525540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530815"/>
        <c:crosses val="autoZero"/>
        <c:auto val="1"/>
        <c:lblAlgn val="ctr"/>
        <c:lblOffset val="100"/>
        <c:noMultiLvlLbl val="0"/>
      </c:catAx>
      <c:valAx>
        <c:axId val="532530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400">
                    <a:solidFill>
                      <a:schemeClr val="tx1"/>
                    </a:solidFill>
                  </a:rPr>
                  <a:t>Latency</a:t>
                </a:r>
                <a:r>
                  <a:rPr lang="en-US" altLang="zh-CN" sz="1400" baseline="0">
                    <a:solidFill>
                      <a:schemeClr val="tx1"/>
                    </a:solidFill>
                  </a:rPr>
                  <a:t> (ms)</a:t>
                </a:r>
                <a:endParaRPr lang="en-US" altLang="zh-CN" sz="140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1.733810417324189E-3"/>
              <c:y val="0.316739283617897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529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741299568787139"/>
          <c:y val="0.16267302987352308"/>
          <c:w val="0.77210795874690874"/>
          <c:h val="0.276733441746505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41132260963253"/>
          <c:y val="4.3714069375924022E-2"/>
          <c:w val="0.7357220967629402"/>
          <c:h val="0.709967754607856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Proposed xCCL w/ HCCL 1.17.1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4624.84</c:v>
                </c:pt>
                <c:pt idx="1">
                  <c:v>4842.8</c:v>
                </c:pt>
                <c:pt idx="2">
                  <c:v>5139.22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F5-CD45-A527-DF1606B55B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Pure HCCL 1.17.1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4516.32</c:v>
                </c:pt>
                <c:pt idx="1">
                  <c:v>4884.12</c:v>
                </c:pt>
                <c:pt idx="2">
                  <c:v>4936.8999999999996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F5-CD45-A527-DF1606B55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3464319"/>
        <c:axId val="1958594815"/>
      </c:barChart>
      <c:catAx>
        <c:axId val="20534643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Batch Size</a:t>
                </a:r>
              </a:p>
            </c:rich>
          </c:tx>
          <c:layout>
            <c:manualLayout>
              <c:xMode val="edge"/>
              <c:yMode val="edge"/>
              <c:x val="0.42594980314960629"/>
              <c:y val="0.870242349232281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8594815"/>
        <c:crosses val="autoZero"/>
        <c:auto val="1"/>
        <c:lblAlgn val="ctr"/>
        <c:lblOffset val="100"/>
        <c:noMultiLvlLbl val="0"/>
      </c:catAx>
      <c:valAx>
        <c:axId val="1958594815"/>
        <c:scaling>
          <c:orientation val="minMax"/>
          <c:max val="8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Throughput (Image/sec)</a:t>
                </a:r>
              </a:p>
            </c:rich>
          </c:tx>
          <c:layout>
            <c:manualLayout>
              <c:xMode val="edge"/>
              <c:yMode val="edge"/>
              <c:x val="2.0215836766972452E-2"/>
              <c:y val="9.311002650574956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464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429723476330126"/>
          <c:y val="4.9640671389932119E-2"/>
          <c:w val="0.63711337958536685"/>
          <c:h val="0.186134706204749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41132260963253"/>
          <c:y val="4.3714069375924022E-2"/>
          <c:w val="0.7357220967629402"/>
          <c:h val="0.709967754607856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Proposed xCCL w/ HCCL 1.17.1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5612.62</c:v>
                </c:pt>
                <c:pt idx="1">
                  <c:v>8457.9599999999991</c:v>
                </c:pt>
                <c:pt idx="2">
                  <c:v>11299.46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364E-B635-07F19E1F7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Pure HCCL 1.17.1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5734.18</c:v>
                </c:pt>
                <c:pt idx="1">
                  <c:v>8455.2199999999993</c:v>
                </c:pt>
                <c:pt idx="2">
                  <c:v>11407.94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364E-B635-07F19E1F7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3464319"/>
        <c:axId val="1958594815"/>
      </c:barChart>
      <c:catAx>
        <c:axId val="20534643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Batch Size</a:t>
                </a:r>
              </a:p>
            </c:rich>
          </c:tx>
          <c:layout>
            <c:manualLayout>
              <c:xMode val="edge"/>
              <c:yMode val="edge"/>
              <c:x val="0.42594980314960629"/>
              <c:y val="0.870242349232281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8594815"/>
        <c:crosses val="autoZero"/>
        <c:auto val="1"/>
        <c:lblAlgn val="ctr"/>
        <c:lblOffset val="100"/>
        <c:noMultiLvlLbl val="0"/>
      </c:catAx>
      <c:valAx>
        <c:axId val="1958594815"/>
        <c:scaling>
          <c:orientation val="minMax"/>
          <c:max val="1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Throughput (Image/sec)</a:t>
                </a:r>
              </a:p>
            </c:rich>
          </c:tx>
          <c:layout>
            <c:manualLayout>
              <c:xMode val="edge"/>
              <c:yMode val="edge"/>
              <c:x val="2.0215836766972452E-2"/>
              <c:y val="9.311002650574956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464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429723476330126"/>
          <c:y val="4.9640671389932119E-2"/>
          <c:w val="0.63711337958536685"/>
          <c:h val="0.186134706204749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61775232436256"/>
          <c:y val="6.7110761825995124E-2"/>
          <c:w val="0.74335100209927629"/>
          <c:h val="0.5150054686558768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MVAPICH2-3.0a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cat>
            <c:strRef>
              <c:f>Sheet1!$A$2:$A$22</c:f>
              <c:strCache>
                <c:ptCount val="21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1K</c:v>
                </c:pt>
                <c:pt idx="10">
                  <c:v>2K</c:v>
                </c:pt>
                <c:pt idx="11">
                  <c:v>4K</c:v>
                </c:pt>
                <c:pt idx="12">
                  <c:v>8K</c:v>
                </c:pt>
                <c:pt idx="13">
                  <c:v>16K</c:v>
                </c:pt>
                <c:pt idx="14">
                  <c:v>32K</c:v>
                </c:pt>
                <c:pt idx="15">
                  <c:v>64K</c:v>
                </c:pt>
                <c:pt idx="16">
                  <c:v>128K</c:v>
                </c:pt>
                <c:pt idx="17">
                  <c:v>256K</c:v>
                </c:pt>
                <c:pt idx="18">
                  <c:v>512K</c:v>
                </c:pt>
                <c:pt idx="19">
                  <c:v>1M</c:v>
                </c:pt>
                <c:pt idx="20">
                  <c:v>2M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5.92</c:v>
                </c:pt>
                <c:pt idx="1">
                  <c:v>11.32</c:v>
                </c:pt>
                <c:pt idx="2">
                  <c:v>22.46</c:v>
                </c:pt>
                <c:pt idx="3">
                  <c:v>46.75</c:v>
                </c:pt>
                <c:pt idx="4">
                  <c:v>94.79</c:v>
                </c:pt>
                <c:pt idx="5">
                  <c:v>189.28</c:v>
                </c:pt>
                <c:pt idx="6">
                  <c:v>374.98</c:v>
                </c:pt>
                <c:pt idx="7">
                  <c:v>670.65</c:v>
                </c:pt>
                <c:pt idx="8">
                  <c:v>1391.37</c:v>
                </c:pt>
                <c:pt idx="9">
                  <c:v>2765.97</c:v>
                </c:pt>
                <c:pt idx="10">
                  <c:v>5452.8</c:v>
                </c:pt>
                <c:pt idx="11">
                  <c:v>10796.86</c:v>
                </c:pt>
                <c:pt idx="12">
                  <c:v>17697.12</c:v>
                </c:pt>
                <c:pt idx="13">
                  <c:v>26431.95</c:v>
                </c:pt>
                <c:pt idx="14">
                  <c:v>31507.88</c:v>
                </c:pt>
                <c:pt idx="15">
                  <c:v>35306.129999999997</c:v>
                </c:pt>
                <c:pt idx="16">
                  <c:v>38224.519999999997</c:v>
                </c:pt>
                <c:pt idx="17">
                  <c:v>39843.94</c:v>
                </c:pt>
                <c:pt idx="18">
                  <c:v>40282.92</c:v>
                </c:pt>
                <c:pt idx="19">
                  <c:v>40499.32</c:v>
                </c:pt>
                <c:pt idx="20">
                  <c:v>41794.959999999999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56-4BD3-A96F-3D984D7987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516120"/>
        <c:axId val="174514944"/>
        <c:extLst/>
      </c:lineChart>
      <c:catAx>
        <c:axId val="1745161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/>
                  <a:t>Message Size 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514944"/>
        <c:crosses val="autoZero"/>
        <c:auto val="1"/>
        <c:lblAlgn val="ctr"/>
        <c:lblOffset val="100"/>
        <c:noMultiLvlLbl val="0"/>
      </c:catAx>
      <c:valAx>
        <c:axId val="174514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/>
                  <a:t>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516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090394464838641"/>
          <c:y val="0.15698506698009432"/>
          <c:w val="0.37923725320779528"/>
          <c:h val="0.105152499044914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OSU_MBW_MR (2 Nodes)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MVAPICH2-2.3.7-PSM-4-PPN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22225">
                <a:solidFill>
                  <a:schemeClr val="accent2"/>
                </a:solidFill>
              </a:ln>
              <a:effectLst/>
            </c:spPr>
          </c:marker>
          <c:cat>
            <c:numRef>
              <c:f>'InterNode-2.3.7-PSM-v-3.0a-OPX'!$A$38:$A$52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3">
                  <c:v>8192</c:v>
                </c:pt>
                <c:pt idx="14">
                  <c:v>16384</c:v>
                </c:pt>
              </c:numCache>
              <c:extLst/>
            </c:numRef>
          </c:cat>
          <c:val>
            <c:numRef>
              <c:f>'InterNode-2.3.7-PSM-v-3.0a-OPX'!$K$38:$K$52</c:f>
              <c:numCache>
                <c:formatCode>General</c:formatCode>
                <c:ptCount val="15"/>
                <c:pt idx="0">
                  <c:v>7557444.5</c:v>
                </c:pt>
                <c:pt idx="1">
                  <c:v>8956472.1699999999</c:v>
                </c:pt>
                <c:pt idx="2">
                  <c:v>9655474.7200000007</c:v>
                </c:pt>
                <c:pt idx="3">
                  <c:v>9655299.1199999992</c:v>
                </c:pt>
                <c:pt idx="4">
                  <c:v>8885908.2200000007</c:v>
                </c:pt>
                <c:pt idx="5">
                  <c:v>8841924.3399999999</c:v>
                </c:pt>
                <c:pt idx="6">
                  <c:v>9088326.5299999993</c:v>
                </c:pt>
                <c:pt idx="7">
                  <c:v>8622191.2599999998</c:v>
                </c:pt>
                <c:pt idx="8">
                  <c:v>6875134.8799999999</c:v>
                </c:pt>
                <c:pt idx="9">
                  <c:v>6782453.4400000004</c:v>
                </c:pt>
                <c:pt idx="10">
                  <c:v>6246668.7300000004</c:v>
                </c:pt>
                <c:pt idx="11">
                  <c:v>3933067.66</c:v>
                </c:pt>
                <c:pt idx="12">
                  <c:v>2114225.67</c:v>
                </c:pt>
                <c:pt idx="13">
                  <c:v>1163838.08</c:v>
                </c:pt>
                <c:pt idx="14">
                  <c:v>623675.9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4F49-4FCB-9206-39C146A169F3}"/>
            </c:ext>
          </c:extLst>
        </c:ser>
        <c:ser>
          <c:idx val="2"/>
          <c:order val="1"/>
          <c:tx>
            <c:v>MVAPICH2-3.0a-OPX-4-PPN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22225">
                <a:solidFill>
                  <a:schemeClr val="accent3"/>
                </a:solidFill>
              </a:ln>
              <a:effectLst/>
            </c:spPr>
          </c:marker>
          <c:cat>
            <c:numRef>
              <c:f>'InterNode-2.3.7-PSM-v-3.0a-OPX'!$A$38:$A$52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3">
                  <c:v>8192</c:v>
                </c:pt>
                <c:pt idx="14">
                  <c:v>16384</c:v>
                </c:pt>
              </c:numCache>
              <c:extLst/>
            </c:numRef>
          </c:cat>
          <c:val>
            <c:numRef>
              <c:f>'InterNode-2.3.7-PSM-v-3.0a-OPX'!$L$38:$L$52</c:f>
              <c:numCache>
                <c:formatCode>General</c:formatCode>
                <c:ptCount val="15"/>
                <c:pt idx="0">
                  <c:v>12791275.99</c:v>
                </c:pt>
                <c:pt idx="1">
                  <c:v>12853153.09</c:v>
                </c:pt>
                <c:pt idx="2">
                  <c:v>12904652.01</c:v>
                </c:pt>
                <c:pt idx="3">
                  <c:v>12875249.960000001</c:v>
                </c:pt>
                <c:pt idx="4">
                  <c:v>12879008.09</c:v>
                </c:pt>
                <c:pt idx="5">
                  <c:v>11624301.640000001</c:v>
                </c:pt>
                <c:pt idx="6">
                  <c:v>11725716.75</c:v>
                </c:pt>
                <c:pt idx="7">
                  <c:v>11311990.08</c:v>
                </c:pt>
                <c:pt idx="8">
                  <c:v>10654246.74</c:v>
                </c:pt>
                <c:pt idx="9">
                  <c:v>9457087.1899999995</c:v>
                </c:pt>
                <c:pt idx="10">
                  <c:v>6685855.2300000004</c:v>
                </c:pt>
                <c:pt idx="11">
                  <c:v>4060247.31</c:v>
                </c:pt>
                <c:pt idx="12">
                  <c:v>2239688.09</c:v>
                </c:pt>
                <c:pt idx="13">
                  <c:v>797679.91</c:v>
                </c:pt>
                <c:pt idx="14">
                  <c:v>593454.89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4F49-4FCB-9206-39C146A169F3}"/>
            </c:ext>
          </c:extLst>
        </c:ser>
        <c:ser>
          <c:idx val="0"/>
          <c:order val="2"/>
          <c:tx>
            <c:v>MVAPICH2-2.3.7-PSM-8-PPN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2225">
                <a:solidFill>
                  <a:schemeClr val="accent1"/>
                </a:solidFill>
              </a:ln>
              <a:effectLst/>
            </c:spPr>
          </c:marker>
          <c:cat>
            <c:numRef>
              <c:f>'InterNode-2.3.7-PSM-v-3.0a-OPX'!$A$38:$A$52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3">
                  <c:v>8192</c:v>
                </c:pt>
                <c:pt idx="14">
                  <c:v>16384</c:v>
                </c:pt>
              </c:numCache>
              <c:extLst/>
            </c:numRef>
          </c:cat>
          <c:val>
            <c:numRef>
              <c:f>'InterNode-2.3.7-PSM-v-3.0a-OPX'!$P$38:$P$52</c:f>
              <c:numCache>
                <c:formatCode>General</c:formatCode>
                <c:ptCount val="15"/>
                <c:pt idx="0">
                  <c:v>15769142.65</c:v>
                </c:pt>
                <c:pt idx="1">
                  <c:v>18063113.190000001</c:v>
                </c:pt>
                <c:pt idx="2">
                  <c:v>19326475.960000001</c:v>
                </c:pt>
                <c:pt idx="3">
                  <c:v>19319703.870000001</c:v>
                </c:pt>
                <c:pt idx="4">
                  <c:v>17576435.920000002</c:v>
                </c:pt>
                <c:pt idx="5">
                  <c:v>17683981.449999999</c:v>
                </c:pt>
                <c:pt idx="6">
                  <c:v>18204354.359999999</c:v>
                </c:pt>
                <c:pt idx="7">
                  <c:v>17710699.710000001</c:v>
                </c:pt>
                <c:pt idx="8">
                  <c:v>13639022.449999999</c:v>
                </c:pt>
                <c:pt idx="9">
                  <c:v>13072313.970000001</c:v>
                </c:pt>
                <c:pt idx="10">
                  <c:v>7538495.5599999996</c:v>
                </c:pt>
                <c:pt idx="11">
                  <c:v>4254966.97</c:v>
                </c:pt>
                <c:pt idx="12">
                  <c:v>2311722.71</c:v>
                </c:pt>
                <c:pt idx="13">
                  <c:v>1210810.99</c:v>
                </c:pt>
                <c:pt idx="14">
                  <c:v>758948.96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4F49-4FCB-9206-39C146A169F3}"/>
            </c:ext>
          </c:extLst>
        </c:ser>
        <c:ser>
          <c:idx val="3"/>
          <c:order val="3"/>
          <c:tx>
            <c:v>MVAPICH2-3.0a-OPX-8-PPN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22225">
                <a:solidFill>
                  <a:schemeClr val="accent4"/>
                </a:solidFill>
              </a:ln>
              <a:effectLst/>
            </c:spPr>
          </c:marker>
          <c:cat>
            <c:numRef>
              <c:f>'InterNode-2.3.7-PSM-v-3.0a-OPX'!$A$38:$A$52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3">
                  <c:v>8192</c:v>
                </c:pt>
                <c:pt idx="14">
                  <c:v>16384</c:v>
                </c:pt>
              </c:numCache>
              <c:extLst/>
            </c:numRef>
          </c:cat>
          <c:val>
            <c:numRef>
              <c:f>'InterNode-2.3.7-PSM-v-3.0a-OPX'!$Q$38:$Q$52</c:f>
              <c:numCache>
                <c:formatCode>General</c:formatCode>
                <c:ptCount val="15"/>
                <c:pt idx="0">
                  <c:v>24711810.530000001</c:v>
                </c:pt>
                <c:pt idx="1">
                  <c:v>24969150.870000001</c:v>
                </c:pt>
                <c:pt idx="2">
                  <c:v>25017898.739999998</c:v>
                </c:pt>
                <c:pt idx="3">
                  <c:v>24924506.16</c:v>
                </c:pt>
                <c:pt idx="4">
                  <c:v>24976406.73</c:v>
                </c:pt>
                <c:pt idx="5">
                  <c:v>21700099.449999999</c:v>
                </c:pt>
                <c:pt idx="6">
                  <c:v>22467319.510000002</c:v>
                </c:pt>
                <c:pt idx="7">
                  <c:v>21775079.27</c:v>
                </c:pt>
                <c:pt idx="8">
                  <c:v>18552050.920000002</c:v>
                </c:pt>
                <c:pt idx="9">
                  <c:v>13139351.560000001</c:v>
                </c:pt>
                <c:pt idx="10">
                  <c:v>8140806.7999999998</c:v>
                </c:pt>
                <c:pt idx="11">
                  <c:v>4521865.33</c:v>
                </c:pt>
                <c:pt idx="12">
                  <c:v>2423364.61</c:v>
                </c:pt>
                <c:pt idx="13">
                  <c:v>1131116.3400000001</c:v>
                </c:pt>
                <c:pt idx="14">
                  <c:v>609541.31000000006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4F49-4FCB-9206-39C146A169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0884223"/>
        <c:axId val="1570885887"/>
      </c:lineChart>
      <c:catAx>
        <c:axId val="15708842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Message Size 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0885887"/>
        <c:crosses val="autoZero"/>
        <c:auto val="1"/>
        <c:lblAlgn val="ctr"/>
        <c:lblOffset val="100"/>
        <c:noMultiLvlLbl val="0"/>
      </c:catAx>
      <c:valAx>
        <c:axId val="1570885887"/>
        <c:scaling>
          <c:orientation val="minMax"/>
          <c:max val="26000000"/>
        </c:scaling>
        <c:delete val="0"/>
        <c:axPos val="l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Messages per seconds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0884223"/>
        <c:crosses val="autoZero"/>
        <c:crossBetween val="between"/>
        <c:majorUnit val="2000000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OSU_BIBW (2 Nodes,</a:t>
            </a:r>
            <a:r>
              <a:rPr lang="en-US" baseline="0"/>
              <a:t> 1 PPN</a:t>
            </a:r>
            <a:r>
              <a:rPr lang="en-US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MVAPICH2-2.3.7-PSM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22225">
                <a:solidFill>
                  <a:schemeClr val="accent2"/>
                </a:solidFill>
              </a:ln>
              <a:effectLst/>
            </c:spPr>
          </c:marker>
          <c:cat>
            <c:numRef>
              <c:f>'InterNode-2.3.7-PSM-v-3.0a-OPX'!$A$8:$A$22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3">
                  <c:v>8192</c:v>
                </c:pt>
                <c:pt idx="14">
                  <c:v>16384</c:v>
                </c:pt>
              </c:numCache>
            </c:numRef>
          </c:cat>
          <c:val>
            <c:numRef>
              <c:f>'InterNode-2.3.7-PSM-v-3.0a-OPX'!$F$8:$F$22</c:f>
              <c:numCache>
                <c:formatCode>General</c:formatCode>
                <c:ptCount val="15"/>
                <c:pt idx="0">
                  <c:v>2.5299999999999998</c:v>
                </c:pt>
                <c:pt idx="1">
                  <c:v>5.33</c:v>
                </c:pt>
                <c:pt idx="2">
                  <c:v>10.66</c:v>
                </c:pt>
                <c:pt idx="3">
                  <c:v>21.32</c:v>
                </c:pt>
                <c:pt idx="4">
                  <c:v>40.369999999999997</c:v>
                </c:pt>
                <c:pt idx="5">
                  <c:v>80.42</c:v>
                </c:pt>
                <c:pt idx="6">
                  <c:v>162.91999999999999</c:v>
                </c:pt>
                <c:pt idx="7">
                  <c:v>321.52</c:v>
                </c:pt>
                <c:pt idx="8">
                  <c:v>487.17</c:v>
                </c:pt>
                <c:pt idx="9">
                  <c:v>949.64</c:v>
                </c:pt>
                <c:pt idx="10">
                  <c:v>1747.15</c:v>
                </c:pt>
                <c:pt idx="11">
                  <c:v>3067.72</c:v>
                </c:pt>
                <c:pt idx="12">
                  <c:v>4969.6099999999997</c:v>
                </c:pt>
                <c:pt idx="13">
                  <c:v>6829.48</c:v>
                </c:pt>
                <c:pt idx="14">
                  <c:v>3388.95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F6-469C-B862-5D6FC508B848}"/>
            </c:ext>
          </c:extLst>
        </c:ser>
        <c:ser>
          <c:idx val="2"/>
          <c:order val="1"/>
          <c:tx>
            <c:v>MVAPICH2-3.0a-OPX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22225">
                <a:solidFill>
                  <a:schemeClr val="accent3"/>
                </a:solidFill>
              </a:ln>
              <a:effectLst/>
            </c:spPr>
          </c:marker>
          <c:cat>
            <c:numRef>
              <c:f>'InterNode-2.3.7-PSM-v-3.0a-OPX'!$A$8:$A$22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3">
                  <c:v>8192</c:v>
                </c:pt>
                <c:pt idx="14">
                  <c:v>16384</c:v>
                </c:pt>
              </c:numCache>
            </c:numRef>
          </c:cat>
          <c:val>
            <c:numRef>
              <c:f>'InterNode-2.3.7-PSM-v-3.0a-OPX'!$G$8:$G$22</c:f>
              <c:numCache>
                <c:formatCode>General</c:formatCode>
                <c:ptCount val="15"/>
                <c:pt idx="0">
                  <c:v>4.6100000000000003</c:v>
                </c:pt>
                <c:pt idx="1">
                  <c:v>9.24</c:v>
                </c:pt>
                <c:pt idx="2">
                  <c:v>19.149999999999999</c:v>
                </c:pt>
                <c:pt idx="3">
                  <c:v>36.99</c:v>
                </c:pt>
                <c:pt idx="4">
                  <c:v>77.010000000000005</c:v>
                </c:pt>
                <c:pt idx="5">
                  <c:v>103.1</c:v>
                </c:pt>
                <c:pt idx="6">
                  <c:v>204.11</c:v>
                </c:pt>
                <c:pt idx="7">
                  <c:v>399.55</c:v>
                </c:pt>
                <c:pt idx="8">
                  <c:v>750.38</c:v>
                </c:pt>
                <c:pt idx="9">
                  <c:v>1365.16</c:v>
                </c:pt>
                <c:pt idx="10">
                  <c:v>2084.87</c:v>
                </c:pt>
                <c:pt idx="11">
                  <c:v>2942.9</c:v>
                </c:pt>
                <c:pt idx="12">
                  <c:v>3954.78</c:v>
                </c:pt>
                <c:pt idx="13">
                  <c:v>4354.8599999999997</c:v>
                </c:pt>
                <c:pt idx="14">
                  <c:v>3644.54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F6-469C-B862-5D6FC508B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7636815"/>
        <c:axId val="1967611439"/>
      </c:lineChart>
      <c:catAx>
        <c:axId val="19676368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Message size 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7611439"/>
        <c:crosses val="autoZero"/>
        <c:auto val="1"/>
        <c:lblAlgn val="ctr"/>
        <c:lblOffset val="100"/>
        <c:noMultiLvlLbl val="0"/>
      </c:catAx>
      <c:valAx>
        <c:axId val="1967611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7636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OSU_BW (2 Nodes,</a:t>
            </a:r>
            <a:r>
              <a:rPr lang="en-US" baseline="0"/>
              <a:t> 1 PPN</a:t>
            </a:r>
            <a:r>
              <a:rPr lang="en-US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MVAPICH2-2.3.7-PSM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22225">
                <a:solidFill>
                  <a:schemeClr val="accent2"/>
                </a:solidFill>
              </a:ln>
              <a:effectLst/>
            </c:spPr>
          </c:marker>
          <c:cat>
            <c:numRef>
              <c:f>'InterNode-2.3.7-PSM-v-3.0a-OPX'!$A$8:$A$22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3">
                  <c:v>8192</c:v>
                </c:pt>
                <c:pt idx="14">
                  <c:v>16384</c:v>
                </c:pt>
              </c:numCache>
            </c:numRef>
          </c:cat>
          <c:val>
            <c:numRef>
              <c:f>'InterNode-2.3.7-PSM-v-3.0a-OPX'!$B$8:$B$22</c:f>
              <c:numCache>
                <c:formatCode>General</c:formatCode>
                <c:ptCount val="15"/>
                <c:pt idx="0">
                  <c:v>2.2000000000000002</c:v>
                </c:pt>
                <c:pt idx="1">
                  <c:v>4.7300000000000004</c:v>
                </c:pt>
                <c:pt idx="2">
                  <c:v>9.5</c:v>
                </c:pt>
                <c:pt idx="3">
                  <c:v>18.989999999999998</c:v>
                </c:pt>
                <c:pt idx="4">
                  <c:v>34.71</c:v>
                </c:pt>
                <c:pt idx="5">
                  <c:v>69.510000000000005</c:v>
                </c:pt>
                <c:pt idx="6">
                  <c:v>142.11000000000001</c:v>
                </c:pt>
                <c:pt idx="7">
                  <c:v>282.73</c:v>
                </c:pt>
                <c:pt idx="8">
                  <c:v>421.56</c:v>
                </c:pt>
                <c:pt idx="9">
                  <c:v>836.4</c:v>
                </c:pt>
                <c:pt idx="10">
                  <c:v>1592.54</c:v>
                </c:pt>
                <c:pt idx="11">
                  <c:v>2852.48</c:v>
                </c:pt>
                <c:pt idx="12">
                  <c:v>4669.99</c:v>
                </c:pt>
                <c:pt idx="13">
                  <c:v>6329.33</c:v>
                </c:pt>
                <c:pt idx="14">
                  <c:v>2541.9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77-4D79-AD23-BC40D1BEA0ED}"/>
            </c:ext>
          </c:extLst>
        </c:ser>
        <c:ser>
          <c:idx val="2"/>
          <c:order val="1"/>
          <c:tx>
            <c:v>MVAPICH2-3.0a-OPX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22225">
                <a:solidFill>
                  <a:schemeClr val="accent3"/>
                </a:solidFill>
              </a:ln>
              <a:effectLst/>
            </c:spPr>
          </c:marker>
          <c:cat>
            <c:numRef>
              <c:f>'InterNode-2.3.7-PSM-v-3.0a-OPX'!$A$8:$A$22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3">
                  <c:v>8192</c:v>
                </c:pt>
                <c:pt idx="14">
                  <c:v>16384</c:v>
                </c:pt>
              </c:numCache>
            </c:numRef>
          </c:cat>
          <c:val>
            <c:numRef>
              <c:f>'InterNode-2.3.7-PSM-v-3.0a-OPX'!$C$8:$C$22</c:f>
              <c:numCache>
                <c:formatCode>General</c:formatCode>
                <c:ptCount val="15"/>
                <c:pt idx="0">
                  <c:v>3.58</c:v>
                </c:pt>
                <c:pt idx="1">
                  <c:v>7.19</c:v>
                </c:pt>
                <c:pt idx="2">
                  <c:v>14.39</c:v>
                </c:pt>
                <c:pt idx="3">
                  <c:v>28.71</c:v>
                </c:pt>
                <c:pt idx="4">
                  <c:v>57.26</c:v>
                </c:pt>
                <c:pt idx="5">
                  <c:v>94.38</c:v>
                </c:pt>
                <c:pt idx="6">
                  <c:v>189.17</c:v>
                </c:pt>
                <c:pt idx="7">
                  <c:v>366.96</c:v>
                </c:pt>
                <c:pt idx="8">
                  <c:v>688.71</c:v>
                </c:pt>
                <c:pt idx="9">
                  <c:v>1240.57</c:v>
                </c:pt>
                <c:pt idx="10">
                  <c:v>2020.57</c:v>
                </c:pt>
                <c:pt idx="11">
                  <c:v>3053.3</c:v>
                </c:pt>
                <c:pt idx="12">
                  <c:v>4097.7299999999996</c:v>
                </c:pt>
                <c:pt idx="13">
                  <c:v>4035.42</c:v>
                </c:pt>
                <c:pt idx="14">
                  <c:v>4214.59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77-4D79-AD23-BC40D1BEA0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7636815"/>
        <c:axId val="1967611439"/>
      </c:lineChart>
      <c:catAx>
        <c:axId val="19676368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Message size 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7611439"/>
        <c:crosses val="autoZero"/>
        <c:auto val="1"/>
        <c:lblAlgn val="ctr"/>
        <c:lblOffset val="100"/>
        <c:noMultiLvlLbl val="0"/>
      </c:catAx>
      <c:valAx>
        <c:axId val="1967611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7636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OSU_Latency (2 Nodes, 1</a:t>
            </a:r>
            <a:r>
              <a:rPr lang="en-US" baseline="0"/>
              <a:t> PPN</a:t>
            </a:r>
            <a:r>
              <a:rPr lang="en-US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4238609863691222E-2"/>
          <c:y val="0.15727199728889166"/>
          <c:w val="0.89294608614647231"/>
          <c:h val="0.55744861998908213"/>
        </c:manualLayout>
      </c:layout>
      <c:lineChart>
        <c:grouping val="standard"/>
        <c:varyColors val="0"/>
        <c:ser>
          <c:idx val="1"/>
          <c:order val="0"/>
          <c:tx>
            <c:v>MVAPICH2-2.3.7-PSM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22225">
                <a:solidFill>
                  <a:schemeClr val="accent2"/>
                </a:solidFill>
              </a:ln>
              <a:effectLst/>
            </c:spPr>
          </c:marker>
          <c:cat>
            <c:numRef>
              <c:f>'InterNode-2.3.7-PSM-v-3.0a-OPX'!$I$8:$I$23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128</c:v>
                </c:pt>
                <c:pt idx="9">
                  <c:v>256</c:v>
                </c:pt>
                <c:pt idx="10">
                  <c:v>512</c:v>
                </c:pt>
                <c:pt idx="11">
                  <c:v>1024</c:v>
                </c:pt>
                <c:pt idx="12">
                  <c:v>2048</c:v>
                </c:pt>
                <c:pt idx="13">
                  <c:v>4096</c:v>
                </c:pt>
                <c:pt idx="14">
                  <c:v>8192</c:v>
                </c:pt>
                <c:pt idx="15">
                  <c:v>16384</c:v>
                </c:pt>
              </c:numCache>
            </c:numRef>
          </c:cat>
          <c:val>
            <c:numRef>
              <c:f>'InterNode-2.3.7-PSM-v-3.0a-OPX'!$J$8:$J$23</c:f>
              <c:numCache>
                <c:formatCode>General</c:formatCode>
                <c:ptCount val="16"/>
                <c:pt idx="0">
                  <c:v>1.23</c:v>
                </c:pt>
                <c:pt idx="1">
                  <c:v>1.23</c:v>
                </c:pt>
                <c:pt idx="2">
                  <c:v>1.23</c:v>
                </c:pt>
                <c:pt idx="3">
                  <c:v>1.22</c:v>
                </c:pt>
                <c:pt idx="4">
                  <c:v>1.23</c:v>
                </c:pt>
                <c:pt idx="5">
                  <c:v>1.42</c:v>
                </c:pt>
                <c:pt idx="6">
                  <c:v>1.42</c:v>
                </c:pt>
                <c:pt idx="7">
                  <c:v>1.41</c:v>
                </c:pt>
                <c:pt idx="8">
                  <c:v>1.43</c:v>
                </c:pt>
                <c:pt idx="9">
                  <c:v>1.64</c:v>
                </c:pt>
                <c:pt idx="10">
                  <c:v>1.73</c:v>
                </c:pt>
                <c:pt idx="11">
                  <c:v>1.91</c:v>
                </c:pt>
                <c:pt idx="12">
                  <c:v>2.2400000000000002</c:v>
                </c:pt>
                <c:pt idx="13">
                  <c:v>2.82</c:v>
                </c:pt>
                <c:pt idx="14">
                  <c:v>4.16</c:v>
                </c:pt>
                <c:pt idx="15">
                  <c:v>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DF-42A4-B39B-C8D1223E148E}"/>
            </c:ext>
          </c:extLst>
        </c:ser>
        <c:ser>
          <c:idx val="2"/>
          <c:order val="1"/>
          <c:tx>
            <c:v>MVAPICH2-3.0a-OPX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22225">
                <a:solidFill>
                  <a:schemeClr val="accent3"/>
                </a:solidFill>
              </a:ln>
              <a:effectLst/>
            </c:spPr>
          </c:marker>
          <c:cat>
            <c:numRef>
              <c:f>'InterNode-2.3.7-PSM-v-3.0a-OPX'!$I$8:$I$23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128</c:v>
                </c:pt>
                <c:pt idx="9">
                  <c:v>256</c:v>
                </c:pt>
                <c:pt idx="10">
                  <c:v>512</c:v>
                </c:pt>
                <c:pt idx="11">
                  <c:v>1024</c:v>
                </c:pt>
                <c:pt idx="12">
                  <c:v>2048</c:v>
                </c:pt>
                <c:pt idx="13">
                  <c:v>4096</c:v>
                </c:pt>
                <c:pt idx="14">
                  <c:v>8192</c:v>
                </c:pt>
                <c:pt idx="15">
                  <c:v>16384</c:v>
                </c:pt>
              </c:numCache>
            </c:numRef>
          </c:cat>
          <c:val>
            <c:numRef>
              <c:f>'InterNode-2.3.7-PSM-v-3.0a-OPX'!$K$8:$K$23</c:f>
              <c:numCache>
                <c:formatCode>General</c:formatCode>
                <c:ptCount val="16"/>
                <c:pt idx="0">
                  <c:v>1.08</c:v>
                </c:pt>
                <c:pt idx="1">
                  <c:v>1.08</c:v>
                </c:pt>
                <c:pt idx="2">
                  <c:v>1.08</c:v>
                </c:pt>
                <c:pt idx="3">
                  <c:v>1.08</c:v>
                </c:pt>
                <c:pt idx="4">
                  <c:v>1.07</c:v>
                </c:pt>
                <c:pt idx="5">
                  <c:v>1.07</c:v>
                </c:pt>
                <c:pt idx="6">
                  <c:v>1.21</c:v>
                </c:pt>
                <c:pt idx="7">
                  <c:v>1.1599999999999999</c:v>
                </c:pt>
                <c:pt idx="8">
                  <c:v>1.19</c:v>
                </c:pt>
                <c:pt idx="9">
                  <c:v>1.23</c:v>
                </c:pt>
                <c:pt idx="10">
                  <c:v>1.32</c:v>
                </c:pt>
                <c:pt idx="11">
                  <c:v>1.49</c:v>
                </c:pt>
                <c:pt idx="12">
                  <c:v>1.8</c:v>
                </c:pt>
                <c:pt idx="13">
                  <c:v>2.39</c:v>
                </c:pt>
                <c:pt idx="14">
                  <c:v>3.69</c:v>
                </c:pt>
                <c:pt idx="15">
                  <c:v>5.12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DF-42A4-B39B-C8D1223E1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7636815"/>
        <c:axId val="1967611439"/>
      </c:lineChart>
      <c:catAx>
        <c:axId val="19676368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Message size 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7611439"/>
        <c:crosses val="autoZero"/>
        <c:auto val="1"/>
        <c:lblAlgn val="ctr"/>
        <c:lblOffset val="100"/>
        <c:noMultiLvlLbl val="0"/>
      </c:catAx>
      <c:valAx>
        <c:axId val="1967611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Latency (microseconds)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7636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61775232436256"/>
          <c:y val="6.7110761825995124E-2"/>
          <c:w val="0.74335100209927629"/>
          <c:h val="0.5150054686558768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MVAPICH2-2.3.7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cat>
            <c:strRef>
              <c:f>Sheet1!$A$2:$A$17</c:f>
              <c:strCache>
                <c:ptCount val="1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128</c:v>
                </c:pt>
                <c:pt idx="9">
                  <c:v>256</c:v>
                </c:pt>
                <c:pt idx="10">
                  <c:v>512</c:v>
                </c:pt>
                <c:pt idx="11">
                  <c:v>1K</c:v>
                </c:pt>
                <c:pt idx="12">
                  <c:v>2K</c:v>
                </c:pt>
                <c:pt idx="13">
                  <c:v>4K</c:v>
                </c:pt>
                <c:pt idx="14">
                  <c:v>8K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5"/>
                <c:pt idx="0">
                  <c:v>0.16</c:v>
                </c:pt>
                <c:pt idx="1">
                  <c:v>0.16</c:v>
                </c:pt>
                <c:pt idx="2">
                  <c:v>0.16</c:v>
                </c:pt>
                <c:pt idx="3">
                  <c:v>0.16</c:v>
                </c:pt>
                <c:pt idx="4">
                  <c:v>0.16</c:v>
                </c:pt>
                <c:pt idx="5">
                  <c:v>0.16</c:v>
                </c:pt>
                <c:pt idx="6">
                  <c:v>0.16</c:v>
                </c:pt>
                <c:pt idx="7">
                  <c:v>0.18</c:v>
                </c:pt>
                <c:pt idx="8">
                  <c:v>0.21</c:v>
                </c:pt>
                <c:pt idx="9">
                  <c:v>0.22</c:v>
                </c:pt>
                <c:pt idx="10">
                  <c:v>0.26</c:v>
                </c:pt>
                <c:pt idx="11">
                  <c:v>0.26</c:v>
                </c:pt>
                <c:pt idx="12">
                  <c:v>0.31</c:v>
                </c:pt>
                <c:pt idx="13">
                  <c:v>0.42</c:v>
                </c:pt>
                <c:pt idx="14">
                  <c:v>0.68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3DF0-44EF-9C73-78DD417CD6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MVAPICH2-3.0a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rgbClr val="33CC3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3CC33"/>
              </a:solidFill>
              <a:ln w="9525">
                <a:solidFill>
                  <a:srgbClr val="33CC33"/>
                </a:solidFill>
              </a:ln>
              <a:effectLst/>
            </c:spPr>
          </c:marker>
          <c:cat>
            <c:strRef>
              <c:f>Sheet1!$A$2:$A$17</c:f>
              <c:strCache>
                <c:ptCount val="1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128</c:v>
                </c:pt>
                <c:pt idx="9">
                  <c:v>256</c:v>
                </c:pt>
                <c:pt idx="10">
                  <c:v>512</c:v>
                </c:pt>
                <c:pt idx="11">
                  <c:v>1K</c:v>
                </c:pt>
                <c:pt idx="12">
                  <c:v>2K</c:v>
                </c:pt>
                <c:pt idx="13">
                  <c:v>4K</c:v>
                </c:pt>
                <c:pt idx="14">
                  <c:v>8K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5"/>
                <c:pt idx="0">
                  <c:v>0.14000000000000001</c:v>
                </c:pt>
                <c:pt idx="1">
                  <c:v>0.14000000000000001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0.14000000000000001</c:v>
                </c:pt>
                <c:pt idx="5">
                  <c:v>0.14000000000000001</c:v>
                </c:pt>
                <c:pt idx="6">
                  <c:v>0.17</c:v>
                </c:pt>
                <c:pt idx="7">
                  <c:v>0.16</c:v>
                </c:pt>
                <c:pt idx="8">
                  <c:v>0.21</c:v>
                </c:pt>
                <c:pt idx="9">
                  <c:v>0.22</c:v>
                </c:pt>
                <c:pt idx="10">
                  <c:v>0.23</c:v>
                </c:pt>
                <c:pt idx="11">
                  <c:v>0.27</c:v>
                </c:pt>
                <c:pt idx="12">
                  <c:v>0.33</c:v>
                </c:pt>
                <c:pt idx="13">
                  <c:v>0.42</c:v>
                </c:pt>
                <c:pt idx="14">
                  <c:v>0.69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3DF0-44EF-9C73-78DD417CD6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516120"/>
        <c:axId val="174514944"/>
        <c:extLst/>
      </c:lineChart>
      <c:catAx>
        <c:axId val="1745161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Message Size 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3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514944"/>
        <c:crosses val="autoZero"/>
        <c:auto val="1"/>
        <c:lblAlgn val="ctr"/>
        <c:lblOffset val="100"/>
        <c:noMultiLvlLbl val="0"/>
      </c:catAx>
      <c:valAx>
        <c:axId val="174514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Latency (us)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516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883759902597794"/>
          <c:y val="3.1367250478734059E-2"/>
          <c:w val="0.66113141746427184"/>
          <c:h val="0.18230158274527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AE787F-F5BD-7A4C-B4CB-8356CC1D0F3E}" type="doc">
      <dgm:prSet loTypeId="urn:microsoft.com/office/officeart/2005/8/layout/cycle8" loCatId="" qsTypeId="urn:microsoft.com/office/officeart/2005/8/quickstyle/simple4" qsCatId="simple" csTypeId="urn:microsoft.com/office/officeart/2005/8/colors/colorful2" csCatId="colorful" phldr="1"/>
      <dgm:spPr/>
    </dgm:pt>
    <dgm:pt modelId="{EAE7DA36-012B-BE4A-BABE-425CAE93B580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/>
            <a:t>Deep/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sz="2000"/>
            <a:t>Machine Learning </a:t>
          </a:r>
          <a:r>
            <a:rPr lang="en-US" sz="1200"/>
            <a:t>(TensorFlow, PyTorch, cuML, etc.)</a:t>
          </a:r>
          <a:endParaRPr lang="en-US" sz="1800"/>
        </a:p>
      </dgm:t>
    </dgm:pt>
    <dgm:pt modelId="{92CC7FFF-3578-474C-A964-E18B98047BB8}" type="parTrans" cxnId="{A3B311FF-E25C-3944-A86F-EF15AD89E33D}">
      <dgm:prSet/>
      <dgm:spPr/>
      <dgm:t>
        <a:bodyPr/>
        <a:lstStyle/>
        <a:p>
          <a:endParaRPr lang="en-US"/>
        </a:p>
      </dgm:t>
    </dgm:pt>
    <dgm:pt modelId="{54F0C4F1-922F-F843-9387-930D6928FD1D}" type="sibTrans" cxnId="{A3B311FF-E25C-3944-A86F-EF15AD89E33D}">
      <dgm:prSet/>
      <dgm:spPr/>
      <dgm:t>
        <a:bodyPr/>
        <a:lstStyle/>
        <a:p>
          <a:endParaRPr lang="en-US"/>
        </a:p>
      </dgm:t>
    </dgm:pt>
    <dgm:pt modelId="{9FD689D6-9E08-A543-A7DF-2A07A14DCFBF}">
      <dgm:prSet phldrT="[Text]" custT="1"/>
      <dgm:spPr/>
      <dgm:t>
        <a:bodyPr/>
        <a:lstStyle/>
        <a:p>
          <a:r>
            <a:rPr lang="en-US" sz="1800"/>
            <a:t>Big Data </a:t>
          </a:r>
          <a:r>
            <a:rPr lang="en-US" sz="1400"/>
            <a:t>(Hadoop, Spark)</a:t>
          </a:r>
          <a:r>
            <a:rPr lang="en-US" sz="1800"/>
            <a:t>, Data Science</a:t>
          </a:r>
          <a:br>
            <a:rPr lang="en-US" sz="1800"/>
          </a:br>
          <a:r>
            <a:rPr lang="en-US" sz="1200"/>
            <a:t>(Dask)</a:t>
          </a:r>
          <a:endParaRPr lang="en-US" sz="1100"/>
        </a:p>
      </dgm:t>
    </dgm:pt>
    <dgm:pt modelId="{BF138654-3E5A-C248-BFD5-04CA1C2E709A}" type="parTrans" cxnId="{584D3984-E947-6047-BB38-F37C91F3F816}">
      <dgm:prSet/>
      <dgm:spPr/>
      <dgm:t>
        <a:bodyPr/>
        <a:lstStyle/>
        <a:p>
          <a:endParaRPr lang="en-US"/>
        </a:p>
      </dgm:t>
    </dgm:pt>
    <dgm:pt modelId="{4BC25AD8-F028-9147-B319-4A8F341C0CD7}" type="sibTrans" cxnId="{584D3984-E947-6047-BB38-F37C91F3F816}">
      <dgm:prSet/>
      <dgm:spPr/>
      <dgm:t>
        <a:bodyPr/>
        <a:lstStyle/>
        <a:p>
          <a:endParaRPr lang="en-US"/>
        </a:p>
      </dgm:t>
    </dgm:pt>
    <dgm:pt modelId="{771A9200-F7C9-C247-9A21-152D6C18570D}">
      <dgm:prSet phldrT="[Text]" custT="1"/>
      <dgm:spPr/>
      <dgm:t>
        <a:bodyPr/>
        <a:lstStyle/>
        <a:p>
          <a:r>
            <a:rPr lang="en-US" sz="2000"/>
            <a:t>HPC </a:t>
          </a:r>
          <a:br>
            <a:rPr lang="en-US" sz="1500"/>
          </a:br>
          <a:r>
            <a:rPr lang="en-US" sz="1100"/>
            <a:t>(MPI, PGAS, etc.</a:t>
          </a:r>
          <a:r>
            <a:rPr lang="en-US" sz="1000"/>
            <a:t>)</a:t>
          </a:r>
          <a:endParaRPr lang="en-US" sz="1100"/>
        </a:p>
      </dgm:t>
    </dgm:pt>
    <dgm:pt modelId="{2FABD33C-1189-BE4F-9E87-FF5F28C343F7}" type="parTrans" cxnId="{C5BE29C1-9610-CD4B-AE94-4E545D150F51}">
      <dgm:prSet/>
      <dgm:spPr/>
      <dgm:t>
        <a:bodyPr/>
        <a:lstStyle/>
        <a:p>
          <a:endParaRPr lang="en-US"/>
        </a:p>
      </dgm:t>
    </dgm:pt>
    <dgm:pt modelId="{7E19B4C2-75D0-064D-B50D-7D24863D01A3}" type="sibTrans" cxnId="{C5BE29C1-9610-CD4B-AE94-4E545D150F51}">
      <dgm:prSet/>
      <dgm:spPr/>
      <dgm:t>
        <a:bodyPr/>
        <a:lstStyle/>
        <a:p>
          <a:endParaRPr lang="en-US"/>
        </a:p>
      </dgm:t>
    </dgm:pt>
    <dgm:pt modelId="{59285A7E-A82E-4048-A2A5-E9F12229A593}" type="pres">
      <dgm:prSet presAssocID="{34AE787F-F5BD-7A4C-B4CB-8356CC1D0F3E}" presName="compositeShape" presStyleCnt="0">
        <dgm:presLayoutVars>
          <dgm:chMax val="7"/>
          <dgm:dir/>
          <dgm:resizeHandles val="exact"/>
        </dgm:presLayoutVars>
      </dgm:prSet>
      <dgm:spPr/>
    </dgm:pt>
    <dgm:pt modelId="{E433776F-49F2-5348-A925-09F47214B99C}" type="pres">
      <dgm:prSet presAssocID="{34AE787F-F5BD-7A4C-B4CB-8356CC1D0F3E}" presName="wedge1" presStyleLbl="node1" presStyleIdx="0" presStyleCnt="3"/>
      <dgm:spPr/>
    </dgm:pt>
    <dgm:pt modelId="{8FAAF0A0-91DF-1848-8F5C-686003B2F9A6}" type="pres">
      <dgm:prSet presAssocID="{34AE787F-F5BD-7A4C-B4CB-8356CC1D0F3E}" presName="dummy1a" presStyleCnt="0"/>
      <dgm:spPr/>
    </dgm:pt>
    <dgm:pt modelId="{6C1A04C9-986F-D447-8B77-4997688B90F5}" type="pres">
      <dgm:prSet presAssocID="{34AE787F-F5BD-7A4C-B4CB-8356CC1D0F3E}" presName="dummy1b" presStyleCnt="0"/>
      <dgm:spPr/>
    </dgm:pt>
    <dgm:pt modelId="{25D51026-2F1B-1B48-96E2-6F80AC0D6BC6}" type="pres">
      <dgm:prSet presAssocID="{34AE787F-F5BD-7A4C-B4CB-8356CC1D0F3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E7BCCCA-EA65-E140-9D87-6ECF9A5628F3}" type="pres">
      <dgm:prSet presAssocID="{34AE787F-F5BD-7A4C-B4CB-8356CC1D0F3E}" presName="wedge2" presStyleLbl="node1" presStyleIdx="1" presStyleCnt="3"/>
      <dgm:spPr/>
    </dgm:pt>
    <dgm:pt modelId="{A3F5FB2B-65F6-FC40-8A4B-16ECB6FFBD9F}" type="pres">
      <dgm:prSet presAssocID="{34AE787F-F5BD-7A4C-B4CB-8356CC1D0F3E}" presName="dummy2a" presStyleCnt="0"/>
      <dgm:spPr/>
    </dgm:pt>
    <dgm:pt modelId="{8BD6C87A-56D4-8E40-BD88-49C30BB633F7}" type="pres">
      <dgm:prSet presAssocID="{34AE787F-F5BD-7A4C-B4CB-8356CC1D0F3E}" presName="dummy2b" presStyleCnt="0"/>
      <dgm:spPr/>
    </dgm:pt>
    <dgm:pt modelId="{F36A4AC7-5CE4-BA4D-A173-D4300D735470}" type="pres">
      <dgm:prSet presAssocID="{34AE787F-F5BD-7A4C-B4CB-8356CC1D0F3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3B90930-D4F0-734B-AB4E-5BB7860567BB}" type="pres">
      <dgm:prSet presAssocID="{34AE787F-F5BD-7A4C-B4CB-8356CC1D0F3E}" presName="wedge3" presStyleLbl="node1" presStyleIdx="2" presStyleCnt="3"/>
      <dgm:spPr/>
    </dgm:pt>
    <dgm:pt modelId="{D94EF743-4543-1E43-BAF6-EDF68863232C}" type="pres">
      <dgm:prSet presAssocID="{34AE787F-F5BD-7A4C-B4CB-8356CC1D0F3E}" presName="dummy3a" presStyleCnt="0"/>
      <dgm:spPr/>
    </dgm:pt>
    <dgm:pt modelId="{4879C32D-C15C-A644-8ED0-65F4899D1792}" type="pres">
      <dgm:prSet presAssocID="{34AE787F-F5BD-7A4C-B4CB-8356CC1D0F3E}" presName="dummy3b" presStyleCnt="0"/>
      <dgm:spPr/>
    </dgm:pt>
    <dgm:pt modelId="{A3589214-F30F-2342-A461-F6D088C1234C}" type="pres">
      <dgm:prSet presAssocID="{34AE787F-F5BD-7A4C-B4CB-8356CC1D0F3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70CF985F-00A3-5046-BECD-A642B402F6D6}" type="pres">
      <dgm:prSet presAssocID="{54F0C4F1-922F-F843-9387-930D6928FD1D}" presName="arrowWedge1" presStyleLbl="fgSibTrans2D1" presStyleIdx="0" presStyleCnt="3"/>
      <dgm:spPr/>
    </dgm:pt>
    <dgm:pt modelId="{E3FA65DC-07DE-6A46-9154-698974AA293C}" type="pres">
      <dgm:prSet presAssocID="{4BC25AD8-F028-9147-B319-4A8F341C0CD7}" presName="arrowWedge2" presStyleLbl="fgSibTrans2D1" presStyleIdx="1" presStyleCnt="3"/>
      <dgm:spPr/>
    </dgm:pt>
    <dgm:pt modelId="{B66CCB4E-4355-C541-AAE5-57C9B93B29A0}" type="pres">
      <dgm:prSet presAssocID="{7E19B4C2-75D0-064D-B50D-7D24863D01A3}" presName="arrowWedge3" presStyleLbl="fgSibTrans2D1" presStyleIdx="2" presStyleCnt="3"/>
      <dgm:spPr/>
    </dgm:pt>
  </dgm:ptLst>
  <dgm:cxnLst>
    <dgm:cxn modelId="{5687C61F-6B23-476E-92C3-D3C685823202}" type="presOf" srcId="{9FD689D6-9E08-A543-A7DF-2A07A14DCFBF}" destId="{F36A4AC7-5CE4-BA4D-A173-D4300D735470}" srcOrd="1" destOrd="0" presId="urn:microsoft.com/office/officeart/2005/8/layout/cycle8"/>
    <dgm:cxn modelId="{52D5C821-8A1E-447C-9CE9-8E0EC8D894B9}" type="presOf" srcId="{771A9200-F7C9-C247-9A21-152D6C18570D}" destId="{43B90930-D4F0-734B-AB4E-5BB7860567BB}" srcOrd="0" destOrd="0" presId="urn:microsoft.com/office/officeart/2005/8/layout/cycle8"/>
    <dgm:cxn modelId="{B7F8BD46-4DB4-40FB-8B4F-43106079B32F}" type="presOf" srcId="{EAE7DA36-012B-BE4A-BABE-425CAE93B580}" destId="{E433776F-49F2-5348-A925-09F47214B99C}" srcOrd="0" destOrd="0" presId="urn:microsoft.com/office/officeart/2005/8/layout/cycle8"/>
    <dgm:cxn modelId="{567F837B-E04C-41C7-9073-C76D478AB407}" type="presOf" srcId="{34AE787F-F5BD-7A4C-B4CB-8356CC1D0F3E}" destId="{59285A7E-A82E-4048-A2A5-E9F12229A593}" srcOrd="0" destOrd="0" presId="urn:microsoft.com/office/officeart/2005/8/layout/cycle8"/>
    <dgm:cxn modelId="{584D3984-E947-6047-BB38-F37C91F3F816}" srcId="{34AE787F-F5BD-7A4C-B4CB-8356CC1D0F3E}" destId="{9FD689D6-9E08-A543-A7DF-2A07A14DCFBF}" srcOrd="1" destOrd="0" parTransId="{BF138654-3E5A-C248-BFD5-04CA1C2E709A}" sibTransId="{4BC25AD8-F028-9147-B319-4A8F341C0CD7}"/>
    <dgm:cxn modelId="{C5BE29C1-9610-CD4B-AE94-4E545D150F51}" srcId="{34AE787F-F5BD-7A4C-B4CB-8356CC1D0F3E}" destId="{771A9200-F7C9-C247-9A21-152D6C18570D}" srcOrd="2" destOrd="0" parTransId="{2FABD33C-1189-BE4F-9E87-FF5F28C343F7}" sibTransId="{7E19B4C2-75D0-064D-B50D-7D24863D01A3}"/>
    <dgm:cxn modelId="{0D98C8CA-50DC-4B19-951D-33EB680B3E34}" type="presOf" srcId="{771A9200-F7C9-C247-9A21-152D6C18570D}" destId="{A3589214-F30F-2342-A461-F6D088C1234C}" srcOrd="1" destOrd="0" presId="urn:microsoft.com/office/officeart/2005/8/layout/cycle8"/>
    <dgm:cxn modelId="{D1D102D3-E797-4D7F-A3CB-5E7B06B974E3}" type="presOf" srcId="{EAE7DA36-012B-BE4A-BABE-425CAE93B580}" destId="{25D51026-2F1B-1B48-96E2-6F80AC0D6BC6}" srcOrd="1" destOrd="0" presId="urn:microsoft.com/office/officeart/2005/8/layout/cycle8"/>
    <dgm:cxn modelId="{0CD5DBD4-B4E7-4854-BC23-E8C48E1A20D3}" type="presOf" srcId="{9FD689D6-9E08-A543-A7DF-2A07A14DCFBF}" destId="{EE7BCCCA-EA65-E140-9D87-6ECF9A5628F3}" srcOrd="0" destOrd="0" presId="urn:microsoft.com/office/officeart/2005/8/layout/cycle8"/>
    <dgm:cxn modelId="{A3B311FF-E25C-3944-A86F-EF15AD89E33D}" srcId="{34AE787F-F5BD-7A4C-B4CB-8356CC1D0F3E}" destId="{EAE7DA36-012B-BE4A-BABE-425CAE93B580}" srcOrd="0" destOrd="0" parTransId="{92CC7FFF-3578-474C-A964-E18B98047BB8}" sibTransId="{54F0C4F1-922F-F843-9387-930D6928FD1D}"/>
    <dgm:cxn modelId="{B573B0CD-092A-4674-8C50-539AC87E47AC}" type="presParOf" srcId="{59285A7E-A82E-4048-A2A5-E9F12229A593}" destId="{E433776F-49F2-5348-A925-09F47214B99C}" srcOrd="0" destOrd="0" presId="urn:microsoft.com/office/officeart/2005/8/layout/cycle8"/>
    <dgm:cxn modelId="{02D7939A-A019-441E-8ACA-D7E0239B3D01}" type="presParOf" srcId="{59285A7E-A82E-4048-A2A5-E9F12229A593}" destId="{8FAAF0A0-91DF-1848-8F5C-686003B2F9A6}" srcOrd="1" destOrd="0" presId="urn:microsoft.com/office/officeart/2005/8/layout/cycle8"/>
    <dgm:cxn modelId="{8FA8BF98-248E-4F39-9E50-E64D7A6E71B7}" type="presParOf" srcId="{59285A7E-A82E-4048-A2A5-E9F12229A593}" destId="{6C1A04C9-986F-D447-8B77-4997688B90F5}" srcOrd="2" destOrd="0" presId="urn:microsoft.com/office/officeart/2005/8/layout/cycle8"/>
    <dgm:cxn modelId="{64D0E959-8499-48A9-8709-51DF6FA501F7}" type="presParOf" srcId="{59285A7E-A82E-4048-A2A5-E9F12229A593}" destId="{25D51026-2F1B-1B48-96E2-6F80AC0D6BC6}" srcOrd="3" destOrd="0" presId="urn:microsoft.com/office/officeart/2005/8/layout/cycle8"/>
    <dgm:cxn modelId="{0C61DCCE-4418-42A1-A86C-635A95989C18}" type="presParOf" srcId="{59285A7E-A82E-4048-A2A5-E9F12229A593}" destId="{EE7BCCCA-EA65-E140-9D87-6ECF9A5628F3}" srcOrd="4" destOrd="0" presId="urn:microsoft.com/office/officeart/2005/8/layout/cycle8"/>
    <dgm:cxn modelId="{41C0BF3B-F9A4-487D-941A-74950448CAC0}" type="presParOf" srcId="{59285A7E-A82E-4048-A2A5-E9F12229A593}" destId="{A3F5FB2B-65F6-FC40-8A4B-16ECB6FFBD9F}" srcOrd="5" destOrd="0" presId="urn:microsoft.com/office/officeart/2005/8/layout/cycle8"/>
    <dgm:cxn modelId="{9E364936-7748-4387-8D09-37E4162E49A3}" type="presParOf" srcId="{59285A7E-A82E-4048-A2A5-E9F12229A593}" destId="{8BD6C87A-56D4-8E40-BD88-49C30BB633F7}" srcOrd="6" destOrd="0" presId="urn:microsoft.com/office/officeart/2005/8/layout/cycle8"/>
    <dgm:cxn modelId="{2AE11A51-456F-4EAC-8F5A-63538C60F57A}" type="presParOf" srcId="{59285A7E-A82E-4048-A2A5-E9F12229A593}" destId="{F36A4AC7-5CE4-BA4D-A173-D4300D735470}" srcOrd="7" destOrd="0" presId="urn:microsoft.com/office/officeart/2005/8/layout/cycle8"/>
    <dgm:cxn modelId="{E54E5109-87CE-41C8-9F4D-8E331CE322AB}" type="presParOf" srcId="{59285A7E-A82E-4048-A2A5-E9F12229A593}" destId="{43B90930-D4F0-734B-AB4E-5BB7860567BB}" srcOrd="8" destOrd="0" presId="urn:microsoft.com/office/officeart/2005/8/layout/cycle8"/>
    <dgm:cxn modelId="{4E6E2F08-FBDE-4BD9-9812-969DE4E8EB06}" type="presParOf" srcId="{59285A7E-A82E-4048-A2A5-E9F12229A593}" destId="{D94EF743-4543-1E43-BAF6-EDF68863232C}" srcOrd="9" destOrd="0" presId="urn:microsoft.com/office/officeart/2005/8/layout/cycle8"/>
    <dgm:cxn modelId="{18C1ED77-F702-4D21-9768-E31EBE473720}" type="presParOf" srcId="{59285A7E-A82E-4048-A2A5-E9F12229A593}" destId="{4879C32D-C15C-A644-8ED0-65F4899D1792}" srcOrd="10" destOrd="0" presId="urn:microsoft.com/office/officeart/2005/8/layout/cycle8"/>
    <dgm:cxn modelId="{6DD7CFE7-C6BF-4DB5-88CE-6AAF086FF46A}" type="presParOf" srcId="{59285A7E-A82E-4048-A2A5-E9F12229A593}" destId="{A3589214-F30F-2342-A461-F6D088C1234C}" srcOrd="11" destOrd="0" presId="urn:microsoft.com/office/officeart/2005/8/layout/cycle8"/>
    <dgm:cxn modelId="{E6C7A371-1AD8-4D33-B548-67F81EAE932A}" type="presParOf" srcId="{59285A7E-A82E-4048-A2A5-E9F12229A593}" destId="{70CF985F-00A3-5046-BECD-A642B402F6D6}" srcOrd="12" destOrd="0" presId="urn:microsoft.com/office/officeart/2005/8/layout/cycle8"/>
    <dgm:cxn modelId="{9164D407-17F8-4A02-99D4-BB2C1A516B19}" type="presParOf" srcId="{59285A7E-A82E-4048-A2A5-E9F12229A593}" destId="{E3FA65DC-07DE-6A46-9154-698974AA293C}" srcOrd="13" destOrd="0" presId="urn:microsoft.com/office/officeart/2005/8/layout/cycle8"/>
    <dgm:cxn modelId="{755BA480-2C69-4FF2-AA0F-E33A11FA03C5}" type="presParOf" srcId="{59285A7E-A82E-4048-A2A5-E9F12229A593}" destId="{B66CCB4E-4355-C541-AAE5-57C9B93B29A0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3776F-49F2-5348-A925-09F47214B99C}">
      <dsp:nvSpPr>
        <dsp:cNvPr id="0" name=""/>
        <dsp:cNvSpPr/>
      </dsp:nvSpPr>
      <dsp:spPr>
        <a:xfrm>
          <a:off x="2802224" y="315155"/>
          <a:ext cx="4072774" cy="4072774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/>
            <a:t>Deep/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Machine Learning </a:t>
          </a:r>
          <a:r>
            <a:rPr lang="en-US" sz="1200" kern="1200"/>
            <a:t>(TensorFlow, PyTorch, cuML, etc.)</a:t>
          </a:r>
          <a:endParaRPr lang="en-US" sz="1800" kern="1200"/>
        </a:p>
      </dsp:txBody>
      <dsp:txXfrm>
        <a:off x="4948673" y="1178195"/>
        <a:ext cx="1454562" cy="1212135"/>
      </dsp:txXfrm>
    </dsp:sp>
    <dsp:sp modelId="{EE7BCCCA-EA65-E140-9D87-6ECF9A5628F3}">
      <dsp:nvSpPr>
        <dsp:cNvPr id="0" name=""/>
        <dsp:cNvSpPr/>
      </dsp:nvSpPr>
      <dsp:spPr>
        <a:xfrm>
          <a:off x="2718344" y="460611"/>
          <a:ext cx="4072774" cy="4072774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2">
                <a:hueOff val="6299977"/>
                <a:satOff val="-45513"/>
                <a:lumOff val="4706"/>
                <a:alphaOff val="0"/>
                <a:shade val="51000"/>
                <a:satMod val="130000"/>
              </a:schemeClr>
            </a:gs>
            <a:gs pos="80000">
              <a:schemeClr val="accent2">
                <a:hueOff val="6299977"/>
                <a:satOff val="-45513"/>
                <a:lumOff val="4706"/>
                <a:alphaOff val="0"/>
                <a:shade val="93000"/>
                <a:satMod val="130000"/>
              </a:schemeClr>
            </a:gs>
            <a:gs pos="100000">
              <a:schemeClr val="accent2">
                <a:hueOff val="6299977"/>
                <a:satOff val="-45513"/>
                <a:lumOff val="4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Big Data </a:t>
          </a:r>
          <a:r>
            <a:rPr lang="en-US" sz="1400" kern="1200"/>
            <a:t>(Hadoop, Spark)</a:t>
          </a:r>
          <a:r>
            <a:rPr lang="en-US" sz="1800" kern="1200"/>
            <a:t>, Data Science</a:t>
          </a:r>
          <a:br>
            <a:rPr lang="en-US" sz="1800" kern="1200"/>
          </a:br>
          <a:r>
            <a:rPr lang="en-US" sz="1200" kern="1200"/>
            <a:t>(Dask)</a:t>
          </a:r>
          <a:endParaRPr lang="en-US" sz="1100" kern="1200"/>
        </a:p>
      </dsp:txBody>
      <dsp:txXfrm>
        <a:off x="3688052" y="3103066"/>
        <a:ext cx="2181843" cy="1066679"/>
      </dsp:txXfrm>
    </dsp:sp>
    <dsp:sp modelId="{43B90930-D4F0-734B-AB4E-5BB7860567BB}">
      <dsp:nvSpPr>
        <dsp:cNvPr id="0" name=""/>
        <dsp:cNvSpPr/>
      </dsp:nvSpPr>
      <dsp:spPr>
        <a:xfrm>
          <a:off x="2634464" y="315155"/>
          <a:ext cx="4072774" cy="4072774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2">
                <a:hueOff val="12599953"/>
                <a:satOff val="-91026"/>
                <a:lumOff val="9413"/>
                <a:alphaOff val="0"/>
                <a:shade val="51000"/>
                <a:satMod val="130000"/>
              </a:schemeClr>
            </a:gs>
            <a:gs pos="80000">
              <a:schemeClr val="accent2">
                <a:hueOff val="12599953"/>
                <a:satOff val="-91026"/>
                <a:lumOff val="9413"/>
                <a:alphaOff val="0"/>
                <a:shade val="93000"/>
                <a:satMod val="130000"/>
              </a:schemeClr>
            </a:gs>
            <a:gs pos="100000">
              <a:schemeClr val="accent2">
                <a:hueOff val="12599953"/>
                <a:satOff val="-91026"/>
                <a:lumOff val="941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HPC </a:t>
          </a:r>
          <a:br>
            <a:rPr lang="en-US" sz="1500" kern="1200"/>
          </a:br>
          <a:r>
            <a:rPr lang="en-US" sz="1100" kern="1200"/>
            <a:t>(MPI, PGAS, etc.</a:t>
          </a:r>
          <a:r>
            <a:rPr lang="en-US" sz="1000" kern="1200"/>
            <a:t>)</a:t>
          </a:r>
          <a:endParaRPr lang="en-US" sz="1100" kern="1200"/>
        </a:p>
      </dsp:txBody>
      <dsp:txXfrm>
        <a:off x="3106227" y="1178195"/>
        <a:ext cx="1454562" cy="1212135"/>
      </dsp:txXfrm>
    </dsp:sp>
    <dsp:sp modelId="{70CF985F-00A3-5046-BECD-A642B402F6D6}">
      <dsp:nvSpPr>
        <dsp:cNvPr id="0" name=""/>
        <dsp:cNvSpPr/>
      </dsp:nvSpPr>
      <dsp:spPr>
        <a:xfrm>
          <a:off x="2550436" y="63031"/>
          <a:ext cx="4577022" cy="457702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FA65DC-07DE-6A46-9154-698974AA293C}">
      <dsp:nvSpPr>
        <dsp:cNvPr id="0" name=""/>
        <dsp:cNvSpPr/>
      </dsp:nvSpPr>
      <dsp:spPr>
        <a:xfrm>
          <a:off x="2466220" y="208229"/>
          <a:ext cx="4577022" cy="457702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2">
                <a:hueOff val="6299977"/>
                <a:satOff val="-45513"/>
                <a:lumOff val="4706"/>
                <a:alphaOff val="0"/>
                <a:shade val="51000"/>
                <a:satMod val="130000"/>
              </a:schemeClr>
            </a:gs>
            <a:gs pos="80000">
              <a:schemeClr val="accent2">
                <a:hueOff val="6299977"/>
                <a:satOff val="-45513"/>
                <a:lumOff val="4706"/>
                <a:alphaOff val="0"/>
                <a:shade val="93000"/>
                <a:satMod val="130000"/>
              </a:schemeClr>
            </a:gs>
            <a:gs pos="100000">
              <a:schemeClr val="accent2">
                <a:hueOff val="6299977"/>
                <a:satOff val="-45513"/>
                <a:lumOff val="4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6CCB4E-4355-C541-AAE5-57C9B93B29A0}">
      <dsp:nvSpPr>
        <dsp:cNvPr id="0" name=""/>
        <dsp:cNvSpPr/>
      </dsp:nvSpPr>
      <dsp:spPr>
        <a:xfrm>
          <a:off x="2382004" y="63031"/>
          <a:ext cx="4577022" cy="457702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2">
                <a:hueOff val="12599953"/>
                <a:satOff val="-91026"/>
                <a:lumOff val="9413"/>
                <a:alphaOff val="0"/>
                <a:shade val="51000"/>
                <a:satMod val="130000"/>
              </a:schemeClr>
            </a:gs>
            <a:gs pos="80000">
              <a:schemeClr val="accent2">
                <a:hueOff val="12599953"/>
                <a:satOff val="-91026"/>
                <a:lumOff val="9413"/>
                <a:alphaOff val="0"/>
                <a:shade val="93000"/>
                <a:satMod val="130000"/>
              </a:schemeClr>
            </a:gs>
            <a:gs pos="100000">
              <a:schemeClr val="accent2">
                <a:hueOff val="12599953"/>
                <a:satOff val="-91026"/>
                <a:lumOff val="941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0.15844</cdr:x>
      <cdr:y>0.20869</cdr:y>
    </cdr:from>
    <cdr:to>
      <cdr:x>0.2873</cdr:x>
      <cdr:y>0.29922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951486F6-3F8B-B118-EECC-707DF79AA664}"/>
            </a:ext>
          </a:extLst>
        </cdr:cNvPr>
        <cdr:cNvSpPr txBox="1"/>
      </cdr:nvSpPr>
      <cdr:spPr bwMode="auto">
        <a:xfrm xmlns:a="http://schemas.openxmlformats.org/drawingml/2006/main">
          <a:off x="954498" y="611689"/>
          <a:ext cx="776288" cy="2653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="horz" wrap="square" lIns="92075" tIns="46038" rIns="92075" bIns="46038" numCol="1" rtlCol="0" anchor="t" anchorCtr="0" compatLnSpc="1">
          <a:prstTxWarp prst="textNoShape">
            <a:avLst/>
          </a:prstTxWarp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600" b="1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600" b="1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600" b="1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600" b="1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600" b="1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1600" b="1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1600" b="1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1600" b="1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1600" b="1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9pPr>
        </a:lstStyle>
        <a:p xmlns:a="http://schemas.openxmlformats.org/drawingml/2006/main">
          <a:pPr marR="0" algn="l" defTabSz="914400" rtl="0" eaLnBrk="0" fontAlgn="base" latinLnBrk="0" hangingPunct="0">
            <a:lnSpc>
              <a:spcPct val="120000"/>
            </a:lnSpc>
            <a:spcBef>
              <a:spcPct val="20000"/>
            </a:spcBef>
            <a:spcAft>
              <a:spcPct val="0"/>
            </a:spcAft>
            <a:buClrTx/>
            <a:buSzTx/>
            <a:tabLst/>
          </a:pPr>
          <a:r>
            <a:rPr kumimoji="1" lang="en-US" sz="10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rPr>
            <a:t>1.56x</a:t>
          </a:r>
        </a:p>
      </cdr:txBody>
    </cdr:sp>
  </cdr:relSizeAnchor>
  <cdr:relSizeAnchor xmlns:cdr="http://schemas.openxmlformats.org/drawingml/2006/chartDrawing">
    <cdr:from>
      <cdr:x>0.1616</cdr:x>
      <cdr:y>0.20225</cdr:y>
    </cdr:from>
    <cdr:to>
      <cdr:x>0.1616</cdr:x>
      <cdr:y>0.33549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40C0D284-E876-4F3C-5463-AA34EC57F9E1}"/>
            </a:ext>
          </a:extLst>
        </cdr:cNvPr>
        <cdr:cNvCxnSpPr/>
      </cdr:nvCxnSpPr>
      <cdr:spPr bwMode="auto">
        <a:xfrm xmlns:a="http://schemas.openxmlformats.org/drawingml/2006/main" flipV="1">
          <a:off x="973549" y="592817"/>
          <a:ext cx="0" cy="39052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headEnd type="none" w="med" len="med"/>
          <a:tailEnd type="triangle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378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137" cy="4635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t" anchorCtr="0" compatLnSpc="1">
            <a:prstTxWarp prst="textNoShape">
              <a:avLst/>
            </a:prstTxWarp>
          </a:bodyPr>
          <a:lstStyle>
            <a:lvl1pPr algn="l" defTabSz="929760" eaLnBrk="0" hangingPunct="0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5379" name="Rectangle 2051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864" y="0"/>
            <a:ext cx="3027136" cy="4635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t" anchorCtr="0" compatLnSpc="1">
            <a:prstTxWarp prst="textNoShape">
              <a:avLst/>
            </a:prstTxWarp>
          </a:bodyPr>
          <a:lstStyle>
            <a:lvl1pPr algn="r" defTabSz="929760" eaLnBrk="0" hangingPunct="0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5380" name="Rectangle 2052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29"/>
            <a:ext cx="3027137" cy="4635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b" anchorCtr="0" compatLnSpc="1">
            <a:prstTxWarp prst="textNoShape">
              <a:avLst/>
            </a:prstTxWarp>
          </a:bodyPr>
          <a:lstStyle>
            <a:lvl1pPr algn="l" defTabSz="929760" eaLnBrk="0" hangingPunct="0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5381" name="Rectangle 205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864" y="8820129"/>
            <a:ext cx="3027136" cy="4635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b" anchorCtr="0" compatLnSpc="1">
            <a:prstTxWarp prst="textNoShape">
              <a:avLst/>
            </a:prstTxWarp>
          </a:bodyPr>
          <a:lstStyle>
            <a:lvl1pPr algn="r" defTabSz="929760" eaLnBrk="0" hangingPunct="0">
              <a:defRPr sz="1300" b="0"/>
            </a:lvl1pPr>
          </a:lstStyle>
          <a:p>
            <a:pPr>
              <a:defRPr/>
            </a:pPr>
            <a:fld id="{3749E3D7-144B-45AB-A43E-EFB84A939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344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137" cy="4635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t" anchorCtr="0" compatLnSpc="1">
            <a:prstTxWarp prst="textNoShape">
              <a:avLst/>
            </a:prstTxWarp>
          </a:bodyPr>
          <a:lstStyle>
            <a:lvl1pPr algn="l" defTabSz="929760" eaLnBrk="0" hangingPunct="0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864" y="0"/>
            <a:ext cx="3027136" cy="4635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t" anchorCtr="0" compatLnSpc="1">
            <a:prstTxWarp prst="textNoShape">
              <a:avLst/>
            </a:prstTxWarp>
          </a:bodyPr>
          <a:lstStyle>
            <a:lvl1pPr algn="r" defTabSz="929760" eaLnBrk="0" hangingPunct="0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1638" y="696913"/>
            <a:ext cx="618331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727" y="4408530"/>
            <a:ext cx="5123546" cy="417827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29"/>
            <a:ext cx="3027137" cy="4635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b" anchorCtr="0" compatLnSpc="1">
            <a:prstTxWarp prst="textNoShape">
              <a:avLst/>
            </a:prstTxWarp>
          </a:bodyPr>
          <a:lstStyle>
            <a:lvl1pPr algn="l" defTabSz="929760" eaLnBrk="0" hangingPunct="0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864" y="8820129"/>
            <a:ext cx="3027136" cy="4635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b" anchorCtr="0" compatLnSpc="1">
            <a:prstTxWarp prst="textNoShape">
              <a:avLst/>
            </a:prstTxWarp>
          </a:bodyPr>
          <a:lstStyle>
            <a:lvl1pPr algn="r" defTabSz="929760" eaLnBrk="0" hangingPunct="0">
              <a:defRPr sz="1300" b="0"/>
            </a:lvl1pPr>
          </a:lstStyle>
          <a:p>
            <a:pPr>
              <a:defRPr/>
            </a:pPr>
            <a:fld id="{1DEAF90F-3EA9-43EF-825C-876F9E96E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499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1638" y="696913"/>
            <a:ext cx="6183312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74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16212-57DD-4748-8DFC-2CB6B08868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0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16212-57DD-4748-8DFC-2CB6B08868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43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</p:spTree>
    <p:extLst>
      <p:ext uri="{BB962C8B-B14F-4D97-AF65-F5344CB8AC3E}">
        <p14:creationId xmlns:p14="http://schemas.microsoft.com/office/powerpoint/2010/main" val="923229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34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</p:spTree>
    <p:extLst>
      <p:ext uri="{BB962C8B-B14F-4D97-AF65-F5344CB8AC3E}">
        <p14:creationId xmlns:p14="http://schemas.microsoft.com/office/powerpoint/2010/main" val="1929062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86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</p:spTree>
    <p:extLst>
      <p:ext uri="{BB962C8B-B14F-4D97-AF65-F5344CB8AC3E}">
        <p14:creationId xmlns:p14="http://schemas.microsoft.com/office/powerpoint/2010/main" val="3844586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</p:spTree>
    <p:extLst>
      <p:ext uri="{BB962C8B-B14F-4D97-AF65-F5344CB8AC3E}">
        <p14:creationId xmlns:p14="http://schemas.microsoft.com/office/powerpoint/2010/main" val="3745760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1638" y="696913"/>
            <a:ext cx="6183312" cy="3479800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68974-081F-4505-A38B-57B6F60B7670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1837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1638" y="696913"/>
            <a:ext cx="6183312" cy="3479800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68974-081F-4505-A38B-57B6F60B7670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490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</p:spTree>
    <p:extLst>
      <p:ext uri="{BB962C8B-B14F-4D97-AF65-F5344CB8AC3E}">
        <p14:creationId xmlns:p14="http://schemas.microsoft.com/office/powerpoint/2010/main" val="3662433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</p:spTree>
    <p:extLst>
      <p:ext uri="{BB962C8B-B14F-4D97-AF65-F5344CB8AC3E}">
        <p14:creationId xmlns:p14="http://schemas.microsoft.com/office/powerpoint/2010/main" val="25561288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</p:spTree>
    <p:extLst>
      <p:ext uri="{BB962C8B-B14F-4D97-AF65-F5344CB8AC3E}">
        <p14:creationId xmlns:p14="http://schemas.microsoft.com/office/powerpoint/2010/main" val="33376719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523875" y="746125"/>
            <a:ext cx="6615113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016C7F-A4D0-9944-A9F8-6658D4A313DF}" type="slidenum">
              <a:rPr lang="zh-CN" altLang="en-US">
                <a:cs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altLang="zh-CN">
              <a:cs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20414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</p:spTree>
    <p:extLst>
      <p:ext uri="{BB962C8B-B14F-4D97-AF65-F5344CB8AC3E}">
        <p14:creationId xmlns:p14="http://schemas.microsoft.com/office/powerpoint/2010/main" val="24710218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892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</p:spTree>
    <p:extLst>
      <p:ext uri="{BB962C8B-B14F-4D97-AF65-F5344CB8AC3E}">
        <p14:creationId xmlns:p14="http://schemas.microsoft.com/office/powerpoint/2010/main" val="12740963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1638" y="696913"/>
            <a:ext cx="6183312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692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92138" y="771525"/>
            <a:ext cx="6842125" cy="3848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907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91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1638" y="696913"/>
            <a:ext cx="6183312" cy="34798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CA7853-FEA0-404D-A28E-1EBB2C87A31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42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83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</p:spTree>
    <p:extLst>
      <p:ext uri="{BB962C8B-B14F-4D97-AF65-F5344CB8AC3E}">
        <p14:creationId xmlns:p14="http://schemas.microsoft.com/office/powerpoint/2010/main" val="1555112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1638" y="696913"/>
            <a:ext cx="6183312" cy="34798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55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1638" y="696913"/>
            <a:ext cx="6183312" cy="3479800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68974-081F-4505-A38B-57B6F60B7670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343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</p:spTree>
    <p:extLst>
      <p:ext uri="{BB962C8B-B14F-4D97-AF65-F5344CB8AC3E}">
        <p14:creationId xmlns:p14="http://schemas.microsoft.com/office/powerpoint/2010/main" val="2721986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1638" y="696913"/>
            <a:ext cx="6183312" cy="34798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0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6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241570"/>
            <a:ext cx="10942040" cy="151631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557" name="Rectangle 29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879280" y="4106488"/>
            <a:ext cx="5198225" cy="1752600"/>
          </a:xfrm>
        </p:spPr>
        <p:txBody>
          <a:bodyPr/>
          <a:lstStyle>
            <a:lvl1pPr marL="0" indent="0" algn="ctr">
              <a:buFontTx/>
              <a:buNone/>
              <a:defRPr sz="18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Presenter Information</a:t>
            </a:r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8313" y="6800851"/>
            <a:ext cx="12192000" cy="57150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20"/>
            <a:ext cx="2391311" cy="847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940" y="1205347"/>
            <a:ext cx="10490661" cy="5104015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75855" y="366080"/>
            <a:ext cx="10795460" cy="772768"/>
          </a:xfrm>
          <a:prstGeom prst="rect">
            <a:avLst/>
          </a:prstGeom>
        </p:spPr>
        <p:txBody>
          <a:bodyPr/>
          <a:lstStyle>
            <a:lvl1pPr algn="l">
              <a:defRPr sz="28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4772" y="1197039"/>
            <a:ext cx="5229629" cy="511232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5345"/>
            <a:ext cx="5080000" cy="5104016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75859" y="366090"/>
            <a:ext cx="10828713" cy="76445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en-US" sz="2800" b="1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75856" y="366081"/>
            <a:ext cx="10795461" cy="77276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en-US" sz="2800" b="1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940" y="1205348"/>
            <a:ext cx="10490661" cy="5104015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" y="228127"/>
            <a:ext cx="9460375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l">
              <a:lnSpc>
                <a:spcPts val="2187"/>
              </a:lnSpc>
              <a:spcBef>
                <a:spcPts val="0"/>
              </a:spcBef>
              <a:defRPr sz="2400" b="1" baseline="0">
                <a:solidFill>
                  <a:schemeClr val="bg1"/>
                </a:solidFill>
              </a:defRPr>
            </a:lvl1pPr>
            <a:lvl2pPr marL="0">
              <a:spcBef>
                <a:spcPts val="800"/>
              </a:spcBef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667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670494" indent="0">
              <a:spcBef>
                <a:spcPts val="467"/>
              </a:spcBef>
              <a:buNone/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UNIT NAME HERE</a:t>
            </a:r>
          </a:p>
          <a:p>
            <a:pPr lvl="0"/>
            <a:r>
              <a:rPr lang="en-US"/>
              <a:t>LINE 2 AS NEEDED</a:t>
            </a:r>
          </a:p>
        </p:txBody>
      </p:sp>
    </p:spTree>
    <p:extLst>
      <p:ext uri="{BB962C8B-B14F-4D97-AF65-F5344CB8AC3E}">
        <p14:creationId xmlns:p14="http://schemas.microsoft.com/office/powerpoint/2010/main" val="1316905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 txBox="1">
            <a:spLocks noGrp="1"/>
          </p:cNvSpPr>
          <p:nvPr>
            <p:ph type="title"/>
          </p:nvPr>
        </p:nvSpPr>
        <p:spPr>
          <a:xfrm>
            <a:off x="388419" y="217433"/>
            <a:ext cx="11450231" cy="995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body" idx="1"/>
          </p:nvPr>
        </p:nvSpPr>
        <p:spPr>
          <a:xfrm>
            <a:off x="388419" y="1373460"/>
            <a:ext cx="11450231" cy="501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952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6940" y="1030779"/>
            <a:ext cx="10490661" cy="525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891" lvl="0" indent="-342891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-893" y="6682001"/>
            <a:ext cx="12192000" cy="176674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3" name="Rectangle 21"/>
          <p:cNvSpPr txBox="1">
            <a:spLocks noChangeArrowheads="1"/>
          </p:cNvSpPr>
          <p:nvPr userDrawn="1"/>
        </p:nvSpPr>
        <p:spPr bwMode="auto">
          <a:xfrm>
            <a:off x="4782192" y="6670442"/>
            <a:ext cx="2774548" cy="23485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000" b="1" i="0" kern="1200">
                <a:solidFill>
                  <a:srgbClr val="FFFFFF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SC 2023</a:t>
            </a:r>
            <a:endParaRPr lang="en-US" b="1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0" y="0"/>
            <a:ext cx="12192000" cy="57150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" name="Rectangle 21"/>
          <p:cNvSpPr txBox="1">
            <a:spLocks noChangeArrowheads="1"/>
          </p:cNvSpPr>
          <p:nvPr userDrawn="1"/>
        </p:nvSpPr>
        <p:spPr bwMode="auto">
          <a:xfrm>
            <a:off x="11385666" y="6682679"/>
            <a:ext cx="800100" cy="16470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138377F-5938-4BA9-803E-C530EB23E9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Rectangle 21"/>
          <p:cNvSpPr txBox="1">
            <a:spLocks noChangeArrowheads="1"/>
          </p:cNvSpPr>
          <p:nvPr userDrawn="1"/>
        </p:nvSpPr>
        <p:spPr bwMode="auto">
          <a:xfrm>
            <a:off x="-27162" y="6670442"/>
            <a:ext cx="3479633" cy="23485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200"/>
              <a:t>Network</a:t>
            </a:r>
            <a:r>
              <a:rPr lang="en-US" sz="1200" baseline="0"/>
              <a:t> Based Computing Laboratory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28" r:id="rId2"/>
    <p:sldLayoutId id="2147483929" r:id="rId3"/>
    <p:sldLayoutId id="2147483930" r:id="rId4"/>
    <p:sldLayoutId id="2147483940" r:id="rId5"/>
    <p:sldLayoutId id="2147483941" r:id="rId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5pPr>
      <a:lvl6pPr marL="457189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6pPr>
      <a:lvl7pPr marL="914377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7pPr>
      <a:lvl8pPr marL="1371566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8pPr>
      <a:lvl9pPr marL="1828754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9pPr>
    </p:titleStyle>
    <p:bodyStyle>
      <a:lvl1pPr marL="342891" indent="-342891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kumimoji="1" lang="en-US" sz="2400" dirty="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32" indent="-285744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2971" indent="-228594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160" indent="-228594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kumimoji="1" sz="18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349" indent="-228594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537" indent="-228594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</a:defRPr>
      </a:lvl6pPr>
      <a:lvl7pPr marL="2971726" indent="-228594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</a:defRPr>
      </a:lvl7pPr>
      <a:lvl8pPr marL="3428914" indent="-228594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</a:defRPr>
      </a:lvl8pPr>
      <a:lvl9pPr marL="3886103" indent="-228594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vapich.cse.ohio-state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7" Type="http://schemas.openxmlformats.org/officeDocument/2006/relationships/chart" Target="../charts/chart20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6.xml"/><Relationship Id="rId3" Type="http://schemas.openxmlformats.org/officeDocument/2006/relationships/chart" Target="../charts/chart21.xml"/><Relationship Id="rId7" Type="http://schemas.openxmlformats.org/officeDocument/2006/relationships/chart" Target="../charts/chart2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panda@cse.ohio-state.edu" TargetMode="Externa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anda@cse.ohio-state.edu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hidl.cse.ohio-state.edu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mvapich.cse.ohio-state.edu/benchmarks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vapich.cse.ohio-state.ed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png"/><Relationship Id="rId3" Type="http://schemas.openxmlformats.org/officeDocument/2006/relationships/image" Target="../media/image6.jpeg"/><Relationship Id="rId21" Type="http://schemas.openxmlformats.org/officeDocument/2006/relationships/image" Target="../media/image24.png"/><Relationship Id="rId7" Type="http://schemas.openxmlformats.org/officeDocument/2006/relationships/image" Target="../media/image10.jpeg"/><Relationship Id="rId12" Type="http://schemas.openxmlformats.org/officeDocument/2006/relationships/image" Target="../media/image15.gif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24" Type="http://schemas.openxmlformats.org/officeDocument/2006/relationships/image" Target="../media/image27.png"/><Relationship Id="rId5" Type="http://schemas.openxmlformats.org/officeDocument/2006/relationships/image" Target="../media/image8.gif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gif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nowlab.cse.ohio-state.edu/" TargetMode="Externa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1.png"/><Relationship Id="rId4" Type="http://schemas.openxmlformats.org/officeDocument/2006/relationships/hyperlink" Target="mailto:panda@cse.ohio-state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panda@cse.ohio-state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>
          <a:xfrm>
            <a:off x="1" y="1182828"/>
            <a:ext cx="12191999" cy="1488504"/>
          </a:xfrm>
        </p:spPr>
        <p:txBody>
          <a:bodyPr lIns="121917" tIns="60958" rIns="121917" bIns="60958" anchor="ctr"/>
          <a:lstStyle/>
          <a:p>
            <a:r>
              <a:rPr lang="en-US">
                <a:latin typeface="Calibri"/>
                <a:cs typeface="Calibri"/>
              </a:rPr>
              <a:t>Roadmap of the MVAPICH Project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27464" y="3187604"/>
            <a:ext cx="7137071" cy="121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1" tIns="46036" rIns="92071" bIns="46036" anchor="t"/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kumimoji="1" lang="en-US" altLang="zh-CN" sz="2800">
                <a:solidFill>
                  <a:srgbClr val="FF3399"/>
                </a:solidFill>
                <a:latin typeface="Calibri"/>
                <a:ea typeface="宋体"/>
                <a:cs typeface="Calibri"/>
              </a:rPr>
              <a:t>A Presentation at SC’23</a:t>
            </a:r>
            <a:endParaRPr kumimoji="1" lang="en-US" altLang="zh-CN" sz="2800">
              <a:solidFill>
                <a:srgbClr val="FF3399"/>
              </a:solidFill>
              <a:latin typeface="Calibri" pitchFamily="34" charset="0"/>
            </a:endParaRPr>
          </a:p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kumimoji="1" lang="en-US" altLang="zh-CN" sz="2800" b="0">
                <a:solidFill>
                  <a:schemeClr val="accent2"/>
                </a:solidFill>
                <a:latin typeface="Calibri"/>
                <a:ea typeface="宋体"/>
                <a:cs typeface="Calibri"/>
              </a:rPr>
              <a:t>Presented by</a:t>
            </a:r>
            <a:endParaRPr kumimoji="1" lang="en-US" altLang="zh-CN" sz="2400" b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8" name="Subtitle 6"/>
          <p:cNvSpPr>
            <a:spLocks noGrp="1"/>
          </p:cNvSpPr>
          <p:nvPr>
            <p:ph type="subTitle" sz="quarter" idx="1"/>
          </p:nvPr>
        </p:nvSpPr>
        <p:spPr>
          <a:xfrm>
            <a:off x="4001381" y="5025244"/>
            <a:ext cx="4189238" cy="1395888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333"/>
              </a:spcBef>
            </a:pPr>
            <a:r>
              <a:rPr lang="en-US" sz="1600"/>
              <a:t>Hari Subramoni and Nathaniel Shineman</a:t>
            </a:r>
          </a:p>
          <a:p>
            <a:pPr>
              <a:lnSpc>
                <a:spcPct val="80000"/>
              </a:lnSpc>
              <a:spcBef>
                <a:spcPts val="1333"/>
              </a:spcBef>
            </a:pPr>
            <a:r>
              <a:rPr lang="en-US" sz="1600"/>
              <a:t>The MVAPICH Team</a:t>
            </a:r>
          </a:p>
          <a:p>
            <a:pPr>
              <a:lnSpc>
                <a:spcPct val="80000"/>
              </a:lnSpc>
              <a:spcBef>
                <a:spcPts val="1333"/>
              </a:spcBef>
            </a:pPr>
            <a:r>
              <a:rPr lang="en-US" sz="1600" b="0"/>
              <a:t>The Ohio State University</a:t>
            </a:r>
          </a:p>
          <a:p>
            <a:pPr>
              <a:lnSpc>
                <a:spcPct val="80000"/>
              </a:lnSpc>
              <a:spcBef>
                <a:spcPts val="1333"/>
              </a:spcBef>
            </a:pPr>
            <a:r>
              <a:rPr lang="en-US" sz="1600">
                <a:hlinkClick r:id="rId3"/>
              </a:rPr>
              <a:t>http://mvapich.cse.ohio-state.edu/</a:t>
            </a:r>
            <a:endParaRPr lang="en-US" sz="1600" b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684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3"/>
          <p:cNvSpPr>
            <a:spLocks noGrp="1" noChangeArrowheads="1"/>
          </p:cNvSpPr>
          <p:nvPr>
            <p:ph type="title"/>
          </p:nvPr>
        </p:nvSpPr>
        <p:spPr>
          <a:xfrm>
            <a:off x="337304" y="132713"/>
            <a:ext cx="11417969" cy="502963"/>
          </a:xfrm>
        </p:spPr>
        <p:txBody>
          <a:bodyPr/>
          <a:lstStyle/>
          <a:p>
            <a:r>
              <a:rPr lang="en-US"/>
              <a:t>AMD Milan + HDR 200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C29E0A-94E2-DA43-9F0C-1F85947E0147}"/>
              </a:ext>
            </a:extLst>
          </p:cNvPr>
          <p:cNvSpPr txBox="1"/>
          <p:nvPr/>
        </p:nvSpPr>
        <p:spPr bwMode="auto">
          <a:xfrm>
            <a:off x="337304" y="6359276"/>
            <a:ext cx="6635331" cy="31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</a:pPr>
            <a:r>
              <a:rPr kumimoji="1" lang="it-IT" sz="1300" ker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AMD EPYC 7V73X 64-Core Processor</a:t>
            </a:r>
            <a:r>
              <a:rPr kumimoji="1" lang="en-US" sz="1300" ker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3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Mellanox ConnectX-6 HDR HCA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3D93CE0-0E1B-D145-A86D-B722D6544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17" y="592585"/>
            <a:ext cx="6128861" cy="68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32" indent="-28574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2971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160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349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53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</a:pPr>
            <a:r>
              <a:rPr lang="en-US" b="1" kern="0"/>
              <a:t>Intra-Node CPU Point-to-Point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E1A7DD5-D62C-F749-A092-5BC9C34A2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9707" y="3694589"/>
            <a:ext cx="2865865" cy="37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32" indent="-28574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2971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160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349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53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1800" b="1" kern="0">
                <a:solidFill>
                  <a:srgbClr val="C00000"/>
                </a:solidFill>
              </a:rPr>
              <a:t>Latency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0A55B1AD-8CFF-0C40-AA73-FF2474697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0414" y="3748590"/>
            <a:ext cx="2865865" cy="37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32" indent="-28574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2971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160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349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53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1800" b="1" kern="0">
                <a:solidFill>
                  <a:srgbClr val="C00000"/>
                </a:solidFill>
              </a:rPr>
              <a:t>Bandwidth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208332B-6259-4247-805C-A199FACF5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17" y="3351028"/>
            <a:ext cx="6128861" cy="41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32" indent="-28574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2971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160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349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53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</a:pPr>
            <a:r>
              <a:rPr lang="en-US" b="1" kern="0"/>
              <a:t>Inter-Node CPU Point-to-Point 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2A039380-56AF-BA45-B0EC-F296EE009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87501" y="915528"/>
            <a:ext cx="2865865" cy="37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32" indent="-28574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2971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160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349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53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1800" b="1" kern="0">
                <a:solidFill>
                  <a:srgbClr val="C00000"/>
                </a:solidFill>
              </a:rPr>
              <a:t>Latency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41120D3-E0C6-934C-98D1-D21EB5DB1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4116" y="898798"/>
            <a:ext cx="2865865" cy="37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32" indent="-28574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2971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160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349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53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1800" b="1" kern="0">
                <a:solidFill>
                  <a:srgbClr val="C00000"/>
                </a:solidFill>
              </a:rPr>
              <a:t>Bandwidth</a:t>
            </a: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03EE66F2-33FE-4BC0-97E7-8C73CB1F0B75}"/>
              </a:ext>
            </a:extLst>
          </p:cNvPr>
          <p:cNvGraphicFramePr>
            <a:graphicFrameLocks/>
          </p:cNvGraphicFramePr>
          <p:nvPr/>
        </p:nvGraphicFramePr>
        <p:xfrm>
          <a:off x="623404" y="1284006"/>
          <a:ext cx="4601949" cy="2286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79C4F535-F49A-4BF0-843A-A8CC46B98138}"/>
              </a:ext>
            </a:extLst>
          </p:cNvPr>
          <p:cNvGraphicFramePr>
            <a:graphicFrameLocks/>
          </p:cNvGraphicFramePr>
          <p:nvPr/>
        </p:nvGraphicFramePr>
        <p:xfrm>
          <a:off x="620862" y="4105669"/>
          <a:ext cx="4601949" cy="2286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id="{2D212B7C-F816-45F5-A7E4-2C4B4A17E21B}"/>
              </a:ext>
            </a:extLst>
          </p:cNvPr>
          <p:cNvGraphicFramePr>
            <a:graphicFrameLocks/>
          </p:cNvGraphicFramePr>
          <p:nvPr/>
        </p:nvGraphicFramePr>
        <p:xfrm>
          <a:off x="6334176" y="4105669"/>
          <a:ext cx="4816359" cy="2639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ontent Placeholder 3">
            <a:extLst>
              <a:ext uri="{FF2B5EF4-FFF2-40B4-BE49-F238E27FC236}">
                <a16:creationId xmlns:a16="http://schemas.microsoft.com/office/drawing/2014/main" id="{B67F662F-AA51-4206-8EC7-FB476E904002}"/>
              </a:ext>
            </a:extLst>
          </p:cNvPr>
          <p:cNvGraphicFramePr>
            <a:graphicFrameLocks/>
          </p:cNvGraphicFramePr>
          <p:nvPr/>
        </p:nvGraphicFramePr>
        <p:xfrm>
          <a:off x="6317878" y="1226733"/>
          <a:ext cx="4816359" cy="2639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EC94D0BD-756B-4819-96B6-CE9A987D7404}"/>
              </a:ext>
            </a:extLst>
          </p:cNvPr>
          <p:cNvSpPr txBox="1"/>
          <p:nvPr/>
        </p:nvSpPr>
        <p:spPr bwMode="auto">
          <a:xfrm>
            <a:off x="10472683" y="1512548"/>
            <a:ext cx="1159336" cy="29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1200" kern="0">
                <a:solidFill>
                  <a:srgbClr val="00B050"/>
                </a:solidFill>
                <a:latin typeface="+mj-lt"/>
                <a:cs typeface="Calibri" pitchFamily="34" charset="0"/>
              </a:rPr>
              <a:t>31.8GB/s</a:t>
            </a:r>
            <a:endParaRPr kumimoji="1" lang="en-US" sz="120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10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0493D3-BBD6-4CE7-86DC-4E9F894A7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4066868"/>
            <a:ext cx="11012515" cy="2261544"/>
          </a:xfrm>
        </p:spPr>
        <p:txBody>
          <a:bodyPr/>
          <a:lstStyle/>
          <a:p>
            <a:pPr marL="342265" indent="-342265"/>
            <a:r>
              <a:rPr lang="en-US"/>
              <a:t>Various libraries are being merged into one release</a:t>
            </a:r>
          </a:p>
          <a:p>
            <a:pPr marL="342265" indent="-342265"/>
            <a:r>
              <a:rPr lang="en-US"/>
              <a:t>Simplifies installation and deployment</a:t>
            </a:r>
            <a:endParaRPr lang="en-US">
              <a:ea typeface="Calibri" pitchFamily="34" charset="0"/>
            </a:endParaRPr>
          </a:p>
          <a:p>
            <a:pPr marL="342265" indent="-342265"/>
            <a:r>
              <a:rPr lang="en-US"/>
              <a:t>Enables utilizing the best advanced features for all architectures</a:t>
            </a:r>
            <a:endParaRPr lang="en-US">
              <a:ea typeface="Calibri" pitchFamily="34" charset="0"/>
            </a:endParaRPr>
          </a:p>
          <a:p>
            <a:pPr marL="342265" indent="-342265"/>
            <a:r>
              <a:rPr lang="en-US">
                <a:latin typeface="Calibri"/>
                <a:ea typeface="Calibri"/>
                <a:cs typeface="Calibri"/>
              </a:rPr>
              <a:t>Contains bleeding edge designs</a:t>
            </a:r>
            <a:endParaRPr lang="en-US">
              <a:ea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7F19A9-7F48-4252-978B-8723FAEBB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441" y="258112"/>
            <a:ext cx="10795460" cy="772768"/>
          </a:xfrm>
        </p:spPr>
        <p:txBody>
          <a:bodyPr/>
          <a:lstStyle/>
          <a:p>
            <a:r>
              <a:rPr lang="en-US"/>
              <a:t>MVAPICH2-Plus: One Stack for all Architectures and Interconnects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31119D-8F5C-42D0-8D5A-E571C90D235B}"/>
              </a:ext>
            </a:extLst>
          </p:cNvPr>
          <p:cNvSpPr/>
          <p:nvPr/>
        </p:nvSpPr>
        <p:spPr bwMode="auto">
          <a:xfrm>
            <a:off x="1521522" y="1318652"/>
            <a:ext cx="1992745" cy="7727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MVAPICH2-GDR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1EC520-6448-4E2E-A72B-CF779DE84B7B}"/>
              </a:ext>
            </a:extLst>
          </p:cNvPr>
          <p:cNvSpPr/>
          <p:nvPr/>
        </p:nvSpPr>
        <p:spPr bwMode="auto">
          <a:xfrm>
            <a:off x="4537480" y="1315083"/>
            <a:ext cx="1992745" cy="7727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MVAPICH2-X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1E5C6B-ADB8-4ABC-92D8-8EA595788767}"/>
              </a:ext>
            </a:extLst>
          </p:cNvPr>
          <p:cNvSpPr/>
          <p:nvPr/>
        </p:nvSpPr>
        <p:spPr bwMode="auto">
          <a:xfrm>
            <a:off x="7363159" y="1318652"/>
            <a:ext cx="1992745" cy="7727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MVAPICH2-AWS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3EC5E-6A9B-48A8-8EF4-309D4DD309BF}"/>
              </a:ext>
            </a:extLst>
          </p:cNvPr>
          <p:cNvSpPr/>
          <p:nvPr/>
        </p:nvSpPr>
        <p:spPr bwMode="auto">
          <a:xfrm>
            <a:off x="4537480" y="2950252"/>
            <a:ext cx="1992745" cy="772768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MVAPICH2-Plus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E895A0AD-D412-4739-B2AB-7F7BC4BF5C2F}"/>
              </a:ext>
            </a:extLst>
          </p:cNvPr>
          <p:cNvCxnSpPr>
            <a:stCxn id="4" idx="2"/>
            <a:endCxn id="8" idx="0"/>
          </p:cNvCxnSpPr>
          <p:nvPr/>
        </p:nvCxnSpPr>
        <p:spPr bwMode="auto">
          <a:xfrm rot="16200000" flipH="1">
            <a:off x="3596458" y="1012857"/>
            <a:ext cx="858832" cy="3015958"/>
          </a:xfrm>
          <a:prstGeom prst="bentConnector3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5D1CF9E0-31A7-4643-B3C3-9F16A8BAAEE6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 bwMode="auto">
          <a:xfrm rot="5400000">
            <a:off x="5102653" y="2519051"/>
            <a:ext cx="862401" cy="127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5DB95055-CD03-48E9-B900-0F394675F087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 bwMode="auto">
          <a:xfrm rot="5400000">
            <a:off x="6517277" y="1107997"/>
            <a:ext cx="858832" cy="282567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50863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0599" y="949541"/>
            <a:ext cx="11124086" cy="4850011"/>
          </a:xfrm>
        </p:spPr>
        <p:txBody>
          <a:bodyPr/>
          <a:lstStyle/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3"/>
                </a:solidFill>
                <a:latin typeface="Calibri"/>
                <a:cs typeface="Calibri"/>
              </a:rPr>
              <a:t>Brief Overview of the MVAPICH Project</a:t>
            </a:r>
            <a:endParaRPr lang="en-US" sz="2000">
              <a:solidFill>
                <a:schemeClr val="accent3"/>
              </a:solidFill>
              <a:latin typeface="Calibri"/>
              <a:ea typeface="Calibri"/>
              <a:cs typeface="Calibri"/>
            </a:endParaRPr>
          </a:p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accent2"/>
                </a:solidFill>
                <a:latin typeface="Calibri"/>
                <a:cs typeface="Calibri"/>
              </a:rPr>
              <a:t>Features of Latest Release</a:t>
            </a:r>
            <a:endParaRPr lang="en-US" b="1">
              <a:solidFill>
                <a:schemeClr val="accent2"/>
              </a:solidFill>
              <a:latin typeface="Calibri"/>
              <a:ea typeface="Calibri"/>
              <a:cs typeface="Calibri"/>
            </a:endParaRP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accent3"/>
                </a:solidFill>
                <a:latin typeface="Calibri"/>
                <a:cs typeface="Calibri"/>
              </a:rPr>
              <a:t>MVAPICH 3.0b</a:t>
            </a:r>
            <a:endParaRPr lang="en-US" sz="1800">
              <a:solidFill>
                <a:schemeClr val="accent3"/>
              </a:solidFill>
              <a:latin typeface="Calibri"/>
              <a:ea typeface="Calibri"/>
              <a:cs typeface="Calibri"/>
            </a:endParaRP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accent2"/>
                </a:solidFill>
                <a:latin typeface="Calibri"/>
                <a:cs typeface="Calibri"/>
              </a:rPr>
              <a:t>MVAPICH-Plus 3.0rc</a:t>
            </a:r>
            <a:endParaRPr lang="en-US" sz="1800" b="1">
              <a:solidFill>
                <a:schemeClr val="accent2"/>
              </a:solidFill>
              <a:latin typeface="Calibri"/>
              <a:ea typeface="Calibri"/>
              <a:cs typeface="Calibri"/>
            </a:endParaRP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1800">
                <a:latin typeface="Calibri"/>
                <a:cs typeface="Calibri"/>
              </a:rPr>
              <a:t>Converged software stack based on MVAPICH</a:t>
            </a:r>
            <a:endParaRPr lang="en-US" sz="1800">
              <a:latin typeface="Calibri"/>
              <a:ea typeface="Calibri"/>
              <a:cs typeface="Calibri"/>
            </a:endParaRPr>
          </a:p>
          <a:p>
            <a:pPr marL="1142365" lvl="2" indent="-227965">
              <a:buFont typeface="Arial" panose="020B0604020202020204" pitchFamily="34" charset="0"/>
              <a:buChar char="•"/>
            </a:pPr>
            <a:r>
              <a:rPr lang="en-US" sz="1600">
                <a:latin typeface="Calibri"/>
                <a:cs typeface="Calibri"/>
              </a:rPr>
              <a:t>Support for DL (HiDL), ML (MPI4cuML), Big Data (MPI4Spark), and Data Science (MPI4Dask)</a:t>
            </a:r>
            <a:endParaRPr lang="en-US" sz="1600">
              <a:latin typeface="Calibri"/>
              <a:ea typeface="Calibri"/>
              <a:cs typeface="Calibri"/>
            </a:endParaRP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1800">
                <a:latin typeface="Calibri"/>
                <a:cs typeface="Calibri"/>
              </a:rPr>
              <a:t>OSU Micro-Benchmarks (OMB)</a:t>
            </a:r>
            <a:endParaRPr lang="en-US" sz="1800">
              <a:latin typeface="Calibri"/>
              <a:ea typeface="Calibri"/>
              <a:cs typeface="Calibri"/>
            </a:endParaRPr>
          </a:p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>
                <a:latin typeface="Calibri"/>
                <a:cs typeface="Calibri"/>
              </a:rPr>
              <a:t>Upcoming Features</a:t>
            </a:r>
            <a:endParaRPr lang="en-US">
              <a:latin typeface="Calibri"/>
              <a:ea typeface="Calibri"/>
              <a:cs typeface="Calibri"/>
            </a:endParaRPr>
          </a:p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>
                <a:latin typeface="Calibri"/>
                <a:cs typeface="Calibri"/>
              </a:rPr>
              <a:t>Conclusions</a:t>
            </a:r>
            <a:endParaRPr lang="en-US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US" sz="3200">
              <a:latin typeface="Calibri"/>
              <a:cs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0599" y="76857"/>
            <a:ext cx="10795460" cy="772768"/>
          </a:xfrm>
        </p:spPr>
        <p:txBody>
          <a:bodyPr lIns="121915" tIns="60957" rIns="121915" bIns="60957" anchor="t"/>
          <a:lstStyle/>
          <a:p>
            <a:pPr algn="ctr"/>
            <a:r>
              <a:rPr lang="en-US">
                <a:solidFill>
                  <a:srgbClr val="C00000"/>
                </a:solidFill>
                <a:latin typeface="Calibri"/>
                <a:cs typeface="Calibri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174542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661852" y="853968"/>
            <a:ext cx="10212976" cy="5849448"/>
          </a:xfrm>
        </p:spPr>
        <p:txBody>
          <a:bodyPr/>
          <a:lstStyle/>
          <a:p>
            <a:pPr marL="342265" indent="-342265">
              <a:lnSpc>
                <a:spcPct val="130000"/>
              </a:lnSpc>
            </a:pPr>
            <a:r>
              <a:rPr lang="en-US" sz="2800">
                <a:latin typeface="Calibri"/>
                <a:cs typeface="Calibri"/>
              </a:rPr>
              <a:t>Latest Beta Release 11/01/2023</a:t>
            </a:r>
            <a:endParaRPr lang="en-US" sz="2800">
              <a:ea typeface="Calibri"/>
            </a:endParaRPr>
          </a:p>
          <a:p>
            <a:pPr marL="342265" indent="-342265">
              <a:lnSpc>
                <a:spcPct val="130000"/>
              </a:lnSpc>
            </a:pPr>
            <a:r>
              <a:rPr lang="en-US" sz="2800">
                <a:latin typeface="Calibri"/>
                <a:ea typeface="Calibri"/>
                <a:cs typeface="Calibri"/>
              </a:rPr>
              <a:t>Major Features and Enhancements</a:t>
            </a:r>
          </a:p>
          <a:p>
            <a:pPr marL="742315" lvl="1" indent="-285115">
              <a:lnSpc>
                <a:spcPct val="130000"/>
              </a:lnSpc>
            </a:pPr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Based on MVAPICH 3.0</a:t>
            </a:r>
            <a:endParaRPr lang="en-US">
              <a:solidFill>
                <a:schemeClr val="bg2"/>
              </a:solidFill>
              <a:latin typeface="Calibri"/>
              <a:ea typeface="Calibri"/>
              <a:cs typeface="Calibri"/>
            </a:endParaRPr>
          </a:p>
          <a:p>
            <a:pPr marL="742315" lvl="1" indent="-285115">
              <a:lnSpc>
                <a:spcPct val="130000"/>
              </a:lnSpc>
            </a:pPr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Supports all networks types supported by </a:t>
            </a:r>
            <a:endParaRPr lang="en-US">
              <a:solidFill>
                <a:schemeClr val="bg2"/>
              </a:solidFill>
              <a:latin typeface="Calibri"/>
              <a:ea typeface="Calibri"/>
              <a:cs typeface="Calibri"/>
            </a:endParaRPr>
          </a:p>
          <a:p>
            <a:pPr marL="742315" lvl="1" indent="-285115">
              <a:lnSpc>
                <a:spcPct val="130000"/>
              </a:lnSpc>
            </a:pPr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Support for AMD and NVIDIA GPUs</a:t>
            </a:r>
            <a:endParaRPr lang="en-US">
              <a:solidFill>
                <a:schemeClr val="bg2"/>
              </a:solidFill>
              <a:latin typeface="Calibri"/>
              <a:ea typeface="Calibri"/>
              <a:cs typeface="Calibri"/>
            </a:endParaRPr>
          </a:p>
          <a:p>
            <a:pPr marL="742315" lvl="1" indent="-285115">
              <a:lnSpc>
                <a:spcPct val="130000"/>
              </a:lnSpc>
            </a:pPr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Support for MVAPICH enhanced GPU Collectives</a:t>
            </a:r>
            <a:endParaRPr lang="en-US">
              <a:solidFill>
                <a:schemeClr val="bg2"/>
              </a:solidFill>
              <a:latin typeface="Calibri"/>
              <a:ea typeface="Calibri"/>
              <a:cs typeface="Calibri"/>
            </a:endParaRPr>
          </a:p>
          <a:p>
            <a:pPr marL="742315" lvl="1" indent="-285115">
              <a:lnSpc>
                <a:spcPct val="130000"/>
              </a:lnSpc>
            </a:pPr>
            <a:r>
              <a:rPr lang="en-US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Support for enhanced GPU pt2pt operations</a:t>
            </a:r>
          </a:p>
          <a:p>
            <a:pPr marL="1142365" lvl="2" indent="-227965">
              <a:lnSpc>
                <a:spcPct val="130000"/>
              </a:lnSpc>
            </a:pPr>
            <a:r>
              <a:rPr lang="en-US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GDRCOPY, AMD </a:t>
            </a:r>
            <a:r>
              <a:rPr lang="en-US" err="1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LargeBar</a:t>
            </a:r>
            <a:r>
              <a:rPr lang="en-US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memcopy</a:t>
            </a:r>
            <a:r>
              <a:rPr lang="en-US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, GPU IPC</a:t>
            </a:r>
          </a:p>
          <a:p>
            <a:pPr marL="742315" lvl="1" indent="-285115">
              <a:lnSpc>
                <a:spcPct val="130000"/>
              </a:lnSpc>
            </a:pPr>
            <a:r>
              <a:rPr lang="en-US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Support for on-the-fly compression</a:t>
            </a:r>
          </a:p>
        </p:txBody>
      </p:sp>
      <p:sp>
        <p:nvSpPr>
          <p:cNvPr id="20484" name="Title 4"/>
          <p:cNvSpPr>
            <a:spLocks noGrp="1"/>
          </p:cNvSpPr>
          <p:nvPr>
            <p:ph type="title"/>
          </p:nvPr>
        </p:nvSpPr>
        <p:spPr>
          <a:xfrm>
            <a:off x="661852" y="179787"/>
            <a:ext cx="8932437" cy="648979"/>
          </a:xfrm>
        </p:spPr>
        <p:txBody>
          <a:bodyPr lIns="91440" tIns="45720" rIns="91440" bIns="45720" anchor="t"/>
          <a:lstStyle/>
          <a:p>
            <a:r>
              <a:rPr lang="en-US">
                <a:latin typeface="Calibri"/>
                <a:cs typeface="Calibri"/>
              </a:rPr>
              <a:t>MVAPICH-Plus 3.0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928125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9645BB-1D94-4A4A-86AA-216303B5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03" y="174248"/>
            <a:ext cx="10795460" cy="772768"/>
          </a:xfrm>
        </p:spPr>
        <p:txBody>
          <a:bodyPr lIns="91440" tIns="45720" rIns="91440" bIns="45720" anchor="t"/>
          <a:lstStyle/>
          <a:p>
            <a:r>
              <a:rPr lang="en-US">
                <a:latin typeface="+mn-lt"/>
                <a:cs typeface="Calibri"/>
              </a:rPr>
              <a:t>MVAPICH-PLUS</a:t>
            </a:r>
            <a:r>
              <a:rPr lang="en-US" sz="3200">
                <a:latin typeface="Calibri"/>
                <a:ea typeface="Calibri"/>
                <a:cs typeface="Calibri"/>
              </a:rPr>
              <a:t> </a:t>
            </a:r>
            <a:r>
              <a:rPr lang="en-US">
                <a:latin typeface="+mn-lt"/>
                <a:cs typeface="Calibri"/>
              </a:rPr>
              <a:t>with AMD </a:t>
            </a:r>
            <a:r>
              <a:rPr lang="en-US" err="1">
                <a:latin typeface="+mn-lt"/>
                <a:cs typeface="Calibri"/>
              </a:rPr>
              <a:t>LargeBar</a:t>
            </a:r>
            <a:r>
              <a:rPr lang="en-US">
                <a:latin typeface="+mn-lt"/>
                <a:cs typeface="Calibri"/>
              </a:rPr>
              <a:t> Design on AMD GPUs</a:t>
            </a:r>
            <a:endParaRPr lang="en-US" b="0">
              <a:highlight>
                <a:srgbClr val="FFFF00"/>
              </a:highlight>
              <a:latin typeface="+mn-lt"/>
              <a:cs typeface="Calibri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6B8698E1-4681-E84B-BBF9-CEA1F71015BA}"/>
              </a:ext>
            </a:extLst>
          </p:cNvPr>
          <p:cNvSpPr txBox="1">
            <a:spLocks/>
          </p:cNvSpPr>
          <p:nvPr/>
        </p:nvSpPr>
        <p:spPr bwMode="auto">
          <a:xfrm>
            <a:off x="1591136" y="5196825"/>
            <a:ext cx="3072639" cy="57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990575" indent="-38099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133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523962" indent="-30479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67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2133547" indent="-30479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67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743131" indent="-30479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67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133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b="1" kern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TIOGA - AMD </a:t>
            </a:r>
            <a:r>
              <a:rPr lang="en-US" sz="2000" kern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MI250 GPUs</a:t>
            </a:r>
            <a:endParaRPr lang="en-US" sz="2000" b="1" kern="0">
              <a:solidFill>
                <a:srgbClr val="C00000"/>
              </a:solidFill>
            </a:endParaRP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ACD7538F-56DB-134F-9C30-74EC71A847F2}"/>
              </a:ext>
            </a:extLst>
          </p:cNvPr>
          <p:cNvSpPr txBox="1">
            <a:spLocks/>
          </p:cNvSpPr>
          <p:nvPr/>
        </p:nvSpPr>
        <p:spPr bwMode="auto">
          <a:xfrm>
            <a:off x="527700" y="1011467"/>
            <a:ext cx="2312776" cy="57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990575" indent="-38099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133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523962" indent="-30479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67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2133547" indent="-30479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67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743131" indent="-30479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67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133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b="1" kern="0">
                <a:solidFill>
                  <a:srgbClr val="C00000"/>
                </a:solidFill>
              </a:rPr>
              <a:t>Latency: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C72FCF4-DA88-2200-D243-C27FA735F3A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1385" y="1590354"/>
          <a:ext cx="5354197" cy="3451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EB987E76-E599-3ADA-35C6-B66C7D786BFD}"/>
              </a:ext>
            </a:extLst>
          </p:cNvPr>
          <p:cNvGraphicFramePr>
            <a:graphicFrameLocks/>
          </p:cNvGraphicFramePr>
          <p:nvPr/>
        </p:nvGraphicFramePr>
        <p:xfrm>
          <a:off x="6471650" y="1590355"/>
          <a:ext cx="5192650" cy="3555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312FD496-85DF-B5ED-9B68-FED45807CE06}"/>
              </a:ext>
            </a:extLst>
          </p:cNvPr>
          <p:cNvSpPr txBox="1">
            <a:spLocks/>
          </p:cNvSpPr>
          <p:nvPr/>
        </p:nvSpPr>
        <p:spPr bwMode="auto">
          <a:xfrm>
            <a:off x="8047621" y="5142417"/>
            <a:ext cx="3395742" cy="74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990575" indent="-38099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133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523962" indent="-30479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67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2133547" indent="-30479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67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743131" indent="-30479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67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133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kern="0">
                <a:solidFill>
                  <a:srgbClr val="C00000"/>
                </a:solidFill>
                <a:latin typeface="Calibri"/>
                <a:cs typeface="Calibri"/>
              </a:rPr>
              <a:t>MRI - AMD</a:t>
            </a:r>
            <a:r>
              <a:rPr lang="en-US" sz="2000" b="1" ker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000" kern="0">
                <a:solidFill>
                  <a:srgbClr val="C00000"/>
                </a:solidFill>
                <a:latin typeface="Calibri"/>
                <a:cs typeface="Calibri"/>
              </a:rPr>
              <a:t>MI100 GPUs</a:t>
            </a:r>
            <a:endParaRPr lang="en-US" sz="2000" b="1" kern="0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5243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37A2CFE-6F77-604D-8B33-E66EA0E337D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40476" y="700266"/>
          <a:ext cx="4132688" cy="2072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B59645BB-1D94-4A4A-86AA-216303B5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70" y="163585"/>
            <a:ext cx="10795460" cy="772768"/>
          </a:xfrm>
        </p:spPr>
        <p:txBody>
          <a:bodyPr lIns="91440" tIns="45720" rIns="91440" bIns="45720" anchor="t"/>
          <a:lstStyle/>
          <a:p>
            <a:r>
              <a:rPr lang="en-US">
                <a:latin typeface="Calibri"/>
                <a:ea typeface="Calibri"/>
                <a:cs typeface="Calibri"/>
              </a:rPr>
              <a:t>MVAPICH-PLUS GPU Optimized for Collectives – </a:t>
            </a:r>
            <a:r>
              <a:rPr lang="en-US"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NVIDIA + IB </a:t>
            </a:r>
            <a:endParaRPr lang="en-US" b="0">
              <a:highlight>
                <a:srgbClr val="FFFF00"/>
              </a:highlight>
              <a:ea typeface="Calibri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6B8698E1-4681-E84B-BBF9-CEA1F71015BA}"/>
              </a:ext>
            </a:extLst>
          </p:cNvPr>
          <p:cNvSpPr txBox="1">
            <a:spLocks/>
          </p:cNvSpPr>
          <p:nvPr/>
        </p:nvSpPr>
        <p:spPr bwMode="auto">
          <a:xfrm>
            <a:off x="419099" y="6358800"/>
            <a:ext cx="8521431" cy="57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990575" indent="-38099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133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523962" indent="-30479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67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2133547" indent="-30479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67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743131" indent="-30479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67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133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b="1" kern="0">
                <a:solidFill>
                  <a:srgbClr val="C00000"/>
                </a:solidFill>
              </a:rPr>
              <a:t>NVIDIA A100 GPUs ( 8 GPUS – 4 Nodes, 2 GPUs per Node) + CUDA 12.0 </a:t>
            </a:r>
          </a:p>
        </p:txBody>
      </p:sp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B18E8836-1722-4C40-8BEC-7F1D3E2E5341}"/>
              </a:ext>
            </a:extLst>
          </p:cNvPr>
          <p:cNvGraphicFramePr>
            <a:graphicFrameLocks/>
          </p:cNvGraphicFramePr>
          <p:nvPr/>
        </p:nvGraphicFramePr>
        <p:xfrm>
          <a:off x="7881807" y="738968"/>
          <a:ext cx="4132688" cy="2072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7A64DA01-C56C-7747-99F2-1AF6AD7E4642}"/>
              </a:ext>
            </a:extLst>
          </p:cNvPr>
          <p:cNvGraphicFramePr>
            <a:graphicFrameLocks/>
          </p:cNvGraphicFramePr>
          <p:nvPr/>
        </p:nvGraphicFramePr>
        <p:xfrm>
          <a:off x="2840476" y="2598037"/>
          <a:ext cx="4132688" cy="2072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id="{761D0554-B0AA-664B-9197-62268E9D49E6}"/>
              </a:ext>
            </a:extLst>
          </p:cNvPr>
          <p:cNvGraphicFramePr>
            <a:graphicFrameLocks/>
          </p:cNvGraphicFramePr>
          <p:nvPr/>
        </p:nvGraphicFramePr>
        <p:xfrm>
          <a:off x="7881807" y="2616329"/>
          <a:ext cx="4132688" cy="2072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ontent Placeholder 3">
            <a:extLst>
              <a:ext uri="{FF2B5EF4-FFF2-40B4-BE49-F238E27FC236}">
                <a16:creationId xmlns:a16="http://schemas.microsoft.com/office/drawing/2014/main" id="{7AB60DA5-7413-9040-B4D1-BCC74DA79CE9}"/>
              </a:ext>
            </a:extLst>
          </p:cNvPr>
          <p:cNvGraphicFramePr>
            <a:graphicFrameLocks/>
          </p:cNvGraphicFramePr>
          <p:nvPr/>
        </p:nvGraphicFramePr>
        <p:xfrm>
          <a:off x="2840476" y="4504038"/>
          <a:ext cx="4132688" cy="2072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Content Placeholder 3">
            <a:extLst>
              <a:ext uri="{FF2B5EF4-FFF2-40B4-BE49-F238E27FC236}">
                <a16:creationId xmlns:a16="http://schemas.microsoft.com/office/drawing/2014/main" id="{3EF32888-B40E-5B4A-8696-CBF8E026B0E9}"/>
              </a:ext>
            </a:extLst>
          </p:cNvPr>
          <p:cNvGraphicFramePr>
            <a:graphicFrameLocks/>
          </p:cNvGraphicFramePr>
          <p:nvPr/>
        </p:nvGraphicFramePr>
        <p:xfrm>
          <a:off x="7881807" y="4542740"/>
          <a:ext cx="4132688" cy="2072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ACD7538F-56DB-134F-9C30-74EC71A847F2}"/>
              </a:ext>
            </a:extLst>
          </p:cNvPr>
          <p:cNvSpPr txBox="1">
            <a:spLocks/>
          </p:cNvSpPr>
          <p:nvPr/>
        </p:nvSpPr>
        <p:spPr bwMode="auto">
          <a:xfrm>
            <a:off x="527700" y="1217638"/>
            <a:ext cx="2312776" cy="57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990575" indent="-38099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133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523962" indent="-30479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67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2133547" indent="-30479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67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743131" indent="-30479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67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133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 kern="0">
                <a:solidFill>
                  <a:srgbClr val="C00000"/>
                </a:solidFill>
              </a:rPr>
              <a:t>MPI_Gather:</a:t>
            </a:r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E0F7AF17-03C7-BF46-81D5-D9BB7EAFC42D}"/>
              </a:ext>
            </a:extLst>
          </p:cNvPr>
          <p:cNvSpPr txBox="1">
            <a:spLocks/>
          </p:cNvSpPr>
          <p:nvPr/>
        </p:nvSpPr>
        <p:spPr bwMode="auto">
          <a:xfrm>
            <a:off x="527700" y="3015576"/>
            <a:ext cx="2312776" cy="57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990575" indent="-38099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133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523962" indent="-30479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67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2133547" indent="-30479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67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743131" indent="-30479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67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133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 kern="0">
                <a:solidFill>
                  <a:srgbClr val="C00000"/>
                </a:solidFill>
              </a:rPr>
              <a:t>MPI_Scatter:</a:t>
            </a:r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7E69E279-A05B-4B43-9462-48320340220C}"/>
              </a:ext>
            </a:extLst>
          </p:cNvPr>
          <p:cNvSpPr txBox="1">
            <a:spLocks/>
          </p:cNvSpPr>
          <p:nvPr/>
        </p:nvSpPr>
        <p:spPr bwMode="auto">
          <a:xfrm>
            <a:off x="527700" y="4929801"/>
            <a:ext cx="2312776" cy="57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990575" indent="-38099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133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523962" indent="-30479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67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2133547" indent="-30479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67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743131" indent="-30479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67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133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 kern="0">
                <a:solidFill>
                  <a:srgbClr val="C00000"/>
                </a:solidFill>
              </a:rPr>
              <a:t>MPI_Alltoall:</a:t>
            </a:r>
          </a:p>
        </p:txBody>
      </p:sp>
    </p:spTree>
    <p:extLst>
      <p:ext uri="{BB962C8B-B14F-4D97-AF65-F5344CB8AC3E}">
        <p14:creationId xmlns:p14="http://schemas.microsoft.com/office/powerpoint/2010/main" val="2605167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37A2CFE-6F77-604D-8B33-E66EA0E337D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40476" y="700266"/>
          <a:ext cx="4132688" cy="2072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B59645BB-1D94-4A4A-86AA-216303B5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05" y="238699"/>
            <a:ext cx="11836990" cy="772768"/>
          </a:xfrm>
        </p:spPr>
        <p:txBody>
          <a:bodyPr lIns="91440" tIns="45720" rIns="91440" bIns="45720" anchor="t"/>
          <a:lstStyle/>
          <a:p>
            <a:r>
              <a:rPr lang="en-US">
                <a:latin typeface="Calibri"/>
                <a:ea typeface="Calibri"/>
                <a:cs typeface="Calibri"/>
              </a:rPr>
              <a:t>MVAPICH-PLUS GPU Optimized for Collectives – </a:t>
            </a:r>
            <a:r>
              <a:rPr lang="en-US"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AMD + Slingshot-11 </a:t>
            </a:r>
            <a:endParaRPr lang="en-US" b="0">
              <a:highlight>
                <a:srgbClr val="FFFF00"/>
              </a:highlight>
              <a:ea typeface="Calibri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6B8698E1-4681-E84B-BBF9-CEA1F71015BA}"/>
              </a:ext>
            </a:extLst>
          </p:cNvPr>
          <p:cNvSpPr txBox="1">
            <a:spLocks/>
          </p:cNvSpPr>
          <p:nvPr/>
        </p:nvSpPr>
        <p:spPr bwMode="auto">
          <a:xfrm>
            <a:off x="485774" y="6339750"/>
            <a:ext cx="8521431" cy="57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990575" indent="-38099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133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523962" indent="-30479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67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2133547" indent="-30479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67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743131" indent="-30479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67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133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b="1" kern="0">
                <a:solidFill>
                  <a:srgbClr val="C00000"/>
                </a:solidFill>
              </a:rPr>
              <a:t>AMD MI250 GPUs ( 16 GPUS – 2 Nodes, 8 GPUs per Node) + ROCm 5.1.0</a:t>
            </a:r>
          </a:p>
        </p:txBody>
      </p:sp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B18E8836-1722-4C40-8BEC-7F1D3E2E5341}"/>
              </a:ext>
            </a:extLst>
          </p:cNvPr>
          <p:cNvGraphicFramePr>
            <a:graphicFrameLocks/>
          </p:cNvGraphicFramePr>
          <p:nvPr/>
        </p:nvGraphicFramePr>
        <p:xfrm>
          <a:off x="7881807" y="738968"/>
          <a:ext cx="4132688" cy="2072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7A64DA01-C56C-7747-99F2-1AF6AD7E4642}"/>
              </a:ext>
            </a:extLst>
          </p:cNvPr>
          <p:cNvGraphicFramePr>
            <a:graphicFrameLocks/>
          </p:cNvGraphicFramePr>
          <p:nvPr/>
        </p:nvGraphicFramePr>
        <p:xfrm>
          <a:off x="2840476" y="2598037"/>
          <a:ext cx="4132688" cy="2072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id="{761D0554-B0AA-664B-9197-62268E9D49E6}"/>
              </a:ext>
            </a:extLst>
          </p:cNvPr>
          <p:cNvGraphicFramePr>
            <a:graphicFrameLocks/>
          </p:cNvGraphicFramePr>
          <p:nvPr/>
        </p:nvGraphicFramePr>
        <p:xfrm>
          <a:off x="7881807" y="2616329"/>
          <a:ext cx="4132688" cy="2072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Content Placeholder 3">
            <a:extLst>
              <a:ext uri="{FF2B5EF4-FFF2-40B4-BE49-F238E27FC236}">
                <a16:creationId xmlns:a16="http://schemas.microsoft.com/office/drawing/2014/main" id="{7AB60DA5-7413-9040-B4D1-BCC74DA79CE9}"/>
              </a:ext>
            </a:extLst>
          </p:cNvPr>
          <p:cNvGraphicFramePr>
            <a:graphicFrameLocks/>
          </p:cNvGraphicFramePr>
          <p:nvPr/>
        </p:nvGraphicFramePr>
        <p:xfrm>
          <a:off x="2840476" y="4504038"/>
          <a:ext cx="4132688" cy="2072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Content Placeholder 3">
            <a:extLst>
              <a:ext uri="{FF2B5EF4-FFF2-40B4-BE49-F238E27FC236}">
                <a16:creationId xmlns:a16="http://schemas.microsoft.com/office/drawing/2014/main" id="{3EF32888-B40E-5B4A-8696-CBF8E026B0E9}"/>
              </a:ext>
            </a:extLst>
          </p:cNvPr>
          <p:cNvGraphicFramePr>
            <a:graphicFrameLocks/>
          </p:cNvGraphicFramePr>
          <p:nvPr/>
        </p:nvGraphicFramePr>
        <p:xfrm>
          <a:off x="7881807" y="4542740"/>
          <a:ext cx="4132688" cy="2072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ACD7538F-56DB-134F-9C30-74EC71A847F2}"/>
              </a:ext>
            </a:extLst>
          </p:cNvPr>
          <p:cNvSpPr txBox="1">
            <a:spLocks/>
          </p:cNvSpPr>
          <p:nvPr/>
        </p:nvSpPr>
        <p:spPr bwMode="auto">
          <a:xfrm>
            <a:off x="527700" y="1217638"/>
            <a:ext cx="2312776" cy="57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990575" indent="-38099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133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523962" indent="-30479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67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2133547" indent="-30479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67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743131" indent="-30479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67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133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 kern="0">
                <a:solidFill>
                  <a:srgbClr val="C00000"/>
                </a:solidFill>
              </a:rPr>
              <a:t>MPI_Gather:</a:t>
            </a:r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E0F7AF17-03C7-BF46-81D5-D9BB7EAFC42D}"/>
              </a:ext>
            </a:extLst>
          </p:cNvPr>
          <p:cNvSpPr txBox="1">
            <a:spLocks/>
          </p:cNvSpPr>
          <p:nvPr/>
        </p:nvSpPr>
        <p:spPr bwMode="auto">
          <a:xfrm>
            <a:off x="527700" y="3015576"/>
            <a:ext cx="2312776" cy="57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990575" indent="-38099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133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523962" indent="-30479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67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2133547" indent="-30479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67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743131" indent="-30479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67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133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 kern="0">
                <a:solidFill>
                  <a:srgbClr val="C00000"/>
                </a:solidFill>
              </a:rPr>
              <a:t>MPI_Scatter:</a:t>
            </a:r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7E69E279-A05B-4B43-9462-48320340220C}"/>
              </a:ext>
            </a:extLst>
          </p:cNvPr>
          <p:cNvSpPr txBox="1">
            <a:spLocks/>
          </p:cNvSpPr>
          <p:nvPr/>
        </p:nvSpPr>
        <p:spPr bwMode="auto">
          <a:xfrm>
            <a:off x="527700" y="4929801"/>
            <a:ext cx="2312776" cy="57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990575" indent="-38099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133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523962" indent="-30479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67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2133547" indent="-30479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67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743131" indent="-30479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67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133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 kern="0">
                <a:solidFill>
                  <a:srgbClr val="C00000"/>
                </a:solidFill>
              </a:rPr>
              <a:t>MPI_Alltoall:</a:t>
            </a:r>
          </a:p>
        </p:txBody>
      </p:sp>
    </p:spTree>
    <p:extLst>
      <p:ext uri="{BB962C8B-B14F-4D97-AF65-F5344CB8AC3E}">
        <p14:creationId xmlns:p14="http://schemas.microsoft.com/office/powerpoint/2010/main" val="913556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4D87E1-4B04-4E83-BB39-B3501B92E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371" y="876994"/>
            <a:ext cx="11303460" cy="5104015"/>
          </a:xfrm>
        </p:spPr>
        <p:txBody>
          <a:bodyPr/>
          <a:lstStyle/>
          <a:p>
            <a:r>
              <a:rPr lang="en-US" altLang="zh-CN"/>
              <a:t>Weak-Scaling of HPC application</a:t>
            </a:r>
            <a:r>
              <a:rPr lang="en-US" altLang="zh-CN" b="1"/>
              <a:t> AWP-ODC </a:t>
            </a:r>
            <a:r>
              <a:rPr lang="en-US" altLang="zh-CN"/>
              <a:t>on Lassen cluster (V100 nodes)</a:t>
            </a:r>
          </a:p>
          <a:p>
            <a:r>
              <a:rPr lang="en-US" altLang="zh-CN"/>
              <a:t>MPC-OPT achieves up to </a:t>
            </a:r>
            <a:r>
              <a:rPr lang="en-US" altLang="zh-CN" b="1">
                <a:solidFill>
                  <a:srgbClr val="00B050"/>
                </a:solidFill>
              </a:rPr>
              <a:t>+18% </a:t>
            </a:r>
            <a:r>
              <a:rPr lang="en-US" altLang="zh-CN"/>
              <a:t>GPU computing flops, </a:t>
            </a:r>
            <a:r>
              <a:rPr lang="en-US" altLang="zh-CN" b="1">
                <a:solidFill>
                  <a:srgbClr val="FF0000"/>
                </a:solidFill>
              </a:rPr>
              <a:t>-15% </a:t>
            </a:r>
            <a:r>
              <a:rPr lang="en-US" altLang="zh-CN"/>
              <a:t>runtime per timestep</a:t>
            </a:r>
          </a:p>
          <a:p>
            <a:r>
              <a:rPr lang="en-US" altLang="zh-CN"/>
              <a:t>ZFP-OPT achieves up to </a:t>
            </a:r>
            <a:r>
              <a:rPr lang="en-US" altLang="zh-CN" b="1">
                <a:solidFill>
                  <a:srgbClr val="00B050"/>
                </a:solidFill>
              </a:rPr>
              <a:t>+35% </a:t>
            </a:r>
            <a:r>
              <a:rPr lang="en-US" altLang="zh-CN"/>
              <a:t>GPU computing flops, </a:t>
            </a:r>
            <a:r>
              <a:rPr lang="en-US" altLang="zh-CN" b="1">
                <a:solidFill>
                  <a:srgbClr val="FF0000"/>
                </a:solidFill>
              </a:rPr>
              <a:t>-26% </a:t>
            </a:r>
            <a:r>
              <a:rPr lang="en-US" altLang="zh-CN"/>
              <a:t>runtime per timestep</a:t>
            </a:r>
            <a:endParaRPr lang="zh-CN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C2A83A-D491-4FF2-854E-B37A4D061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90" y="121463"/>
            <a:ext cx="11851540" cy="772768"/>
          </a:xfrm>
        </p:spPr>
        <p:txBody>
          <a:bodyPr lIns="91440" tIns="45720" rIns="91440" bIns="45720" anchor="t"/>
          <a:lstStyle/>
          <a:p>
            <a:r>
              <a:rPr lang="en-US" altLang="zh-CN">
                <a:latin typeface="Calibri"/>
                <a:ea typeface="宋体"/>
                <a:cs typeface="Calibri"/>
              </a:rPr>
              <a:t>“On-the-fly” Compression Support in MVAPICH-Plus</a:t>
            </a:r>
            <a:endParaRPr lang="zh-CN" altLang="en-US">
              <a:ea typeface="宋体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0F3FBE0-C294-499A-BA1E-D80588C3AA3A}"/>
              </a:ext>
            </a:extLst>
          </p:cNvPr>
          <p:cNvGrpSpPr/>
          <p:nvPr/>
        </p:nvGrpSpPr>
        <p:grpSpPr>
          <a:xfrm>
            <a:off x="445190" y="2356179"/>
            <a:ext cx="5613860" cy="3962400"/>
            <a:chOff x="361605" y="2038350"/>
            <a:chExt cx="4210395" cy="2971800"/>
          </a:xfrm>
        </p:grpSpPr>
        <p:graphicFrame>
          <p:nvGraphicFramePr>
            <p:cNvPr id="6" name="Content Placeholder 5">
              <a:extLst>
                <a:ext uri="{FF2B5EF4-FFF2-40B4-BE49-F238E27FC236}">
                  <a16:creationId xmlns:a16="http://schemas.microsoft.com/office/drawing/2014/main" id="{C5FED0B5-B6C8-4911-93D6-FB61A590D87F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61605" y="2038350"/>
            <a:ext cx="4210395" cy="2971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0305787-8CDE-4792-9DBD-1F7A2E7A7F2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18421" y="3688566"/>
              <a:ext cx="604548" cy="0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CC018CA-5D42-45B4-BDD5-493A00BC3E7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18421" y="3901653"/>
              <a:ext cx="351692" cy="1465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3EE367B2-5BBE-48CE-846D-E4AA370E6EAB}"/>
                </a:ext>
              </a:extLst>
            </p:cNvPr>
            <p:cNvSpPr/>
            <p:nvPr/>
          </p:nvSpPr>
          <p:spPr bwMode="auto">
            <a:xfrm rot="16200000">
              <a:off x="2553599" y="3755480"/>
              <a:ext cx="223612" cy="65538"/>
            </a:xfrm>
            <a:prstGeom prst="rightArrow">
              <a:avLst/>
            </a:prstGeom>
            <a:solidFill>
              <a:srgbClr val="00B050"/>
            </a:solidFill>
            <a:ln w="12700" cap="sq">
              <a:solidFill>
                <a:schemeClr val="tx1">
                  <a:alpha val="25000"/>
                </a:schemeClr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endParaRPr lang="zh-CN" altLang="en-US" sz="2133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C4ABD1D-752D-4E0D-A0BF-9F49F2EFB2DF}"/>
                </a:ext>
              </a:extLst>
            </p:cNvPr>
            <p:cNvSpPr txBox="1"/>
            <p:nvPr/>
          </p:nvSpPr>
          <p:spPr bwMode="auto">
            <a:xfrm>
              <a:off x="1986453" y="3562350"/>
              <a:ext cx="655468" cy="3794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rtlCol="0">
              <a:spAutoFit/>
            </a:bodyPr>
            <a:lstStyle/>
            <a:p>
              <a:pPr algn="ctr" eaLnBrk="0" hangingPunct="0">
                <a:lnSpc>
                  <a:spcPct val="120000"/>
                </a:lnSpc>
              </a:pPr>
              <a:r>
                <a:rPr lang="en-US" altLang="zh-CN" sz="2400">
                  <a:solidFill>
                    <a:srgbClr val="00B050"/>
                  </a:solidFill>
                  <a:latin typeface="+mj-lt"/>
                  <a:cs typeface="Arial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+35%</a:t>
              </a:r>
              <a:endParaRPr lang="zh-CN" altLang="en-US" sz="2400">
                <a:solidFill>
                  <a:srgbClr val="00B050"/>
                </a:solidFill>
                <a:latin typeface="+mj-lt"/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2B510E9-4C83-4B0C-A2A8-0C849C96C2B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418609" y="2642755"/>
              <a:ext cx="665018" cy="3464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8794CB1-8934-42E4-9301-7491411E6D7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18609" y="2929571"/>
              <a:ext cx="556847" cy="0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978B2C4A-D416-4929-9B95-CE1E475BB101}"/>
                </a:ext>
              </a:extLst>
            </p:cNvPr>
            <p:cNvSpPr/>
            <p:nvPr/>
          </p:nvSpPr>
          <p:spPr bwMode="auto">
            <a:xfrm rot="16200000">
              <a:off x="3245819" y="2757443"/>
              <a:ext cx="280555" cy="71958"/>
            </a:xfrm>
            <a:prstGeom prst="rightArrow">
              <a:avLst/>
            </a:prstGeom>
            <a:solidFill>
              <a:srgbClr val="00B050"/>
            </a:solidFill>
            <a:ln w="12700" cap="sq">
              <a:solidFill>
                <a:schemeClr val="tx1">
                  <a:alpha val="25000"/>
                </a:schemeClr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endParaRPr lang="zh-CN" altLang="en-US" sz="2133" err="1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976FD1-89B8-4205-A06E-BE77212193F6}"/>
                </a:ext>
              </a:extLst>
            </p:cNvPr>
            <p:cNvSpPr txBox="1"/>
            <p:nvPr/>
          </p:nvSpPr>
          <p:spPr bwMode="auto">
            <a:xfrm>
              <a:off x="2695751" y="2564136"/>
              <a:ext cx="655468" cy="3794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rtlCol="0">
              <a:spAutoFit/>
            </a:bodyPr>
            <a:lstStyle/>
            <a:p>
              <a:pPr algn="ctr" eaLnBrk="0" hangingPunct="0">
                <a:lnSpc>
                  <a:spcPct val="120000"/>
                </a:lnSpc>
              </a:pPr>
              <a:r>
                <a:rPr lang="en-US" altLang="zh-CN" sz="2400">
                  <a:solidFill>
                    <a:srgbClr val="00B050"/>
                  </a:solidFill>
                  <a:latin typeface="+mj-lt"/>
                  <a:cs typeface="Arial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+18%</a:t>
              </a:r>
              <a:endParaRPr lang="zh-CN" altLang="en-US" sz="2400">
                <a:solidFill>
                  <a:srgbClr val="00B050"/>
                </a:solidFill>
                <a:latin typeface="+mj-lt"/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41898F1-A86E-40FE-B23E-EAE5B3999FB9}"/>
              </a:ext>
            </a:extLst>
          </p:cNvPr>
          <p:cNvGrpSpPr/>
          <p:nvPr/>
        </p:nvGrpSpPr>
        <p:grpSpPr>
          <a:xfrm>
            <a:off x="6077525" y="2366514"/>
            <a:ext cx="5613861" cy="3962401"/>
            <a:chOff x="4558142" y="2038350"/>
            <a:chExt cx="4210396" cy="2971801"/>
          </a:xfrm>
        </p:grpSpPr>
        <p:graphicFrame>
          <p:nvGraphicFramePr>
            <p:cNvPr id="7" name="Content Placeholder 5">
              <a:extLst>
                <a:ext uri="{FF2B5EF4-FFF2-40B4-BE49-F238E27FC236}">
                  <a16:creationId xmlns:a16="http://schemas.microsoft.com/office/drawing/2014/main" id="{1D79F208-FDCE-40B2-B8AD-17C06A4C9E73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558142" y="2038350"/>
            <a:ext cx="4210396" cy="29718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E7A2A9C-C97E-4678-AD88-AD5577E19B2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292193" y="2481943"/>
              <a:ext cx="312964" cy="743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B288382-B9FE-4B56-A27C-B24A849F02B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305800" y="2788170"/>
              <a:ext cx="302079" cy="1294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04347C4-6834-4E1F-885F-9A421CF0CD3E}"/>
                </a:ext>
              </a:extLst>
            </p:cNvPr>
            <p:cNvSpPr txBox="1"/>
            <p:nvPr/>
          </p:nvSpPr>
          <p:spPr bwMode="auto">
            <a:xfrm>
              <a:off x="8151346" y="2127928"/>
              <a:ext cx="610985" cy="3794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rtlCol="0">
              <a:spAutoFit/>
            </a:bodyPr>
            <a:lstStyle/>
            <a:p>
              <a:pPr algn="ctr" eaLnBrk="0" hangingPunct="0">
                <a:lnSpc>
                  <a:spcPct val="120000"/>
                </a:lnSpc>
              </a:pPr>
              <a:r>
                <a:rPr lang="en-US" altLang="zh-CN" sz="2400">
                  <a:solidFill>
                    <a:srgbClr val="FF0000"/>
                  </a:solidFill>
                  <a:latin typeface="+mj-lt"/>
                  <a:cs typeface="Arial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-15%</a:t>
              </a:r>
              <a:endParaRPr lang="zh-CN" altLang="en-US" sz="2400">
                <a:solidFill>
                  <a:srgbClr val="FF0000"/>
                </a:solidFill>
                <a:latin typeface="+mj-lt"/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32FEFF9F-82F5-42A2-934C-95A1A255C381}"/>
                </a:ext>
              </a:extLst>
            </p:cNvPr>
            <p:cNvSpPr/>
            <p:nvPr/>
          </p:nvSpPr>
          <p:spPr bwMode="auto">
            <a:xfrm rot="5400000">
              <a:off x="8504115" y="2598616"/>
              <a:ext cx="299357" cy="66011"/>
            </a:xfrm>
            <a:prstGeom prst="rightArrow">
              <a:avLst/>
            </a:prstGeom>
            <a:solidFill>
              <a:srgbClr val="FF0000"/>
            </a:solidFill>
            <a:ln w="12700" cap="sq">
              <a:solidFill>
                <a:schemeClr val="tx1">
                  <a:alpha val="25000"/>
                </a:schemeClr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endParaRPr lang="zh-CN" altLang="en-US" sz="2133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B8DCB99-23F1-4BB6-9BE1-B478839BB44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367633" y="3198223"/>
              <a:ext cx="312964" cy="743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0F4AC07-50AA-40E7-B7D8-4ECB42517D8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564941" y="3532532"/>
              <a:ext cx="151040" cy="0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CEDFB7D-69D8-4084-8760-632FA128AD38}"/>
                </a:ext>
              </a:extLst>
            </p:cNvPr>
            <p:cNvSpPr txBox="1"/>
            <p:nvPr/>
          </p:nvSpPr>
          <p:spPr bwMode="auto">
            <a:xfrm>
              <a:off x="7218622" y="2795677"/>
              <a:ext cx="610985" cy="3794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rtlCol="0">
              <a:spAutoFit/>
            </a:bodyPr>
            <a:lstStyle/>
            <a:p>
              <a:pPr algn="ctr" eaLnBrk="0" hangingPunct="0">
                <a:lnSpc>
                  <a:spcPct val="120000"/>
                </a:lnSpc>
              </a:pPr>
              <a:r>
                <a:rPr lang="en-US" altLang="zh-CN" sz="2400">
                  <a:solidFill>
                    <a:srgbClr val="FF0000"/>
                  </a:solidFill>
                  <a:latin typeface="+mj-lt"/>
                  <a:cs typeface="Arial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-26%</a:t>
              </a:r>
              <a:endParaRPr lang="zh-CN" altLang="en-US" sz="2400">
                <a:solidFill>
                  <a:srgbClr val="FF0000"/>
                </a:solidFill>
                <a:latin typeface="+mj-lt"/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id="{2E045393-36EA-48BD-9368-F4F231F84AD6}"/>
                </a:ext>
              </a:extLst>
            </p:cNvPr>
            <p:cNvSpPr/>
            <p:nvPr/>
          </p:nvSpPr>
          <p:spPr bwMode="auto">
            <a:xfrm rot="5400000">
              <a:off x="7537193" y="3332000"/>
              <a:ext cx="299357" cy="66011"/>
            </a:xfrm>
            <a:prstGeom prst="rightArrow">
              <a:avLst/>
            </a:prstGeom>
            <a:solidFill>
              <a:srgbClr val="FF0000"/>
            </a:solidFill>
            <a:ln w="12700" cap="sq">
              <a:solidFill>
                <a:schemeClr val="tx1">
                  <a:alpha val="25000"/>
                </a:schemeClr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endParaRPr lang="zh-CN" altLang="en-US" sz="2133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F0DE5CB-D3B7-4910-90F2-3DE64028E190}"/>
              </a:ext>
            </a:extLst>
          </p:cNvPr>
          <p:cNvSpPr txBox="1"/>
          <p:nvPr/>
        </p:nvSpPr>
        <p:spPr bwMode="auto">
          <a:xfrm>
            <a:off x="409880" y="6199154"/>
            <a:ext cx="11602720" cy="42075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sz="1067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Q. Zhou, C. Chu, N. Senthil Kumar, P. Kousha, M. Ghazimirsaeed, H. Subramoni, and D.K. Panda, Designing High-Performance MPI Libraries with On-the-fly Compression for Modern GPU Clusters, 35th IEEE International Parallel &amp;  Distributed Processing Symposium (IPDPS), May 2021.</a:t>
            </a:r>
            <a:r>
              <a:rPr lang="en-US" altLang="zh-CN" sz="1067" b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zh-CN" sz="1067">
                <a:solidFill>
                  <a:srgbClr val="FF0000"/>
                </a:solidFill>
                <a:latin typeface="Arial" panose="020B0604020202020204" pitchFamily="34" charset="0"/>
              </a:rPr>
              <a:t>[Best Paper Finalist] </a:t>
            </a:r>
          </a:p>
        </p:txBody>
      </p:sp>
    </p:spTree>
    <p:extLst>
      <p:ext uri="{BB962C8B-B14F-4D97-AF65-F5344CB8AC3E}">
        <p14:creationId xmlns:p14="http://schemas.microsoft.com/office/powerpoint/2010/main" val="1030434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9D7469-8750-4758-9102-F1712A3DA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52" y="4634397"/>
            <a:ext cx="11898696" cy="1375112"/>
          </a:xfrm>
        </p:spPr>
        <p:txBody>
          <a:bodyPr/>
          <a:lstStyle/>
          <a:p>
            <a:pPr algn="l"/>
            <a:r>
              <a:rPr lang="en-US" altLang="zh-CN">
                <a:latin typeface="+mn-lt"/>
              </a:rPr>
              <a:t>Improvement compared to MVAPICH2-GDR-2.3.7 with Point-to-Point compression</a:t>
            </a:r>
          </a:p>
          <a:p>
            <a:pPr lvl="1"/>
            <a:r>
              <a:rPr lang="en-US" altLang="zh-CN" b="0" i="0" u="none" strike="noStrike" baseline="0">
                <a:latin typeface="+mn-lt"/>
              </a:rPr>
              <a:t>3D-FFT: Reduce All-to-All runtime by up to </a:t>
            </a:r>
            <a:r>
              <a:rPr lang="en-US" altLang="zh-CN" b="0" i="0" u="none" strike="noStrike" baseline="0">
                <a:solidFill>
                  <a:srgbClr val="FF0000"/>
                </a:solidFill>
                <a:latin typeface="+mn-lt"/>
              </a:rPr>
              <a:t>29.2% </a:t>
            </a:r>
            <a:r>
              <a:rPr lang="en-US" altLang="zh-CN" b="0" i="0" u="none" strike="noStrike" baseline="0">
                <a:latin typeface="+mn-lt"/>
              </a:rPr>
              <a:t>with ZFP(rate: 24) on 64 GPUs</a:t>
            </a:r>
          </a:p>
          <a:p>
            <a:pPr lvl="1"/>
            <a:r>
              <a:rPr lang="en-US" altLang="zh-CN">
                <a:latin typeface="+mn-lt"/>
              </a:rPr>
              <a:t>DeepSpeed benchmark: </a:t>
            </a:r>
            <a:r>
              <a:rPr lang="en-US" altLang="zh-CN" b="0" i="0" u="none" strike="noStrike" baseline="0">
                <a:latin typeface="+mn-lt"/>
              </a:rPr>
              <a:t>Reduce All-to-All runtime by up to </a:t>
            </a:r>
            <a:r>
              <a:rPr lang="en-US" altLang="zh-CN">
                <a:solidFill>
                  <a:srgbClr val="FF0000"/>
                </a:solidFill>
                <a:latin typeface="+mn-lt"/>
              </a:rPr>
              <a:t>35</a:t>
            </a:r>
            <a:r>
              <a:rPr lang="en-US" altLang="zh-CN" b="0" i="0" u="none" strike="noStrike" baseline="0">
                <a:solidFill>
                  <a:srgbClr val="FF0000"/>
                </a:solidFill>
                <a:latin typeface="+mn-lt"/>
              </a:rPr>
              <a:t>.8% </a:t>
            </a:r>
            <a:r>
              <a:rPr lang="en-US" altLang="zh-CN" b="0" i="0" u="none" strike="noStrike" baseline="0">
                <a:latin typeface="+mn-lt"/>
              </a:rPr>
              <a:t>with ZFP(rate: 16) on 32 GPUs</a:t>
            </a:r>
          </a:p>
          <a:p>
            <a:pPr algn="l"/>
            <a:endParaRPr lang="en-US" altLang="zh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867818-3DBC-4DA1-9037-F709616A9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399" y="220152"/>
            <a:ext cx="10795460" cy="772768"/>
          </a:xfrm>
        </p:spPr>
        <p:txBody>
          <a:bodyPr/>
          <a:lstStyle/>
          <a:p>
            <a:r>
              <a:rPr lang="en-US" altLang="zh-CN"/>
              <a:t>Performance of All-to-All with Online Compression</a:t>
            </a:r>
            <a:endParaRPr lang="zh-CN" altLang="en-US"/>
          </a:p>
        </p:txBody>
      </p:sp>
      <p:graphicFrame>
        <p:nvGraphicFramePr>
          <p:cNvPr id="4" name="Content Placeholder 10">
            <a:extLst>
              <a:ext uri="{FF2B5EF4-FFF2-40B4-BE49-F238E27FC236}">
                <a16:creationId xmlns:a16="http://schemas.microsoft.com/office/drawing/2014/main" id="{10B1CD9B-4653-41E9-A00A-2D7530941B0C}"/>
              </a:ext>
            </a:extLst>
          </p:cNvPr>
          <p:cNvGraphicFramePr>
            <a:graphicFrameLocks/>
          </p:cNvGraphicFramePr>
          <p:nvPr/>
        </p:nvGraphicFramePr>
        <p:xfrm>
          <a:off x="232229" y="851514"/>
          <a:ext cx="5863771" cy="3754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10">
            <a:extLst>
              <a:ext uri="{FF2B5EF4-FFF2-40B4-BE49-F238E27FC236}">
                <a16:creationId xmlns:a16="http://schemas.microsoft.com/office/drawing/2014/main" id="{502920AD-C7B0-4AC9-BE03-8EB404061451}"/>
              </a:ext>
            </a:extLst>
          </p:cNvPr>
          <p:cNvGraphicFramePr>
            <a:graphicFrameLocks/>
          </p:cNvGraphicFramePr>
          <p:nvPr/>
        </p:nvGraphicFramePr>
        <p:xfrm>
          <a:off x="6096000" y="851514"/>
          <a:ext cx="5863771" cy="3754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E7A70087-2BDC-40A0-82BB-313411AD7349}"/>
              </a:ext>
            </a:extLst>
          </p:cNvPr>
          <p:cNvGrpSpPr/>
          <p:nvPr/>
        </p:nvGrpSpPr>
        <p:grpSpPr>
          <a:xfrm>
            <a:off x="3433079" y="1955396"/>
            <a:ext cx="895964" cy="555056"/>
            <a:chOff x="2574809" y="2685740"/>
            <a:chExt cx="671973" cy="41629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268E7B6-50A5-4100-96FE-960DB77003A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92400" y="3004458"/>
              <a:ext cx="442686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F151BE6-73D6-4A08-BA41-E4652A61F8E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95600" y="3098800"/>
              <a:ext cx="205560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3FB19A98-6848-4F53-8777-478AD979B783}"/>
                </a:ext>
              </a:extLst>
            </p:cNvPr>
            <p:cNvSpPr/>
            <p:nvPr/>
          </p:nvSpPr>
          <p:spPr bwMode="auto">
            <a:xfrm rot="5400000">
              <a:off x="3100445" y="3008995"/>
              <a:ext cx="106927" cy="7914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12700" cap="sq">
              <a:solidFill>
                <a:schemeClr val="tx1">
                  <a:alpha val="25000"/>
                </a:schemeClr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endParaRPr lang="zh-CN" altLang="en-US" sz="2133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4EEE44-574C-48D2-B74C-0DE3DAF21763}"/>
                </a:ext>
              </a:extLst>
            </p:cNvPr>
            <p:cNvSpPr txBox="1"/>
            <p:nvPr/>
          </p:nvSpPr>
          <p:spPr bwMode="auto">
            <a:xfrm>
              <a:off x="2574809" y="2685740"/>
              <a:ext cx="671973" cy="31061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 rtlCol="0">
              <a:spAutoFit/>
            </a:bodyPr>
            <a:lstStyle/>
            <a:p>
              <a:pPr algn="ctr" eaLnBrk="0" hangingPunct="0">
                <a:lnSpc>
                  <a:spcPct val="120000"/>
                </a:lnSpc>
              </a:pPr>
              <a:r>
                <a:rPr lang="en-US" altLang="zh-CN" sz="1867">
                  <a:solidFill>
                    <a:srgbClr val="FF0000"/>
                  </a:solidFill>
                  <a:latin typeface="+mn-lt"/>
                  <a:cs typeface="Arial" pitchFamily="34" charset="0"/>
                </a:rPr>
                <a:t>29.2%</a:t>
              </a:r>
              <a:endParaRPr lang="zh-CN" altLang="en-US" sz="1867">
                <a:solidFill>
                  <a:srgbClr val="FF0000"/>
                </a:solidFill>
                <a:latin typeface="+mn-lt"/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12B236F-0FF9-4F7D-8167-A18B014A3E4E}"/>
              </a:ext>
            </a:extLst>
          </p:cNvPr>
          <p:cNvCxnSpPr>
            <a:cxnSpLocks/>
          </p:cNvCxnSpPr>
          <p:nvPr/>
        </p:nvCxnSpPr>
        <p:spPr bwMode="auto">
          <a:xfrm>
            <a:off x="9296726" y="3117348"/>
            <a:ext cx="607813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6D9C3EF-25C9-4C96-8227-A89E437D27A7}"/>
              </a:ext>
            </a:extLst>
          </p:cNvPr>
          <p:cNvCxnSpPr>
            <a:cxnSpLocks/>
          </p:cNvCxnSpPr>
          <p:nvPr/>
        </p:nvCxnSpPr>
        <p:spPr bwMode="auto">
          <a:xfrm>
            <a:off x="9612893" y="3334577"/>
            <a:ext cx="27408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F83FF187-8DAB-4772-B531-FD0B48521521}"/>
              </a:ext>
            </a:extLst>
          </p:cNvPr>
          <p:cNvSpPr/>
          <p:nvPr/>
        </p:nvSpPr>
        <p:spPr bwMode="auto">
          <a:xfrm rot="5400000">
            <a:off x="9847841" y="3174050"/>
            <a:ext cx="221537" cy="1081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zh-CN" altLang="en-US" sz="2133" err="1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C1ADF73-D35B-41B8-BA56-1773E83A8996}"/>
              </a:ext>
            </a:extLst>
          </p:cNvPr>
          <p:cNvSpPr txBox="1"/>
          <p:nvPr/>
        </p:nvSpPr>
        <p:spPr bwMode="auto">
          <a:xfrm>
            <a:off x="9152650" y="2705090"/>
            <a:ext cx="895964" cy="41415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en-US" altLang="zh-CN" sz="1867">
                <a:solidFill>
                  <a:srgbClr val="FF0000"/>
                </a:solidFill>
                <a:latin typeface="+mn-lt"/>
                <a:cs typeface="Arial" pitchFamily="34" charset="0"/>
              </a:rPr>
              <a:t>35.8%</a:t>
            </a:r>
            <a:endParaRPr lang="zh-CN" altLang="en-US" sz="1867">
              <a:solidFill>
                <a:srgbClr val="FF0000"/>
              </a:solidFill>
              <a:latin typeface="+mn-lt"/>
              <a:cs typeface="Arial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1632CC-386A-410F-82F7-BE7610B590AA}"/>
              </a:ext>
            </a:extLst>
          </p:cNvPr>
          <p:cNvSpPr txBox="1"/>
          <p:nvPr/>
        </p:nvSpPr>
        <p:spPr bwMode="auto">
          <a:xfrm>
            <a:off x="311400" y="6145406"/>
            <a:ext cx="7611681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rtlCol="0">
            <a:spAutoFit/>
          </a:bodyPr>
          <a:lstStyle/>
          <a:p>
            <a:r>
              <a:rPr lang="en-US" altLang="zh-CN" sz="1067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Q. Zhou, P. Kousha, Q. Anthony, K. Khorassani, A. Shafi, H. Subramoni, and D.K. Panda, “</a:t>
            </a:r>
            <a:r>
              <a:rPr lang="en-US" sz="1200">
                <a:solidFill>
                  <a:schemeClr val="bg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Accelerating MPI All-to-All Communication with Online Compression on Modern GPU Clusters</a:t>
            </a:r>
            <a:r>
              <a:rPr lang="en-US" sz="1067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”, ISC ’22.</a:t>
            </a:r>
            <a:endParaRPr lang="en-US" altLang="zh-CN" sz="1067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F1BF89-3EB0-47B1-85D5-37B811DE19C6}"/>
              </a:ext>
            </a:extLst>
          </p:cNvPr>
          <p:cNvSpPr/>
          <p:nvPr/>
        </p:nvSpPr>
        <p:spPr>
          <a:xfrm>
            <a:off x="8886825" y="6083851"/>
            <a:ext cx="28207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Available in MVAPICH2-GDR 2.3.7</a:t>
            </a:r>
          </a:p>
        </p:txBody>
      </p:sp>
    </p:spTree>
    <p:extLst>
      <p:ext uri="{BB962C8B-B14F-4D97-AF65-F5344CB8AC3E}">
        <p14:creationId xmlns:p14="http://schemas.microsoft.com/office/powerpoint/2010/main" val="3039433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0599" y="1060666"/>
            <a:ext cx="11124086" cy="4738886"/>
          </a:xfrm>
        </p:spPr>
        <p:txBody>
          <a:bodyPr/>
          <a:lstStyle/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3"/>
                </a:solidFill>
                <a:latin typeface="Calibri"/>
                <a:cs typeface="Calibri"/>
              </a:rPr>
              <a:t>Brief Overview of the MVAPICH Project</a:t>
            </a:r>
            <a:endParaRPr lang="en-US" sz="2000">
              <a:solidFill>
                <a:schemeClr val="accent3"/>
              </a:solidFill>
              <a:latin typeface="Calibri"/>
              <a:ea typeface="Calibri"/>
              <a:cs typeface="Calibri"/>
            </a:endParaRPr>
          </a:p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accent2"/>
                </a:solidFill>
                <a:latin typeface="Calibri"/>
                <a:cs typeface="Calibri"/>
              </a:rPr>
              <a:t>Features of Latest Release</a:t>
            </a:r>
            <a:endParaRPr lang="en-US" b="1">
              <a:solidFill>
                <a:schemeClr val="accent2"/>
              </a:solidFill>
              <a:latin typeface="Calibri"/>
              <a:ea typeface="Calibri"/>
              <a:cs typeface="Calibri"/>
            </a:endParaRP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accent3"/>
                </a:solidFill>
                <a:latin typeface="Calibri"/>
                <a:cs typeface="Calibri"/>
              </a:rPr>
              <a:t>MVAPICH 3.0rc</a:t>
            </a:r>
            <a:endParaRPr lang="en-US" sz="1800">
              <a:solidFill>
                <a:schemeClr val="accent3"/>
              </a:solidFill>
              <a:latin typeface="Calibri"/>
              <a:ea typeface="Calibri"/>
              <a:cs typeface="Calibri"/>
            </a:endParaRP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accent3"/>
                </a:solidFill>
                <a:latin typeface="Calibri"/>
                <a:cs typeface="Calibri"/>
              </a:rPr>
              <a:t>MVAPICH-Plus 3.0b</a:t>
            </a:r>
            <a:endParaRPr lang="en-US" sz="1800">
              <a:solidFill>
                <a:schemeClr val="accent3"/>
              </a:solidFill>
              <a:latin typeface="Calibri"/>
              <a:ea typeface="Calibri"/>
              <a:cs typeface="Calibri"/>
            </a:endParaRP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accent2"/>
                </a:solidFill>
                <a:latin typeface="Calibri"/>
                <a:cs typeface="Calibri"/>
              </a:rPr>
              <a:t>Converged software stack based on MVAPICH</a:t>
            </a:r>
            <a:endParaRPr lang="en-US" sz="1800" b="1">
              <a:solidFill>
                <a:schemeClr val="accent2"/>
              </a:solidFill>
              <a:latin typeface="Calibri"/>
              <a:ea typeface="Calibri"/>
              <a:cs typeface="Calibri"/>
            </a:endParaRPr>
          </a:p>
          <a:p>
            <a:pPr marL="1142365" lvl="2" indent="-227965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accent2"/>
                </a:solidFill>
                <a:latin typeface="Calibri"/>
                <a:cs typeface="Calibri"/>
              </a:rPr>
              <a:t>Support for DL (HiDL), ML (MPI4cuML), Big Data (MPI4Spark), and Data Science (MPI4Dask)</a:t>
            </a:r>
            <a:endParaRPr lang="en-US" sz="1600" b="1">
              <a:solidFill>
                <a:schemeClr val="accent2"/>
              </a:solidFill>
              <a:latin typeface="Calibri"/>
              <a:ea typeface="Calibri"/>
              <a:cs typeface="Calibri"/>
            </a:endParaRP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1800">
                <a:latin typeface="Calibri"/>
                <a:cs typeface="Calibri"/>
              </a:rPr>
              <a:t>OSU Micro-Benchmarks (OMB)</a:t>
            </a:r>
            <a:endParaRPr lang="en-US" sz="2400">
              <a:latin typeface="Calibri"/>
              <a:cs typeface="Calibri"/>
            </a:endParaRPr>
          </a:p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>
                <a:latin typeface="Calibri"/>
                <a:cs typeface="Calibri"/>
              </a:rPr>
              <a:t>Upcoming Features</a:t>
            </a:r>
            <a:endParaRPr lang="en-US">
              <a:latin typeface="Calibri"/>
              <a:ea typeface="Calibri"/>
              <a:cs typeface="Calibri"/>
            </a:endParaRPr>
          </a:p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>
                <a:latin typeface="Calibri"/>
                <a:cs typeface="Calibri"/>
              </a:rPr>
              <a:t>Conclusions</a:t>
            </a:r>
            <a:endParaRPr lang="en-US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US" sz="3200">
              <a:latin typeface="Calibri"/>
              <a:cs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0599" y="251482"/>
            <a:ext cx="10795460" cy="598143"/>
          </a:xfrm>
        </p:spPr>
        <p:txBody>
          <a:bodyPr lIns="121915" tIns="60957" rIns="121915" bIns="60957" anchor="t"/>
          <a:lstStyle/>
          <a:p>
            <a:pPr algn="ctr"/>
            <a:r>
              <a:rPr lang="en-US">
                <a:solidFill>
                  <a:srgbClr val="C00000"/>
                </a:solidFill>
                <a:latin typeface="Calibri"/>
                <a:cs typeface="Calibri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37410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084" y="932186"/>
            <a:ext cx="11294231" cy="5479965"/>
          </a:xfrm>
        </p:spPr>
        <p:txBody>
          <a:bodyPr/>
          <a:lstStyle/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accent2"/>
                </a:solidFill>
                <a:latin typeface="Calibri"/>
                <a:cs typeface="Calibri"/>
              </a:rPr>
              <a:t>Brief Overview of the MVAPICH Project</a:t>
            </a:r>
            <a:endParaRPr lang="en-US">
              <a:solidFill>
                <a:schemeClr val="accent2"/>
              </a:solidFill>
              <a:latin typeface="Calibri"/>
              <a:ea typeface="Calibri"/>
              <a:cs typeface="Calibri"/>
            </a:endParaRPr>
          </a:p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>
                <a:latin typeface="Calibri"/>
                <a:cs typeface="Calibri"/>
              </a:rPr>
              <a:t>Features of Latest Release</a:t>
            </a:r>
            <a:endParaRPr lang="en-US">
              <a:latin typeface="Calibri"/>
              <a:ea typeface="Calibri"/>
              <a:cs typeface="Calibri"/>
            </a:endParaRP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1800">
                <a:latin typeface="Calibri"/>
                <a:cs typeface="Calibri"/>
              </a:rPr>
              <a:t>MVAPICH 3.0rc</a:t>
            </a:r>
            <a:endParaRPr lang="en-US" sz="1800">
              <a:latin typeface="Calibri"/>
              <a:ea typeface="Calibri"/>
              <a:cs typeface="Calibri"/>
            </a:endParaRP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1800">
                <a:latin typeface="Calibri"/>
                <a:cs typeface="Calibri"/>
              </a:rPr>
              <a:t>MVAPICH-Plus 3.0b</a:t>
            </a:r>
            <a:endParaRPr lang="en-US" sz="1800">
              <a:latin typeface="Calibri"/>
              <a:ea typeface="Calibri"/>
              <a:cs typeface="Calibri"/>
            </a:endParaRP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1800">
                <a:latin typeface="Calibri"/>
                <a:cs typeface="Calibri"/>
              </a:rPr>
              <a:t>Converged software stack based on MVAPICH</a:t>
            </a:r>
            <a:endParaRPr lang="en-US" sz="1800">
              <a:latin typeface="Calibri"/>
              <a:ea typeface="Calibri"/>
              <a:cs typeface="Calibri"/>
            </a:endParaRPr>
          </a:p>
          <a:p>
            <a:pPr marL="1142365" lvl="2" indent="-227965">
              <a:buFont typeface="Arial" panose="020B0604020202020204" pitchFamily="34" charset="0"/>
              <a:buChar char="•"/>
            </a:pPr>
            <a:r>
              <a:rPr lang="en-US" sz="1600">
                <a:latin typeface="Calibri"/>
                <a:cs typeface="Calibri"/>
              </a:rPr>
              <a:t>Support for DL (HiDL), ML (MPI4cuML), Big Data (MPI4Spark), and Data Science (MPI4Dask)</a:t>
            </a:r>
            <a:endParaRPr lang="en-US" sz="1600">
              <a:latin typeface="Calibri"/>
              <a:ea typeface="Calibri"/>
              <a:cs typeface="Calibri"/>
            </a:endParaRP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1800">
                <a:latin typeface="Calibri"/>
                <a:cs typeface="Calibri"/>
              </a:rPr>
              <a:t>OSU Micro-Benchmarks (OMB)</a:t>
            </a:r>
            <a:endParaRPr lang="en-US" sz="1800">
              <a:latin typeface="Calibri"/>
              <a:ea typeface="Calibri"/>
              <a:cs typeface="Calibri"/>
            </a:endParaRPr>
          </a:p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>
                <a:latin typeface="Calibri"/>
                <a:cs typeface="Calibri"/>
              </a:rPr>
              <a:t>Upcoming Features</a:t>
            </a:r>
            <a:endParaRPr lang="en-US">
              <a:latin typeface="Calibri"/>
              <a:ea typeface="Calibri"/>
              <a:cs typeface="Calibri"/>
            </a:endParaRP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1800">
                <a:latin typeface="Calibri"/>
                <a:cs typeface="Calibri"/>
              </a:rPr>
              <a:t>MVAPICH and MVAPICH-Plus 4.0 series with support for MPI 4.1</a:t>
            </a:r>
            <a:endParaRPr lang="en-US" sz="1800">
              <a:latin typeface="Calibri"/>
              <a:ea typeface="Calibri"/>
              <a:cs typeface="Calibri"/>
            </a:endParaRP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1800">
                <a:latin typeface="Calibri"/>
                <a:cs typeface="Calibri"/>
              </a:rPr>
              <a:t>MVAPICH-Plus  for AI-Accelerator Chips (Habana/Gaudi)</a:t>
            </a:r>
            <a:endParaRPr lang="en-US" sz="1800">
              <a:latin typeface="Calibri"/>
              <a:ea typeface="Calibri"/>
              <a:cs typeface="Calibri"/>
            </a:endParaRP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1800">
                <a:latin typeface="Calibri"/>
                <a:cs typeface="Calibri"/>
              </a:rPr>
              <a:t>MVAPICH and OMB for FPGA</a:t>
            </a:r>
            <a:endParaRPr lang="en-US" sz="1800">
              <a:latin typeface="Calibri"/>
              <a:ea typeface="Calibri"/>
              <a:cs typeface="Calibri"/>
            </a:endParaRP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1800">
                <a:latin typeface="Calibri"/>
                <a:cs typeface="Calibri"/>
              </a:rPr>
              <a:t>MPI4DL for Deep Learning</a:t>
            </a:r>
            <a:endParaRPr lang="en-US" sz="1800">
              <a:latin typeface="Calibri"/>
              <a:ea typeface="Calibri"/>
              <a:cs typeface="Calibri"/>
            </a:endParaRPr>
          </a:p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>
                <a:latin typeface="Calibri"/>
                <a:cs typeface="Calibri"/>
              </a:rPr>
              <a:t>Conclusions</a:t>
            </a:r>
            <a:endParaRPr lang="en-US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US" sz="3200">
              <a:latin typeface="Calibri"/>
              <a:cs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0599" y="76857"/>
            <a:ext cx="10795460" cy="772768"/>
          </a:xfrm>
        </p:spPr>
        <p:txBody>
          <a:bodyPr lIns="121915" tIns="60957" rIns="121915" bIns="60957" anchor="t"/>
          <a:lstStyle/>
          <a:p>
            <a:pPr algn="ctr"/>
            <a:r>
              <a:rPr lang="en-US">
                <a:solidFill>
                  <a:srgbClr val="C00000"/>
                </a:solidFill>
                <a:latin typeface="Calibri"/>
                <a:cs typeface="Calibri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350291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061221" y="1439495"/>
          <a:ext cx="9509463" cy="4848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44" y="302636"/>
            <a:ext cx="11045216" cy="767213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>
                <a:latin typeface="Calibri"/>
                <a:ea typeface="Calibri"/>
                <a:cs typeface="Calibri"/>
              </a:rPr>
              <a:t>MPI-Driven Solutions for AI, Big Data and Data Science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293345" y="3944295"/>
            <a:ext cx="3491975" cy="10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33">
                <a:solidFill>
                  <a:srgbClr val="FF0000"/>
                </a:solidFill>
                <a:latin typeface="Calibri"/>
                <a:cs typeface="Calibri"/>
              </a:rPr>
              <a:t>Convergence of HPC, Deep/Machine Learning, and Data Science!</a:t>
            </a:r>
          </a:p>
        </p:txBody>
      </p:sp>
    </p:spTree>
    <p:extLst>
      <p:ext uri="{BB962C8B-B14F-4D97-AF65-F5344CB8AC3E}">
        <p14:creationId xmlns:p14="http://schemas.microsoft.com/office/powerpoint/2010/main" val="13775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2925" y="1277655"/>
            <a:ext cx="11074390" cy="5134496"/>
          </a:xfrm>
        </p:spPr>
        <p:txBody>
          <a:bodyPr/>
          <a:lstStyle/>
          <a:p>
            <a:pPr marL="342274" indent="-285115">
              <a:buFont typeface="Arial" panose="020B0604020202020204" pitchFamily="34" charset="0"/>
              <a:buChar char="•"/>
            </a:pPr>
            <a:r>
              <a:rPr lang="en-US" sz="2800">
                <a:latin typeface="Calibri"/>
                <a:ea typeface="Calibri"/>
                <a:cs typeface="Calibri"/>
              </a:rPr>
              <a:t>Deep Learning (HiDL)</a:t>
            </a:r>
            <a:endParaRPr lang="en-US" sz="2800">
              <a:ea typeface="Calibri"/>
            </a:endParaRPr>
          </a:p>
          <a:p>
            <a:pPr marL="342274" indent="-285115">
              <a:buFont typeface="Arial" panose="020B0604020202020204" pitchFamily="34" charset="0"/>
              <a:buChar char="•"/>
            </a:pPr>
            <a:r>
              <a:rPr lang="en-US" sz="2800">
                <a:latin typeface="Calibri"/>
                <a:ea typeface="Calibri"/>
                <a:cs typeface="Calibri"/>
              </a:rPr>
              <a:t>Machine Learning (MPI4cuML)</a:t>
            </a:r>
            <a:endParaRPr lang="en-US" sz="2800">
              <a:ea typeface="Calibri"/>
            </a:endParaRPr>
          </a:p>
          <a:p>
            <a:pPr marL="342274" indent="-285115">
              <a:buFont typeface="Arial" panose="020B0604020202020204" pitchFamily="34" charset="0"/>
              <a:buChar char="•"/>
            </a:pPr>
            <a:r>
              <a:rPr lang="en-US" sz="2800">
                <a:latin typeface="Calibri"/>
                <a:ea typeface="Calibri"/>
                <a:cs typeface="Calibri"/>
              </a:rPr>
              <a:t>Big Data (MPI4Spark)</a:t>
            </a:r>
            <a:endParaRPr lang="en-US" sz="2800">
              <a:ea typeface="Calibri"/>
            </a:endParaRPr>
          </a:p>
          <a:p>
            <a:pPr marL="342274" indent="-285115">
              <a:buFont typeface="Arial" panose="020B0604020202020204" pitchFamily="34" charset="0"/>
              <a:buChar char="•"/>
            </a:pPr>
            <a:r>
              <a:rPr lang="en-US" sz="2800">
                <a:latin typeface="Calibri"/>
                <a:ea typeface="Calibri"/>
                <a:cs typeface="Calibri"/>
              </a:rPr>
              <a:t>Data Science (MPI4Dask)</a:t>
            </a:r>
            <a:endParaRPr lang="en-US" sz="28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0599" y="76857"/>
            <a:ext cx="10795460" cy="772768"/>
          </a:xfrm>
        </p:spPr>
        <p:txBody>
          <a:bodyPr lIns="121915" tIns="60957" rIns="121915" bIns="60957" anchor="t"/>
          <a:lstStyle/>
          <a:p>
            <a:pPr algn="ctr"/>
            <a:r>
              <a:rPr lang="en-US">
                <a:solidFill>
                  <a:srgbClr val="C00000"/>
                </a:solidFill>
                <a:latin typeface="Calibri"/>
                <a:cs typeface="Calibri"/>
              </a:rPr>
              <a:t>Four Different Modules</a:t>
            </a:r>
          </a:p>
        </p:txBody>
      </p:sp>
    </p:spTree>
    <p:extLst>
      <p:ext uri="{BB962C8B-B14F-4D97-AF65-F5344CB8AC3E}">
        <p14:creationId xmlns:p14="http://schemas.microsoft.com/office/powerpoint/2010/main" val="613425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390" y="132567"/>
            <a:ext cx="11696900" cy="772768"/>
          </a:xfrm>
        </p:spPr>
        <p:txBody>
          <a:bodyPr lIns="91440" tIns="45720" rIns="91440" bIns="45720" anchor="t"/>
          <a:lstStyle/>
          <a:p>
            <a:r>
              <a:rPr lang="en-US">
                <a:latin typeface="+mn-lt"/>
                <a:cs typeface="Calibri"/>
              </a:rPr>
              <a:t>MVAPICH (MPI)-driven Infrastructure for ML/DL Training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B2096E-A7EB-478F-87A9-F790347501E0}"/>
              </a:ext>
            </a:extLst>
          </p:cNvPr>
          <p:cNvGrpSpPr/>
          <p:nvPr/>
        </p:nvGrpSpPr>
        <p:grpSpPr>
          <a:xfrm>
            <a:off x="393712" y="1074169"/>
            <a:ext cx="5517379" cy="4843547"/>
            <a:chOff x="3274383" y="1334957"/>
            <a:chExt cx="5956447" cy="4843546"/>
          </a:xfrm>
        </p:grpSpPr>
        <p:sp>
          <p:nvSpPr>
            <p:cNvPr id="25" name="Rounded Rectangle 8">
              <a:extLst>
                <a:ext uri="{FF2B5EF4-FFF2-40B4-BE49-F238E27FC236}">
                  <a16:creationId xmlns:a16="http://schemas.microsoft.com/office/drawing/2014/main" id="{3F2275FA-80CC-45F6-9090-B3D787F60D3C}"/>
                </a:ext>
              </a:extLst>
            </p:cNvPr>
            <p:cNvSpPr/>
            <p:nvPr/>
          </p:nvSpPr>
          <p:spPr bwMode="auto">
            <a:xfrm>
              <a:off x="3274383" y="5270978"/>
              <a:ext cx="3186692" cy="907525"/>
            </a:xfrm>
            <a:prstGeom prst="roundRect">
              <a:avLst/>
            </a:prstGeom>
            <a:solidFill>
              <a:srgbClr val="FFFDA9"/>
            </a:solidFill>
            <a:ln w="19050" cap="sq" cmpd="sng">
              <a:solidFill>
                <a:schemeClr val="accent4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en-US" sz="1850" b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rPr>
                <a:t>MVAPICH or MVAPICH-Plus for CPU Training</a:t>
              </a:r>
            </a:p>
          </p:txBody>
        </p:sp>
        <p:sp>
          <p:nvSpPr>
            <p:cNvPr id="26" name="Rounded Rectangle 10">
              <a:extLst>
                <a:ext uri="{FF2B5EF4-FFF2-40B4-BE49-F238E27FC236}">
                  <a16:creationId xmlns:a16="http://schemas.microsoft.com/office/drawing/2014/main" id="{B36DCDBF-25F0-44BB-A480-E167F93E1A3D}"/>
                </a:ext>
              </a:extLst>
            </p:cNvPr>
            <p:cNvSpPr/>
            <p:nvPr/>
          </p:nvSpPr>
          <p:spPr bwMode="auto">
            <a:xfrm>
              <a:off x="6547979" y="5270978"/>
              <a:ext cx="2658405" cy="907525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 cap="sq" cmpd="sng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en-US" sz="1850" b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rPr>
                <a:t>MVAPICH-Plus for </a:t>
              </a:r>
              <a:endParaRPr lang="en-US" sz="1867" b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endParaRPr>
            </a:p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en-US" sz="1867" b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rPr>
                <a:t>GPU Training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2A1AC71-45EB-4BAB-9B7D-BA8AECCCD5E4}"/>
                </a:ext>
              </a:extLst>
            </p:cNvPr>
            <p:cNvGrpSpPr/>
            <p:nvPr/>
          </p:nvGrpSpPr>
          <p:grpSpPr>
            <a:xfrm>
              <a:off x="3281502" y="2621738"/>
              <a:ext cx="5875995" cy="2090057"/>
              <a:chOff x="1876927" y="2117557"/>
              <a:chExt cx="4406996" cy="1567543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E6B91A4-C36D-45EA-9DA6-D894A17CB4DA}"/>
                  </a:ext>
                </a:extLst>
              </p:cNvPr>
              <p:cNvSpPr/>
              <p:nvPr/>
            </p:nvSpPr>
            <p:spPr bwMode="auto">
              <a:xfrm>
                <a:off x="1973180" y="2935705"/>
                <a:ext cx="4216782" cy="611891"/>
              </a:xfrm>
              <a:prstGeom prst="rect">
                <a:avLst/>
              </a:prstGeom>
              <a:solidFill>
                <a:srgbClr val="D6D7FF"/>
              </a:solidFill>
              <a:ln w="19050" cap="sq" cmpd="sng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 eaLnBrk="0" hangingPunct="0">
                  <a:lnSpc>
                    <a:spcPct val="110000"/>
                  </a:lnSpc>
                  <a:spcBef>
                    <a:spcPct val="20000"/>
                  </a:spcBef>
                </a:pPr>
                <a:r>
                  <a:rPr lang="en-US" sz="2133" b="0">
                    <a:solidFill>
                      <a:schemeClr val="bg2"/>
                    </a:solidFill>
                    <a:latin typeface="+mn-lt"/>
                  </a:rPr>
                  <a:t>Horovod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88DAF8D-7885-4EF0-B05B-BA3DBDFB4CD0}"/>
                  </a:ext>
                </a:extLst>
              </p:cNvPr>
              <p:cNvSpPr/>
              <p:nvPr/>
            </p:nvSpPr>
            <p:spPr bwMode="auto">
              <a:xfrm>
                <a:off x="1973179" y="2268810"/>
                <a:ext cx="1271910" cy="37813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9050" cap="sq" cmpd="sng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 eaLnBrk="0" hangingPunct="0">
                  <a:lnSpc>
                    <a:spcPct val="110000"/>
                  </a:lnSpc>
                  <a:spcBef>
                    <a:spcPct val="20000"/>
                  </a:spcBef>
                </a:pPr>
                <a:r>
                  <a:rPr lang="en-US" sz="1200" b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</a:rPr>
                  <a:t>TensorFlow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3181868-69FF-443A-B2D1-1118C9B0F135}"/>
                  </a:ext>
                </a:extLst>
              </p:cNvPr>
              <p:cNvSpPr/>
              <p:nvPr/>
            </p:nvSpPr>
            <p:spPr bwMode="auto">
              <a:xfrm>
                <a:off x="3477365" y="2268810"/>
                <a:ext cx="1271910" cy="37813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9050" cap="sq" cmpd="sng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 eaLnBrk="0" hangingPunct="0">
                  <a:lnSpc>
                    <a:spcPct val="110000"/>
                  </a:lnSpc>
                  <a:spcBef>
                    <a:spcPct val="20000"/>
                  </a:spcBef>
                </a:pPr>
                <a:r>
                  <a:rPr lang="en-US" sz="1200" b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</a:rPr>
                  <a:t>PyTorch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DF464EC-A44B-4BC8-A069-6AA6DCF897B4}"/>
                  </a:ext>
                </a:extLst>
              </p:cNvPr>
              <p:cNvSpPr/>
              <p:nvPr/>
            </p:nvSpPr>
            <p:spPr bwMode="auto">
              <a:xfrm>
                <a:off x="4918051" y="2268810"/>
                <a:ext cx="1271910" cy="37813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9050" cap="sq" cmpd="sng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 eaLnBrk="0" hangingPunct="0">
                  <a:lnSpc>
                    <a:spcPct val="110000"/>
                  </a:lnSpc>
                  <a:spcBef>
                    <a:spcPct val="20000"/>
                  </a:spcBef>
                </a:pPr>
                <a:r>
                  <a:rPr lang="en-US" sz="1200" b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</a:rPr>
                  <a:t>MXNet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696DDE1-AC75-48E3-AF11-E6BD1518BF05}"/>
                  </a:ext>
                </a:extLst>
              </p:cNvPr>
              <p:cNvSpPr/>
              <p:nvPr/>
            </p:nvSpPr>
            <p:spPr bwMode="auto">
              <a:xfrm>
                <a:off x="1876927" y="2117557"/>
                <a:ext cx="4406996" cy="1567543"/>
              </a:xfrm>
              <a:prstGeom prst="rect">
                <a:avLst/>
              </a:prstGeom>
              <a:noFill/>
              <a:ln w="19050" cap="sq" cmpd="sng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 eaLnBrk="0" hangingPunct="0">
                  <a:lnSpc>
                    <a:spcPct val="110000"/>
                  </a:lnSpc>
                  <a:spcBef>
                    <a:spcPct val="20000"/>
                  </a:spcBef>
                </a:pPr>
                <a:endParaRPr lang="en-US" sz="2133" b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endParaRPr>
              </a:p>
            </p:txBody>
          </p:sp>
        </p:grp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1E3CB57-94D2-4B97-AB63-389251110F84}"/>
                </a:ext>
              </a:extLst>
            </p:cNvPr>
            <p:cNvSpPr/>
            <p:nvPr/>
          </p:nvSpPr>
          <p:spPr bwMode="auto">
            <a:xfrm>
              <a:off x="3281502" y="1334957"/>
              <a:ext cx="5949328" cy="90176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sq" cmpd="sng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en-US" sz="2133" b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rPr>
                <a:t>ML/DL Applications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0E3BAB7-1926-4ABC-BE62-C001722C1C4C}"/>
                </a:ext>
              </a:extLst>
            </p:cNvPr>
            <p:cNvCxnSpPr>
              <a:cxnSpLocks/>
              <a:stCxn id="38" idx="2"/>
              <a:endCxn id="25" idx="0"/>
            </p:cNvCxnSpPr>
            <p:nvPr/>
          </p:nvCxnSpPr>
          <p:spPr bwMode="auto">
            <a:xfrm flipH="1">
              <a:off x="4867730" y="4711795"/>
              <a:ext cx="1351771" cy="559183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CEB0F8F-0278-4AF6-A85D-BFD2C56ADAF9}"/>
                </a:ext>
              </a:extLst>
            </p:cNvPr>
            <p:cNvCxnSpPr>
              <a:stCxn id="38" idx="2"/>
              <a:endCxn id="26" idx="0"/>
            </p:cNvCxnSpPr>
            <p:nvPr/>
          </p:nvCxnSpPr>
          <p:spPr bwMode="auto">
            <a:xfrm>
              <a:off x="6219499" y="4711795"/>
              <a:ext cx="1657683" cy="559183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149973D-F34F-4A8A-A411-EE2747379C5A}"/>
                </a:ext>
              </a:extLst>
            </p:cNvPr>
            <p:cNvCxnSpPr>
              <a:stCxn id="28" idx="4"/>
              <a:endCxn id="35" idx="0"/>
            </p:cNvCxnSpPr>
            <p:nvPr/>
          </p:nvCxnSpPr>
          <p:spPr bwMode="auto">
            <a:xfrm flipH="1">
              <a:off x="4257778" y="2236726"/>
              <a:ext cx="1998388" cy="586683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E68F2F8-5CD7-4563-A4DD-D7079D86B73B}"/>
                </a:ext>
              </a:extLst>
            </p:cNvPr>
            <p:cNvCxnSpPr>
              <a:stCxn id="28" idx="4"/>
              <a:endCxn id="36" idx="0"/>
            </p:cNvCxnSpPr>
            <p:nvPr/>
          </p:nvCxnSpPr>
          <p:spPr bwMode="auto">
            <a:xfrm>
              <a:off x="6256166" y="2236726"/>
              <a:ext cx="7193" cy="586683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0F1BC96-B6B9-4B8B-8A0C-B9E5B9B89B34}"/>
                </a:ext>
              </a:extLst>
            </p:cNvPr>
            <p:cNvCxnSpPr>
              <a:stCxn id="28" idx="4"/>
              <a:endCxn id="37" idx="0"/>
            </p:cNvCxnSpPr>
            <p:nvPr/>
          </p:nvCxnSpPr>
          <p:spPr bwMode="auto">
            <a:xfrm>
              <a:off x="6256166" y="2236726"/>
              <a:ext cx="1928108" cy="586683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BE9404B-2D54-4B28-A91E-40A01AE656E6}"/>
              </a:ext>
            </a:extLst>
          </p:cNvPr>
          <p:cNvGrpSpPr/>
          <p:nvPr/>
        </p:nvGrpSpPr>
        <p:grpSpPr>
          <a:xfrm>
            <a:off x="6303556" y="1072463"/>
            <a:ext cx="5517377" cy="4843547"/>
            <a:chOff x="3274112" y="1334957"/>
            <a:chExt cx="5956718" cy="4843546"/>
          </a:xfrm>
        </p:grpSpPr>
        <p:sp>
          <p:nvSpPr>
            <p:cNvPr id="40" name="Rounded Rectangle 8">
              <a:extLst>
                <a:ext uri="{FF2B5EF4-FFF2-40B4-BE49-F238E27FC236}">
                  <a16:creationId xmlns:a16="http://schemas.microsoft.com/office/drawing/2014/main" id="{0037E314-F0C5-481D-B29C-EB3DEF288903}"/>
                </a:ext>
              </a:extLst>
            </p:cNvPr>
            <p:cNvSpPr/>
            <p:nvPr/>
          </p:nvSpPr>
          <p:spPr bwMode="auto">
            <a:xfrm>
              <a:off x="3274112" y="5270978"/>
              <a:ext cx="3186963" cy="907525"/>
            </a:xfrm>
            <a:prstGeom prst="roundRect">
              <a:avLst/>
            </a:prstGeom>
            <a:solidFill>
              <a:srgbClr val="FFFDA9"/>
            </a:solidFill>
            <a:ln w="19050" cap="sq" cmpd="sng">
              <a:solidFill>
                <a:schemeClr val="accent4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en-US" sz="1850" b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rPr>
                <a:t>MVAPICH or MVAPICH-Plus for CPU Training</a:t>
              </a:r>
            </a:p>
          </p:txBody>
        </p:sp>
        <p:sp>
          <p:nvSpPr>
            <p:cNvPr id="41" name="Rounded Rectangle 10">
              <a:extLst>
                <a:ext uri="{FF2B5EF4-FFF2-40B4-BE49-F238E27FC236}">
                  <a16:creationId xmlns:a16="http://schemas.microsoft.com/office/drawing/2014/main" id="{1EDF32ED-EE4A-4E11-BC12-05E9CCBCA0AC}"/>
                </a:ext>
              </a:extLst>
            </p:cNvPr>
            <p:cNvSpPr/>
            <p:nvPr/>
          </p:nvSpPr>
          <p:spPr bwMode="auto">
            <a:xfrm>
              <a:off x="6547979" y="5270978"/>
              <a:ext cx="2658405" cy="907525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 cap="sq" cmpd="sng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en-US" sz="1850" b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rPr>
                <a:t>MVAPICH-Plus for </a:t>
              </a:r>
              <a:endParaRPr lang="en-US" sz="1867" b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endParaRPr>
            </a:p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en-US" sz="1867" b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rPr>
                <a:t>GPU Training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0AC94A5-E38B-48AD-8BEA-2A9981315682}"/>
                </a:ext>
              </a:extLst>
            </p:cNvPr>
            <p:cNvGrpSpPr/>
            <p:nvPr/>
          </p:nvGrpSpPr>
          <p:grpSpPr>
            <a:xfrm>
              <a:off x="3281502" y="2621738"/>
              <a:ext cx="5875995" cy="2090057"/>
              <a:chOff x="1876927" y="2117557"/>
              <a:chExt cx="4406996" cy="1567543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C8D3E31-56B3-4ADC-A1D7-958F8FE37360}"/>
                  </a:ext>
                </a:extLst>
              </p:cNvPr>
              <p:cNvSpPr/>
              <p:nvPr/>
            </p:nvSpPr>
            <p:spPr bwMode="auto">
              <a:xfrm>
                <a:off x="2132439" y="2943974"/>
                <a:ext cx="1974425" cy="611891"/>
              </a:xfrm>
              <a:prstGeom prst="rect">
                <a:avLst/>
              </a:prstGeom>
              <a:solidFill>
                <a:srgbClr val="D6D7FF"/>
              </a:solidFill>
              <a:ln w="19050" cap="sq" cmpd="sng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 eaLnBrk="0" hangingPunct="0">
                  <a:lnSpc>
                    <a:spcPct val="110000"/>
                  </a:lnSpc>
                  <a:spcBef>
                    <a:spcPct val="20000"/>
                  </a:spcBef>
                </a:pPr>
                <a:r>
                  <a:rPr lang="en-US" sz="2133" b="0">
                    <a:solidFill>
                      <a:schemeClr val="bg2"/>
                    </a:solidFill>
                    <a:latin typeface="+mn-lt"/>
                  </a:rPr>
                  <a:t>Torch.distributed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1CD1565-471C-4AD3-BDCD-FC207544F902}"/>
                  </a:ext>
                </a:extLst>
              </p:cNvPr>
              <p:cNvSpPr/>
              <p:nvPr/>
            </p:nvSpPr>
            <p:spPr bwMode="auto">
              <a:xfrm>
                <a:off x="3343262" y="2277079"/>
                <a:ext cx="1529326" cy="37813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9050" cap="sq" cmpd="sng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 eaLnBrk="0" hangingPunct="0">
                  <a:lnSpc>
                    <a:spcPct val="110000"/>
                  </a:lnSpc>
                  <a:spcBef>
                    <a:spcPct val="20000"/>
                  </a:spcBef>
                </a:pPr>
                <a:r>
                  <a:rPr lang="en-US" sz="2133" b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</a:rPr>
                  <a:t>PyTorch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2F7C5C1-DF1B-4F28-B604-0AABEC4A9D3F}"/>
                  </a:ext>
                </a:extLst>
              </p:cNvPr>
              <p:cNvSpPr/>
              <p:nvPr/>
            </p:nvSpPr>
            <p:spPr bwMode="auto">
              <a:xfrm>
                <a:off x="1876927" y="2117557"/>
                <a:ext cx="4406996" cy="1567543"/>
              </a:xfrm>
              <a:prstGeom prst="rect">
                <a:avLst/>
              </a:prstGeom>
              <a:noFill/>
              <a:ln w="19050" cap="sq" cmpd="sng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 eaLnBrk="0" hangingPunct="0">
                  <a:lnSpc>
                    <a:spcPct val="110000"/>
                  </a:lnSpc>
                  <a:spcBef>
                    <a:spcPct val="20000"/>
                  </a:spcBef>
                </a:pPr>
                <a:endParaRPr lang="en-US" sz="2133" b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endParaRPr>
              </a:p>
            </p:txBody>
          </p:sp>
        </p:grp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1E30EC-35E2-4206-9A10-3892AD4DF347}"/>
                </a:ext>
              </a:extLst>
            </p:cNvPr>
            <p:cNvSpPr/>
            <p:nvPr/>
          </p:nvSpPr>
          <p:spPr bwMode="auto">
            <a:xfrm>
              <a:off x="3281502" y="1334957"/>
              <a:ext cx="5949328" cy="90176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sq" cmpd="sng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en-US" sz="2133" b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rPr>
                <a:t>ML/DL Applications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26F0F32C-AE19-4FC2-A099-15465A68DB6B}"/>
                </a:ext>
              </a:extLst>
            </p:cNvPr>
            <p:cNvCxnSpPr>
              <a:cxnSpLocks/>
              <a:stCxn id="49" idx="2"/>
              <a:endCxn id="40" idx="0"/>
            </p:cNvCxnSpPr>
            <p:nvPr/>
          </p:nvCxnSpPr>
          <p:spPr bwMode="auto">
            <a:xfrm flipH="1">
              <a:off x="4867593" y="4711795"/>
              <a:ext cx="1351907" cy="559183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EED3F4CC-6AEB-454E-8492-813969B77F0C}"/>
                </a:ext>
              </a:extLst>
            </p:cNvPr>
            <p:cNvCxnSpPr>
              <a:cxnSpLocks/>
              <a:stCxn id="49" idx="2"/>
              <a:endCxn id="41" idx="0"/>
            </p:cNvCxnSpPr>
            <p:nvPr/>
          </p:nvCxnSpPr>
          <p:spPr bwMode="auto">
            <a:xfrm>
              <a:off x="6219499" y="4711795"/>
              <a:ext cx="1657683" cy="559183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6F64CC65-BA83-47C2-82A5-CCAF008C1FC2}"/>
                </a:ext>
              </a:extLst>
            </p:cNvPr>
            <p:cNvCxnSpPr>
              <a:cxnSpLocks/>
              <a:stCxn id="43" idx="4"/>
              <a:endCxn id="48" idx="0"/>
            </p:cNvCxnSpPr>
            <p:nvPr/>
          </p:nvCxnSpPr>
          <p:spPr bwMode="auto">
            <a:xfrm>
              <a:off x="6256166" y="2236726"/>
              <a:ext cx="0" cy="597708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3A4CC39-F12F-4444-B8D1-7A46B9729087}"/>
              </a:ext>
            </a:extLst>
          </p:cNvPr>
          <p:cNvCxnSpPr>
            <a:cxnSpLocks/>
          </p:cNvCxnSpPr>
          <p:nvPr/>
        </p:nvCxnSpPr>
        <p:spPr bwMode="auto">
          <a:xfrm flipH="1">
            <a:off x="6105543" y="789784"/>
            <a:ext cx="19507" cy="5228977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FD816F4-D9FD-44FE-A53F-23C4FFF411A8}"/>
              </a:ext>
            </a:extLst>
          </p:cNvPr>
          <p:cNvSpPr/>
          <p:nvPr/>
        </p:nvSpPr>
        <p:spPr bwMode="auto">
          <a:xfrm>
            <a:off x="9064356" y="3454983"/>
            <a:ext cx="2438400" cy="815855"/>
          </a:xfrm>
          <a:prstGeom prst="rect">
            <a:avLst/>
          </a:prstGeom>
          <a:solidFill>
            <a:srgbClr val="D6D7FF"/>
          </a:solidFill>
          <a:ln w="19050" cap="sq" cmpd="sng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2133" b="0">
                <a:solidFill>
                  <a:schemeClr val="bg2"/>
                </a:solidFill>
                <a:latin typeface="+mn-lt"/>
              </a:rPr>
              <a:t>DeepSpeed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AB3FF13-6DD0-4947-BE34-FC1FDA2B8E35}"/>
              </a:ext>
            </a:extLst>
          </p:cNvPr>
          <p:cNvSpPr/>
          <p:nvPr/>
        </p:nvSpPr>
        <p:spPr bwMode="auto">
          <a:xfrm>
            <a:off x="502909" y="3303203"/>
            <a:ext cx="11079481" cy="1131757"/>
          </a:xfrm>
          <a:prstGeom prst="ellipse">
            <a:avLst/>
          </a:prstGeom>
          <a:noFill/>
          <a:ln w="28575" cap="sq">
            <a:solidFill>
              <a:srgbClr val="FF0000">
                <a:alpha val="88000"/>
              </a:srgb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sz="2133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10204" y="6115510"/>
            <a:ext cx="926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+mn-lt"/>
              </a:rPr>
              <a:t>More details available from: </a:t>
            </a:r>
            <a:r>
              <a:rPr lang="en-US" sz="2800" b="0">
                <a:latin typeface="+mn-lt"/>
                <a:hlinkClick r:id="rId3"/>
              </a:rPr>
              <a:t>http://hidl.cse.ohio-state.edu</a:t>
            </a:r>
            <a:r>
              <a:rPr lang="en-US" sz="2800" b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9308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0599" y="949541"/>
            <a:ext cx="11124086" cy="4850011"/>
          </a:xfrm>
        </p:spPr>
        <p:txBody>
          <a:bodyPr/>
          <a:lstStyle/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3"/>
                </a:solidFill>
                <a:latin typeface="Calibri"/>
                <a:cs typeface="Calibri"/>
              </a:rPr>
              <a:t>Brief Overview of the MVAPICH Project</a:t>
            </a:r>
            <a:endParaRPr lang="en-US" sz="2000">
              <a:solidFill>
                <a:schemeClr val="accent3"/>
              </a:solidFill>
              <a:latin typeface="Calibri"/>
              <a:ea typeface="Calibri"/>
              <a:cs typeface="Calibri"/>
            </a:endParaRPr>
          </a:p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accent2"/>
                </a:solidFill>
                <a:latin typeface="Calibri"/>
                <a:cs typeface="Calibri"/>
              </a:rPr>
              <a:t>Features of Latest Release</a:t>
            </a:r>
            <a:endParaRPr lang="en-US" b="1">
              <a:solidFill>
                <a:schemeClr val="accent2"/>
              </a:solidFill>
              <a:latin typeface="Calibri"/>
              <a:ea typeface="Calibri"/>
              <a:cs typeface="Calibri"/>
            </a:endParaRP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accent3"/>
                </a:solidFill>
                <a:latin typeface="Calibri"/>
                <a:cs typeface="Calibri"/>
              </a:rPr>
              <a:t>MVAPICH 3.0rc</a:t>
            </a:r>
            <a:endParaRPr lang="en-US" sz="1800">
              <a:solidFill>
                <a:schemeClr val="accent3"/>
              </a:solidFill>
              <a:latin typeface="Calibri"/>
              <a:ea typeface="Calibri"/>
              <a:cs typeface="Calibri"/>
            </a:endParaRP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accent3"/>
                </a:solidFill>
                <a:latin typeface="Calibri"/>
                <a:cs typeface="Calibri"/>
              </a:rPr>
              <a:t>MVAPICH-Plus 3.0b</a:t>
            </a:r>
            <a:endParaRPr lang="en-US" sz="1800">
              <a:solidFill>
                <a:schemeClr val="accent3"/>
              </a:solidFill>
              <a:latin typeface="Calibri"/>
              <a:ea typeface="Calibri"/>
              <a:cs typeface="Calibri"/>
            </a:endParaRP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accent3"/>
                </a:solidFill>
                <a:latin typeface="Calibri"/>
                <a:cs typeface="Calibri"/>
              </a:rPr>
              <a:t>Converged software stack based on MVAPICH</a:t>
            </a:r>
            <a:endParaRPr lang="en-US" sz="1800">
              <a:solidFill>
                <a:schemeClr val="accent3"/>
              </a:solidFill>
              <a:latin typeface="Calibri"/>
              <a:ea typeface="Calibri"/>
              <a:cs typeface="Calibri"/>
            </a:endParaRPr>
          </a:p>
          <a:p>
            <a:pPr marL="1142365" lvl="2" indent="-227965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3"/>
                </a:solidFill>
                <a:latin typeface="Calibri"/>
                <a:cs typeface="Calibri"/>
              </a:rPr>
              <a:t>Support for DL (HiDL), ML (MPI4cuML), Big Data (MPI4Spark), and Data Science (MPI4Dask)</a:t>
            </a:r>
            <a:endParaRPr lang="en-US" sz="1600">
              <a:solidFill>
                <a:schemeClr val="accent3"/>
              </a:solidFill>
              <a:latin typeface="Calibri"/>
              <a:ea typeface="Calibri"/>
              <a:cs typeface="Calibri"/>
            </a:endParaRP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accent2"/>
                </a:solidFill>
                <a:latin typeface="Calibri"/>
                <a:cs typeface="Calibri"/>
              </a:rPr>
              <a:t>OSU Micro-Benchmarks (OMB)</a:t>
            </a:r>
            <a:endParaRPr lang="en-US" sz="1800" b="1">
              <a:solidFill>
                <a:schemeClr val="accent2"/>
              </a:solidFill>
              <a:latin typeface="Calibri"/>
              <a:ea typeface="Calibri"/>
              <a:cs typeface="Calibri"/>
            </a:endParaRPr>
          </a:p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>
                <a:latin typeface="Calibri"/>
                <a:cs typeface="Calibri"/>
              </a:rPr>
              <a:t>Upcoming Features</a:t>
            </a:r>
            <a:endParaRPr lang="en-US">
              <a:latin typeface="Calibri"/>
              <a:ea typeface="Calibri"/>
              <a:cs typeface="Calibri"/>
            </a:endParaRPr>
          </a:p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>
                <a:latin typeface="Calibri"/>
                <a:cs typeface="Calibri"/>
              </a:rPr>
              <a:t>Conclusions</a:t>
            </a:r>
            <a:endParaRPr lang="en-US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US" sz="3200">
              <a:latin typeface="Calibri"/>
              <a:cs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0599" y="76857"/>
            <a:ext cx="10795460" cy="772768"/>
          </a:xfrm>
        </p:spPr>
        <p:txBody>
          <a:bodyPr lIns="121915" tIns="60957" rIns="121915" bIns="60957" anchor="t"/>
          <a:lstStyle/>
          <a:p>
            <a:pPr algn="ctr"/>
            <a:r>
              <a:rPr lang="en-US">
                <a:solidFill>
                  <a:srgbClr val="C00000"/>
                </a:solidFill>
                <a:latin typeface="Calibri"/>
                <a:cs typeface="Calibri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829143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5137" y="720436"/>
            <a:ext cx="11157039" cy="5883564"/>
          </a:xfrm>
        </p:spPr>
        <p:txBody>
          <a:bodyPr/>
          <a:lstStyle/>
          <a:p>
            <a:r>
              <a:rPr lang="en-US" sz="2100"/>
              <a:t>Available since 2004</a:t>
            </a:r>
          </a:p>
          <a:p>
            <a:r>
              <a:rPr lang="en-US" sz="2100"/>
              <a:t>Suite of microbenchmarks to study communication performance of various programming models</a:t>
            </a:r>
          </a:p>
          <a:p>
            <a:r>
              <a:rPr lang="en-US" sz="2100"/>
              <a:t>Benchmarks available for the following programming models</a:t>
            </a:r>
          </a:p>
          <a:p>
            <a:pPr lvl="1"/>
            <a:r>
              <a:rPr lang="en-US" sz="1700"/>
              <a:t>Message Passing Interface (MPI)</a:t>
            </a:r>
          </a:p>
          <a:p>
            <a:pPr lvl="1"/>
            <a:r>
              <a:rPr lang="en-US" sz="1600"/>
              <a:t>Partitioned Global Address Space (PGAS)</a:t>
            </a:r>
          </a:p>
          <a:p>
            <a:pPr lvl="2"/>
            <a:r>
              <a:rPr lang="en-US" sz="1500"/>
              <a:t>Unified Parallel C (UPC), Unified Parallel C++ (UPC++), and OpenSHMEM</a:t>
            </a:r>
          </a:p>
          <a:p>
            <a:r>
              <a:rPr lang="en-US" sz="2100"/>
              <a:t>Benchmarks available for multiple accelerator-based architectures</a:t>
            </a:r>
          </a:p>
          <a:p>
            <a:pPr lvl="1"/>
            <a:r>
              <a:rPr lang="en-US" sz="1600"/>
              <a:t>Compute Unified Device Architecture (CUDA)</a:t>
            </a:r>
          </a:p>
          <a:p>
            <a:pPr lvl="1"/>
            <a:r>
              <a:rPr lang="en-US" sz="1600"/>
              <a:t>OpenACC Application Program Interface</a:t>
            </a:r>
          </a:p>
          <a:p>
            <a:r>
              <a:rPr lang="en-US" sz="2100"/>
              <a:t>Part of various national resource procurement suites like NERSC-8 / Trinity Benchmarks</a:t>
            </a:r>
          </a:p>
          <a:p>
            <a:r>
              <a:rPr lang="en-US" sz="2100"/>
              <a:t>Continuing to add support for newer primitives and features (since OMB 6.0)</a:t>
            </a:r>
          </a:p>
          <a:p>
            <a:pPr lvl="1"/>
            <a:r>
              <a:rPr lang="en-US" sz="1700"/>
              <a:t>Java Binding Support</a:t>
            </a:r>
          </a:p>
          <a:p>
            <a:pPr lvl="1"/>
            <a:r>
              <a:rPr lang="en-US" sz="1700"/>
              <a:t>Python Support </a:t>
            </a:r>
          </a:p>
          <a:p>
            <a:r>
              <a:rPr lang="en-US" sz="2100"/>
              <a:t>Please visit the following link for more information: </a:t>
            </a:r>
            <a:r>
              <a:rPr lang="en-US" sz="1700">
                <a:hlinkClick r:id="rId2"/>
              </a:rPr>
              <a:t>http://mvapich.cse.ohio-state.edu/benchmarks/</a:t>
            </a:r>
            <a:endParaRPr lang="en-US" sz="170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5137" y="141341"/>
            <a:ext cx="10795460" cy="772768"/>
          </a:xfrm>
        </p:spPr>
        <p:txBody>
          <a:bodyPr lIns="121917" tIns="60958" rIns="121917" bIns="60958"/>
          <a:lstStyle/>
          <a:p>
            <a:r>
              <a:rPr lang="en-US"/>
              <a:t>OSU Microbenchmarks</a:t>
            </a:r>
          </a:p>
        </p:txBody>
      </p:sp>
    </p:spTree>
    <p:extLst>
      <p:ext uri="{BB962C8B-B14F-4D97-AF65-F5344CB8AC3E}">
        <p14:creationId xmlns:p14="http://schemas.microsoft.com/office/powerpoint/2010/main" val="2174331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E7B09A-EF29-453C-929A-67086DF88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356" y="1204898"/>
            <a:ext cx="11455135" cy="5306739"/>
          </a:xfrm>
        </p:spPr>
        <p:txBody>
          <a:bodyPr/>
          <a:lstStyle/>
          <a:p>
            <a:pPr marL="742950" lvl="1" indent="-285750"/>
            <a:r>
              <a:rPr lang="en-US" sz="1800">
                <a:latin typeface="Calibri"/>
                <a:ea typeface="+mn-ea"/>
                <a:cs typeface="Calibri"/>
              </a:rPr>
              <a:t>New features since SC '22</a:t>
            </a:r>
          </a:p>
          <a:p>
            <a:pPr marL="1142365" lvl="2" indent="-285750"/>
            <a:r>
              <a:rPr lang="en-US" sz="1600">
                <a:latin typeface="Calibri"/>
                <a:ea typeface="+mn-ea"/>
                <a:cs typeface="Calibri"/>
              </a:rPr>
              <a:t>Add </a:t>
            </a:r>
            <a:r>
              <a:rPr lang="en-US" sz="1600">
                <a:solidFill>
                  <a:srgbClr val="FF0000"/>
                </a:solidFill>
                <a:latin typeface="Calibri"/>
                <a:ea typeface="+mn-ea"/>
                <a:cs typeface="Calibri"/>
              </a:rPr>
              <a:t>MPI-4 session </a:t>
            </a:r>
            <a:r>
              <a:rPr lang="en-US" sz="1600">
                <a:latin typeface="Calibri"/>
                <a:ea typeface="+mn-ea"/>
                <a:cs typeface="Calibri"/>
              </a:rPr>
              <a:t>based initialization support to the following benchmarks</a:t>
            </a:r>
            <a:endParaRPr lang="en-US" sz="1600">
              <a:latin typeface="Calibri"/>
              <a:ea typeface="Calibri"/>
              <a:cs typeface="Calibri"/>
            </a:endParaRPr>
          </a:p>
          <a:p>
            <a:pPr marL="1600189" lvl="3" indent="-228600"/>
            <a:r>
              <a:rPr lang="en-US" sz="1600">
                <a:latin typeface="Calibri"/>
                <a:ea typeface="+mn-ea"/>
                <a:cs typeface="Calibri"/>
              </a:rPr>
              <a:t>Pt2pt, Collective, One-sided, Neighborhood</a:t>
            </a:r>
          </a:p>
          <a:p>
            <a:pPr marL="1142365" lvl="2" indent="-285750"/>
            <a:r>
              <a:rPr lang="en-US" sz="1600">
                <a:latin typeface="Calibri"/>
                <a:ea typeface="+mn-ea"/>
                <a:cs typeface="Calibri"/>
              </a:rPr>
              <a:t>Add an option to set root rank for rooted blocking and non-blocking collectives</a:t>
            </a:r>
            <a:endParaRPr lang="en-US" sz="1600">
              <a:latin typeface="Calibri"/>
              <a:ea typeface="Calibri"/>
              <a:cs typeface="Calibri"/>
            </a:endParaRPr>
          </a:p>
          <a:p>
            <a:pPr marL="1142365" lvl="2" indent="-285750"/>
            <a:r>
              <a:rPr lang="en-US" sz="1600">
                <a:latin typeface="Calibri"/>
                <a:ea typeface="+mn-ea"/>
                <a:cs typeface="Calibri"/>
              </a:rPr>
              <a:t>Add new blocking and non-blocking </a:t>
            </a:r>
            <a:r>
              <a:rPr lang="en-US" sz="1600">
                <a:solidFill>
                  <a:srgbClr val="FF0000"/>
                </a:solidFill>
                <a:latin typeface="Calibri"/>
                <a:ea typeface="+mn-ea"/>
                <a:cs typeface="Calibri"/>
              </a:rPr>
              <a:t>neighborhood collective </a:t>
            </a:r>
            <a:r>
              <a:rPr lang="en-US" sz="1600">
                <a:latin typeface="Calibri"/>
                <a:ea typeface="+mn-ea"/>
                <a:cs typeface="Calibri"/>
              </a:rPr>
              <a:t>benchmarks with support for CPU buffers</a:t>
            </a:r>
            <a:endParaRPr lang="en-US" sz="1600">
              <a:latin typeface="Calibri"/>
              <a:ea typeface="Calibri"/>
              <a:cs typeface="Calibri"/>
            </a:endParaRPr>
          </a:p>
          <a:p>
            <a:pPr marL="1142365" lvl="2" indent="-285750"/>
            <a:r>
              <a:rPr lang="en-US" sz="1600">
                <a:latin typeface="Calibri"/>
                <a:ea typeface="+mn-ea"/>
                <a:cs typeface="Calibri"/>
              </a:rPr>
              <a:t>Add new benchmarks </a:t>
            </a:r>
            <a:r>
              <a:rPr lang="en-US" sz="1600">
                <a:solidFill>
                  <a:srgbClr val="FF0000"/>
                </a:solidFill>
                <a:latin typeface="Calibri"/>
                <a:ea typeface="+mn-ea"/>
                <a:cs typeface="Calibri"/>
              </a:rPr>
              <a:t>for point-to-point persistent communication </a:t>
            </a:r>
            <a:r>
              <a:rPr lang="en-US" sz="1600">
                <a:latin typeface="Calibri"/>
                <a:ea typeface="+mn-ea"/>
                <a:cs typeface="Calibri"/>
              </a:rPr>
              <a:t>primitives</a:t>
            </a:r>
            <a:endParaRPr lang="en-US" sz="1600">
              <a:latin typeface="Calibri"/>
              <a:ea typeface="Calibri"/>
              <a:cs typeface="Calibri"/>
            </a:endParaRPr>
          </a:p>
          <a:p>
            <a:pPr marL="1142365" lvl="2" indent="-285750"/>
            <a:r>
              <a:rPr lang="en-US" sz="1600">
                <a:latin typeface="Calibri"/>
                <a:ea typeface="+mn-ea"/>
                <a:cs typeface="Calibri"/>
              </a:rPr>
              <a:t>Add support for benchmarking non-blocking Reduce-Scatter</a:t>
            </a:r>
            <a:endParaRPr lang="en-US" sz="1600">
              <a:latin typeface="Calibri"/>
              <a:ea typeface="Calibri"/>
              <a:cs typeface="Calibri"/>
            </a:endParaRPr>
          </a:p>
          <a:p>
            <a:pPr marL="1142365" lvl="2" indent="-285750"/>
            <a:r>
              <a:rPr lang="en-US" sz="1600">
                <a:latin typeface="Calibri"/>
                <a:ea typeface="Calibri"/>
                <a:cs typeface="Calibri"/>
              </a:rPr>
              <a:t>Add </a:t>
            </a: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RCCL </a:t>
            </a:r>
            <a:r>
              <a:rPr lang="en-US" sz="1600">
                <a:latin typeface="Calibri"/>
                <a:ea typeface="Calibri"/>
                <a:cs typeface="Calibri"/>
              </a:rPr>
              <a:t>support through unified </a:t>
            </a: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XCCL </a:t>
            </a:r>
            <a:r>
              <a:rPr lang="en-US" sz="1600">
                <a:latin typeface="Calibri"/>
                <a:ea typeface="Calibri"/>
                <a:cs typeface="Calibri"/>
              </a:rPr>
              <a:t>interface</a:t>
            </a:r>
          </a:p>
          <a:p>
            <a:pPr marL="1142365" lvl="2" indent="-285750"/>
            <a:r>
              <a:rPr lang="en-US" sz="1600">
                <a:latin typeface="Calibri"/>
                <a:ea typeface="Calibri"/>
                <a:cs typeface="Calibri"/>
              </a:rPr>
              <a:t>Added support for </a:t>
            </a: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persistent point-to-point and collective</a:t>
            </a:r>
            <a:r>
              <a:rPr lang="en-US" sz="1600">
                <a:latin typeface="Calibri"/>
                <a:ea typeface="Calibri"/>
                <a:cs typeface="Calibri"/>
              </a:rPr>
              <a:t> operations</a:t>
            </a:r>
          </a:p>
          <a:p>
            <a:pPr marL="1142365" lvl="2" indent="-285750"/>
            <a:r>
              <a:rPr lang="en-US" sz="1600">
                <a:latin typeface="Calibri"/>
                <a:ea typeface="Calibri"/>
                <a:cs typeface="Calibri"/>
              </a:rPr>
              <a:t>Add support for new metrics</a:t>
            </a:r>
          </a:p>
          <a:p>
            <a:pPr marL="1599565" lvl="3" indent="-227965"/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Median</a:t>
            </a:r>
            <a:r>
              <a:rPr lang="en-US" sz="1600">
                <a:latin typeface="Calibri"/>
                <a:ea typeface="Calibri"/>
                <a:cs typeface="Calibri"/>
              </a:rPr>
              <a:t>, 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90th</a:t>
            </a:r>
            <a:r>
              <a:rPr lang="en-US" sz="1600">
                <a:latin typeface="Calibri"/>
                <a:ea typeface="Calibri"/>
                <a:cs typeface="Calibri"/>
              </a:rPr>
              <a:t>, and 99th percentile </a:t>
            </a: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tail latency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5E6C42-D73D-4B77-9EB2-E6C9C31B6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Calibri"/>
                <a:cs typeface="Calibri"/>
              </a:rPr>
              <a:t>OSU Micro Benchmarks v7.3</a:t>
            </a:r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33A2CE23-665C-3E47-67FD-0DFFEF94CF5F}"/>
              </a:ext>
            </a:extLst>
          </p:cNvPr>
          <p:cNvSpPr txBox="1">
            <a:spLocks/>
          </p:cNvSpPr>
          <p:nvPr/>
        </p:nvSpPr>
        <p:spPr bwMode="auto">
          <a:xfrm>
            <a:off x="4549834" y="6393712"/>
            <a:ext cx="5602974" cy="561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32" indent="-28574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2971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160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349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53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742950" lvl="1" indent="-285750"/>
            <a:endParaRPr lang="en-US" sz="1600" b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9537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1975" y="995819"/>
            <a:ext cx="11055340" cy="5416332"/>
          </a:xfrm>
        </p:spPr>
        <p:txBody>
          <a:bodyPr/>
          <a:lstStyle/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3"/>
                </a:solidFill>
                <a:latin typeface="Calibri"/>
                <a:cs typeface="Calibri"/>
              </a:rPr>
              <a:t>Brief Overview of the MVAPICH Project</a:t>
            </a:r>
            <a:endParaRPr lang="en-US">
              <a:solidFill>
                <a:schemeClr val="accent3"/>
              </a:solidFill>
              <a:latin typeface="Calibri"/>
              <a:ea typeface="Calibri"/>
              <a:cs typeface="Calibri"/>
            </a:endParaRPr>
          </a:p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3"/>
                </a:solidFill>
                <a:latin typeface="Calibri"/>
                <a:cs typeface="Calibri"/>
              </a:rPr>
              <a:t>Features of Latest Release</a:t>
            </a:r>
            <a:endParaRPr lang="en-US">
              <a:solidFill>
                <a:schemeClr val="accent3"/>
              </a:solidFill>
              <a:latin typeface="Calibri"/>
              <a:ea typeface="Calibri"/>
              <a:cs typeface="Calibri"/>
            </a:endParaRPr>
          </a:p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accent2"/>
                </a:solidFill>
                <a:latin typeface="Calibri"/>
                <a:cs typeface="Calibri"/>
              </a:rPr>
              <a:t>Upcoming Features</a:t>
            </a:r>
            <a:endParaRPr lang="en-US" b="1">
              <a:solidFill>
                <a:schemeClr val="accent2"/>
              </a:solidFill>
              <a:latin typeface="Calibri"/>
              <a:ea typeface="Calibri"/>
              <a:cs typeface="Calibri"/>
            </a:endParaRP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accent2"/>
                </a:solidFill>
                <a:latin typeface="Calibri"/>
                <a:cs typeface="Calibri"/>
              </a:rPr>
              <a:t>MVAPICH and MVAPICH-Plus 4.0 with support for MPI 4.1</a:t>
            </a:r>
            <a:endParaRPr lang="en-US" sz="1800" b="1">
              <a:solidFill>
                <a:schemeClr val="accent2"/>
              </a:solidFill>
              <a:latin typeface="Calibri"/>
              <a:ea typeface="Calibri"/>
              <a:cs typeface="Calibri"/>
            </a:endParaRP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1800">
                <a:latin typeface="Calibri"/>
                <a:cs typeface="Calibri"/>
              </a:rPr>
              <a:t>MVAPICH-Plus for AI-Accelerator Chips (Habana/Gaudi)</a:t>
            </a:r>
            <a:endParaRPr lang="en-US" sz="1800">
              <a:latin typeface="Calibri"/>
              <a:ea typeface="Calibri"/>
              <a:cs typeface="Calibri"/>
            </a:endParaRP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1800">
                <a:latin typeface="Calibri"/>
                <a:cs typeface="Calibri"/>
              </a:rPr>
              <a:t>MVAPICH and OMB for FPGA</a:t>
            </a:r>
            <a:endParaRPr lang="en-US" sz="1800">
              <a:latin typeface="Calibri"/>
              <a:ea typeface="Calibri"/>
              <a:cs typeface="Calibri"/>
            </a:endParaRP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1800">
                <a:latin typeface="Calibri"/>
                <a:cs typeface="Calibri"/>
              </a:rPr>
              <a:t>MPI4DL for Deep Learning</a:t>
            </a:r>
            <a:endParaRPr lang="en-US" sz="1800">
              <a:latin typeface="Calibri"/>
              <a:ea typeface="Calibri"/>
              <a:cs typeface="Calibri"/>
            </a:endParaRPr>
          </a:p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>
                <a:latin typeface="Calibri"/>
                <a:cs typeface="Calibri"/>
              </a:rPr>
              <a:t>Conclusions</a:t>
            </a:r>
            <a:endParaRPr lang="en-US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US" sz="2800">
              <a:latin typeface="Calibri"/>
              <a:cs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0599" y="76857"/>
            <a:ext cx="10795460" cy="772768"/>
          </a:xfrm>
        </p:spPr>
        <p:txBody>
          <a:bodyPr lIns="121915" tIns="60957" rIns="121915" bIns="60957" anchor="t"/>
          <a:lstStyle/>
          <a:p>
            <a:pPr algn="ctr"/>
            <a:r>
              <a:rPr lang="en-US">
                <a:solidFill>
                  <a:srgbClr val="C00000"/>
                </a:solidFill>
                <a:latin typeface="Calibri"/>
                <a:cs typeface="Calibri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745285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3"/>
          <p:cNvSpPr>
            <a:spLocks noGrp="1" noChangeArrowheads="1"/>
          </p:cNvSpPr>
          <p:nvPr>
            <p:ph type="title"/>
          </p:nvPr>
        </p:nvSpPr>
        <p:spPr>
          <a:xfrm>
            <a:off x="661913" y="217713"/>
            <a:ext cx="10093171" cy="736959"/>
          </a:xfrm>
          <a:prstGeom prst="rect">
            <a:avLst/>
          </a:prstGeom>
        </p:spPr>
        <p:txBody>
          <a:bodyPr lIns="91434" tIns="45717" rIns="91434" bIns="45717" anchor="t"/>
          <a:lstStyle/>
          <a:p>
            <a:r>
              <a:rPr lang="en-US">
                <a:latin typeface="Calibri"/>
                <a:ea typeface="Calibri"/>
                <a:cs typeface="Calibri"/>
              </a:rPr>
              <a:t>MVAPICH – Moving to MPI 4.1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61916" y="1136073"/>
            <a:ext cx="11105211" cy="518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767" tIns="61384" rIns="122767" bIns="61384" numCol="1" anchor="t" anchorCtr="0" compatLnSpc="1">
            <a:prstTxWarp prst="textNoShape">
              <a:avLst/>
            </a:prstTxWarp>
          </a:bodyPr>
          <a:lstStyle/>
          <a:p>
            <a:pPr marL="456565" indent="-456565" defTabSz="1219110" eaLnBrk="0" hangingPunct="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kumimoji="1" lang="en-US" sz="2400" b="0" kern="0">
                <a:latin typeface="Calibri"/>
                <a:ea typeface="Calibri"/>
                <a:cs typeface="Calibri"/>
              </a:rPr>
              <a:t>MPI 4.1 released early this month</a:t>
            </a:r>
            <a:endParaRPr lang="en-US" sz="2400" b="0">
              <a:latin typeface="Calibri"/>
              <a:ea typeface="Calibri"/>
              <a:cs typeface="Calibri"/>
            </a:endParaRPr>
          </a:p>
          <a:p>
            <a:pPr marL="913765" lvl="1" indent="-456565" defTabSz="121911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b="0" ker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4.0 released last year</a:t>
            </a:r>
            <a:endParaRPr lang="en-US" sz="2400" b="0" ker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6565" indent="-456565" defTabSz="121911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b="0" ker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MPICH support for MPI 4.1 coming soon</a:t>
            </a:r>
          </a:p>
          <a:p>
            <a:pPr marL="456565" indent="-456565" defTabSz="121911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b="0" kern="0">
                <a:latin typeface="Calibri"/>
                <a:ea typeface="Calibri"/>
                <a:cs typeface="Calibri"/>
              </a:rPr>
              <a:t>MVAPICH total re-write for MPICH 4.2+</a:t>
            </a:r>
          </a:p>
          <a:p>
            <a:pPr marL="456565" indent="-456565" defTabSz="121911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b="0" kern="0">
                <a:latin typeface="Calibri"/>
                <a:ea typeface="Calibri"/>
                <a:cs typeface="Calibri"/>
              </a:rPr>
              <a:t>Migrating MVAPICH to a "rolling update" model to keep up with the latest features in MPICH </a:t>
            </a:r>
            <a:endParaRPr lang="en-US" sz="2400" b="0" ker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913765" lvl="1" indent="-456565" defTabSz="121911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b="0" kern="0">
                <a:latin typeface="Calibri"/>
                <a:ea typeface="Calibri"/>
                <a:cs typeface="Calibri"/>
              </a:rPr>
              <a:t>Regular syncing with upstream MPICH to keep current with the community and the standard</a:t>
            </a:r>
            <a:endParaRPr lang="en-US" sz="2400" b="0" ker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913765" lvl="1" indent="-456565" defTabSz="121911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b="0" kern="0">
                <a:latin typeface="Calibri"/>
                <a:ea typeface="Calibri"/>
                <a:cs typeface="Calibri"/>
              </a:rPr>
              <a:t>Regular attendance at MPICH developer meetings</a:t>
            </a:r>
            <a:endParaRPr lang="en-US" sz="2400" b="0" ker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6565" indent="-456565" defTabSz="121911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b="0" kern="0">
                <a:latin typeface="Calibri"/>
                <a:ea typeface="Calibri"/>
                <a:cs typeface="Calibri"/>
              </a:rPr>
              <a:t>Integrated optimizations that "play nice" with existing designs</a:t>
            </a:r>
            <a:endParaRPr lang="en-US" sz="2400" b="0" ker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6565" indent="-456565" defTabSz="121911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b="0" kern="0">
                <a:latin typeface="Calibri"/>
                <a:ea typeface="Calibri"/>
                <a:cs typeface="Calibri"/>
              </a:rPr>
              <a:t>Enhanced shared memory optimizations, tuning, and new IB </a:t>
            </a:r>
            <a:r>
              <a:rPr lang="en-US" sz="2400" b="0" kern="0" err="1">
                <a:latin typeface="Calibri"/>
                <a:ea typeface="Calibri"/>
                <a:cs typeface="Calibri"/>
              </a:rPr>
              <a:t>netmod</a:t>
            </a:r>
            <a:r>
              <a:rPr lang="en-US" sz="2400" b="0" kern="0">
                <a:latin typeface="Calibri"/>
                <a:ea typeface="Calibri"/>
                <a:cs typeface="Calibri"/>
              </a:rPr>
              <a:t> </a:t>
            </a:r>
            <a:endParaRPr lang="en-US" sz="2400" b="0" ker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913765" lvl="1" indent="-456565" defTabSz="121911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b="0" kern="0">
                <a:latin typeface="Calibri"/>
                <a:ea typeface="Calibri"/>
                <a:cs typeface="Calibri"/>
              </a:rPr>
              <a:t>Leveraging 23 years of experience in IB networking</a:t>
            </a:r>
            <a:endParaRPr lang="en-US" sz="2400" b="0" ker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6565" indent="-456565" defTabSz="121911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2400" ker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6565" indent="-456565" defTabSz="121911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2400" ker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6565" indent="-456565" defTabSz="1219110" eaLnBrk="0" hangingPunct="0">
              <a:lnSpc>
                <a:spcPct val="90000"/>
              </a:lnSpc>
              <a:spcBef>
                <a:spcPct val="20000"/>
              </a:spcBef>
              <a:buChar char="•"/>
              <a:defRPr/>
            </a:pPr>
            <a:endParaRPr lang="en-US" sz="2400" ker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6565" indent="-456565" defTabSz="121911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ker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6565" indent="-456565" defTabSz="121911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ker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614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3"/>
          <p:cNvSpPr>
            <a:spLocks noGrp="1" noChangeArrowheads="1"/>
          </p:cNvSpPr>
          <p:nvPr>
            <p:ph type="title"/>
          </p:nvPr>
        </p:nvSpPr>
        <p:spPr>
          <a:xfrm>
            <a:off x="661913" y="217713"/>
            <a:ext cx="10093171" cy="736959"/>
          </a:xfrm>
          <a:prstGeom prst="rect">
            <a:avLst/>
          </a:prstGeom>
        </p:spPr>
        <p:txBody>
          <a:bodyPr lIns="91434" tIns="45717" rIns="91434" bIns="45717" anchor="t"/>
          <a:lstStyle/>
          <a:p>
            <a:r>
              <a:rPr lang="en-US">
                <a:latin typeface="Calibri"/>
                <a:ea typeface="Calibri"/>
                <a:cs typeface="Calibri"/>
              </a:rPr>
              <a:t>MVAPICH 4.0 Release Timeline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61916" y="780499"/>
            <a:ext cx="9709993" cy="585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767" tIns="61384" rIns="122767" bIns="61384" numCol="1" anchor="t" anchorCtr="0" compatLnSpc="1">
            <a:prstTxWarp prst="textNoShape">
              <a:avLst/>
            </a:prstTxWarp>
          </a:bodyPr>
          <a:lstStyle/>
          <a:p>
            <a:pPr marL="456565" indent="-456565" defTabSz="1219110" eaLnBrk="0" hangingPunct="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2000" ker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6565" indent="-456565" defTabSz="121911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800" b="0" kern="0">
                <a:latin typeface="Calibri"/>
                <a:ea typeface="Calibri"/>
                <a:cs typeface="Calibri"/>
              </a:rPr>
              <a:t>Q1 2024 – MVAPICH-Plus 4.0 Initial version - Bleeding Edge</a:t>
            </a:r>
            <a:endParaRPr lang="en-US" sz="1800" b="0" kern="0">
              <a:latin typeface="Calibri"/>
              <a:ea typeface="Calibri" pitchFamily="34" charset="0"/>
              <a:cs typeface="Calibri" pitchFamily="34" charset="0"/>
            </a:endParaRPr>
          </a:p>
          <a:p>
            <a:pPr marL="913765" lvl="1" indent="-456565" defTabSz="121911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800" b="0" kern="0">
                <a:latin typeface="Calibri"/>
                <a:ea typeface="Calibri"/>
                <a:cs typeface="Calibri"/>
              </a:rPr>
              <a:t>MPI 4.1 support + Key MVAPICH designs</a:t>
            </a:r>
            <a:endParaRPr lang="en-US" sz="1800" b="0" kern="0">
              <a:latin typeface="Calibri"/>
              <a:ea typeface="Calibri" pitchFamily="34" charset="0"/>
              <a:cs typeface="Calibri" pitchFamily="34" charset="0"/>
            </a:endParaRPr>
          </a:p>
          <a:p>
            <a:pPr marL="913765" lvl="1" indent="-456565" defTabSz="121911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800" b="0" kern="0">
                <a:latin typeface="Calibri"/>
                <a:ea typeface="Calibri"/>
                <a:cs typeface="Calibri"/>
              </a:rPr>
              <a:t>Shared memory optimizations for pt2pt and collectives</a:t>
            </a:r>
            <a:endParaRPr lang="en-US" sz="1800" b="0" kern="0">
              <a:latin typeface="Calibri"/>
              <a:ea typeface="Calibri" pitchFamily="34" charset="0"/>
              <a:cs typeface="Calibri" pitchFamily="34" charset="0"/>
            </a:endParaRPr>
          </a:p>
          <a:p>
            <a:pPr marL="1370965" lvl="2" indent="-456565" defTabSz="121911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800" b="0" kern="0">
                <a:latin typeface="Calibri"/>
                <a:ea typeface="Calibri"/>
                <a:cs typeface="Calibri"/>
              </a:rPr>
              <a:t>CMA/XPMEM aware collectives</a:t>
            </a:r>
          </a:p>
          <a:p>
            <a:pPr marL="913765" lvl="1" indent="-456565" defTabSz="121911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800" b="0" kern="0">
                <a:latin typeface="Calibri"/>
                <a:ea typeface="Calibri"/>
                <a:cs typeface="Calibri"/>
              </a:rPr>
              <a:t>Enhanced GPU support</a:t>
            </a:r>
            <a:endParaRPr lang="en-US" sz="1800" b="0" kern="0">
              <a:latin typeface="Calibri"/>
              <a:ea typeface="Calibri" pitchFamily="34" charset="0"/>
              <a:cs typeface="Calibri" pitchFamily="34" charset="0"/>
            </a:endParaRPr>
          </a:p>
          <a:p>
            <a:pPr marL="1370965" lvl="2" indent="-456565" defTabSz="121911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800" b="0" kern="0">
                <a:latin typeface="Calibri"/>
                <a:ea typeface="Calibri"/>
                <a:cs typeface="Calibri"/>
              </a:rPr>
              <a:t>Intra-node optimizations</a:t>
            </a:r>
            <a:endParaRPr lang="en-US" sz="1800" b="0" kern="0">
              <a:latin typeface="Calibri"/>
              <a:ea typeface="Calibri" pitchFamily="34" charset="0"/>
              <a:cs typeface="Calibri" pitchFamily="34" charset="0"/>
            </a:endParaRPr>
          </a:p>
          <a:p>
            <a:pPr marL="1370965" lvl="2" indent="-456565" defTabSz="121911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800" b="0" kern="0">
                <a:latin typeface="Calibri"/>
                <a:ea typeface="Calibri"/>
                <a:cs typeface="Calibri"/>
              </a:rPr>
              <a:t>On the fly compression</a:t>
            </a:r>
          </a:p>
          <a:p>
            <a:pPr marL="913765" lvl="1" indent="-456565" defTabSz="121911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800" b="0" kern="0">
                <a:latin typeface="Calibri"/>
                <a:ea typeface="Calibri"/>
                <a:cs typeface="Calibri"/>
              </a:rPr>
              <a:t>Enhanced collective tuning</a:t>
            </a:r>
            <a:endParaRPr lang="en-US" sz="1800" b="0" kern="0">
              <a:latin typeface="Calibri"/>
              <a:ea typeface="Calibri" pitchFamily="34" charset="0"/>
              <a:cs typeface="Calibri" pitchFamily="34" charset="0"/>
            </a:endParaRPr>
          </a:p>
          <a:p>
            <a:pPr marL="913765" lvl="1" indent="-456565" defTabSz="121911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800" b="0" kern="0">
                <a:latin typeface="Calibri"/>
                <a:ea typeface="Calibri"/>
                <a:cs typeface="Calibri"/>
              </a:rPr>
              <a:t>New, next-gen job launcher/process manager</a:t>
            </a:r>
          </a:p>
          <a:p>
            <a:pPr marL="456565" indent="-456565" defTabSz="121911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800" b="0" kern="0">
                <a:latin typeface="Calibri"/>
                <a:ea typeface="Calibri"/>
                <a:cs typeface="Calibri"/>
              </a:rPr>
              <a:t>Late Q1 2024 – MVAPICH 4.0 Initial version - Stable</a:t>
            </a:r>
            <a:endParaRPr lang="en-US" sz="1800" b="0" kern="0">
              <a:latin typeface="Calibri"/>
              <a:ea typeface="Calibri" pitchFamily="34" charset="0"/>
              <a:cs typeface="Calibri" pitchFamily="34" charset="0"/>
            </a:endParaRPr>
          </a:p>
          <a:p>
            <a:pPr marL="913765" lvl="1" indent="-456565" defTabSz="121911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800" b="0" kern="0">
                <a:latin typeface="Calibri"/>
                <a:ea typeface="Calibri"/>
                <a:cs typeface="Calibri"/>
              </a:rPr>
              <a:t>Subset of MVAPICH-Plus features</a:t>
            </a:r>
            <a:endParaRPr lang="en-US" sz="1800" b="0" kern="0">
              <a:latin typeface="Calibri"/>
              <a:ea typeface="Calibri" pitchFamily="34" charset="0"/>
              <a:cs typeface="Calibri" pitchFamily="34" charset="0"/>
            </a:endParaRPr>
          </a:p>
          <a:p>
            <a:pPr marL="456565" indent="-456565" defTabSz="121911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800" b="0" kern="0">
                <a:latin typeface="Calibri"/>
                <a:ea typeface="Calibri"/>
                <a:cs typeface="Calibri"/>
              </a:rPr>
              <a:t>Q2 2024 - MVAPICH-Plus 4.1</a:t>
            </a:r>
            <a:endParaRPr lang="en-US" sz="1800" b="0" kern="0">
              <a:latin typeface="Calibri"/>
              <a:ea typeface="Calibri" pitchFamily="34" charset="0"/>
              <a:cs typeface="Calibri" pitchFamily="34" charset="0"/>
            </a:endParaRPr>
          </a:p>
          <a:p>
            <a:pPr marL="913765" lvl="1" indent="-456565" defTabSz="121911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800" b="0" kern="0">
                <a:latin typeface="Calibri"/>
                <a:ea typeface="Calibri"/>
                <a:cs typeface="Calibri"/>
              </a:rPr>
              <a:t>Improved IB </a:t>
            </a:r>
            <a:r>
              <a:rPr lang="en-US" sz="1800" b="0" kern="0" err="1">
                <a:latin typeface="Calibri"/>
                <a:ea typeface="Calibri"/>
                <a:cs typeface="Calibri"/>
              </a:rPr>
              <a:t>netmod</a:t>
            </a:r>
            <a:endParaRPr lang="en-US" sz="1800" b="0" kern="0">
              <a:latin typeface="Calibri"/>
              <a:ea typeface="Calibri" pitchFamily="34" charset="0"/>
              <a:cs typeface="Calibri" pitchFamily="34" charset="0"/>
            </a:endParaRPr>
          </a:p>
          <a:p>
            <a:pPr marL="913765" lvl="1" indent="-456565" defTabSz="121911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800" b="0" kern="0">
                <a:latin typeface="Calibri"/>
                <a:ea typeface="Calibri"/>
                <a:cs typeface="Calibri"/>
              </a:rPr>
              <a:t>GPU Direct RDMA support</a:t>
            </a:r>
            <a:endParaRPr lang="en-US" sz="1800" b="0" kern="0">
              <a:latin typeface="Calibri"/>
              <a:ea typeface="Calibri" pitchFamily="34" charset="0"/>
              <a:cs typeface="Calibri" pitchFamily="34" charset="0"/>
            </a:endParaRPr>
          </a:p>
          <a:p>
            <a:pPr marL="913765" lvl="1" indent="-456565" defTabSz="121911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800" b="0" kern="0">
                <a:latin typeface="Calibri"/>
                <a:ea typeface="Calibri"/>
                <a:cs typeface="Calibri"/>
              </a:rPr>
              <a:t>Further intra-node enhancements</a:t>
            </a:r>
            <a:endParaRPr lang="en-US" sz="1800" b="0" kern="0">
              <a:latin typeface="Calibri"/>
              <a:ea typeface="Calibri" pitchFamily="34" charset="0"/>
              <a:cs typeface="Calibri" pitchFamily="34" charset="0"/>
            </a:endParaRPr>
          </a:p>
          <a:p>
            <a:pPr marL="1370965" lvl="2" indent="-456565" defTabSz="121911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800" b="0" kern="0">
                <a:latin typeface="Calibri"/>
                <a:ea typeface="Calibri"/>
                <a:cs typeface="Calibri"/>
              </a:rPr>
              <a:t>Loopback, </a:t>
            </a:r>
            <a:r>
              <a:rPr lang="en-US" sz="1800" b="0" kern="0" err="1">
                <a:latin typeface="Calibri"/>
                <a:ea typeface="Calibri"/>
                <a:cs typeface="Calibri"/>
              </a:rPr>
              <a:t>DMABuff</a:t>
            </a:r>
            <a:endParaRPr lang="en-US" sz="1800" b="0" kern="0">
              <a:latin typeface="Calibri"/>
              <a:ea typeface="Calibri" pitchFamily="34" charset="0"/>
              <a:cs typeface="Calibri" pitchFamily="34" charset="0"/>
            </a:endParaRPr>
          </a:p>
          <a:p>
            <a:pPr marL="913765" lvl="1" indent="-456565" defTabSz="121911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800" b="0" kern="0">
                <a:latin typeface="Calibri"/>
                <a:ea typeface="Calibri"/>
                <a:cs typeface="Calibri"/>
              </a:rPr>
              <a:t>Adaptive tuning</a:t>
            </a:r>
            <a:endParaRPr lang="en-US" sz="1800" b="0" kern="0">
              <a:latin typeface="Calibri"/>
              <a:ea typeface="Calibri" pitchFamily="34" charset="0"/>
              <a:cs typeface="Calibri" pitchFamily="34" charset="0"/>
            </a:endParaRPr>
          </a:p>
          <a:p>
            <a:pPr marL="913765" lvl="1" indent="-456565" defTabSz="121911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1800" b="0" kern="0">
              <a:latin typeface="Calibri"/>
              <a:ea typeface="Calibri" pitchFamily="34" charset="0"/>
              <a:cs typeface="Calibri" pitchFamily="34" charset="0"/>
            </a:endParaRPr>
          </a:p>
          <a:p>
            <a:pPr marL="913765" lvl="1" indent="-456565" defTabSz="121911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1800" b="0" kern="0">
              <a:latin typeface="Calibri"/>
              <a:ea typeface="Calibri" pitchFamily="34" charset="0"/>
              <a:cs typeface="Calibri" pitchFamily="34" charset="0"/>
            </a:endParaRPr>
          </a:p>
          <a:p>
            <a:pPr marL="456565" indent="-456565" defTabSz="121911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ker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6565" indent="-456565" defTabSz="1219110" eaLnBrk="0" hangingPunct="0">
              <a:lnSpc>
                <a:spcPct val="90000"/>
              </a:lnSpc>
              <a:spcBef>
                <a:spcPct val="20000"/>
              </a:spcBef>
              <a:buChar char="•"/>
              <a:defRPr/>
            </a:pPr>
            <a:endParaRPr lang="en-US" ker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6565" indent="-456565" defTabSz="121911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ker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6565" indent="-456565" defTabSz="121911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ker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605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084" y="995819"/>
            <a:ext cx="11294231" cy="5416332"/>
          </a:xfrm>
        </p:spPr>
        <p:txBody>
          <a:bodyPr/>
          <a:lstStyle/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3"/>
                </a:solidFill>
                <a:latin typeface="Calibri"/>
                <a:cs typeface="Calibri"/>
              </a:rPr>
              <a:t>Brief Overview of the MVAPICH Project</a:t>
            </a:r>
            <a:endParaRPr lang="en-US" sz="2000">
              <a:solidFill>
                <a:schemeClr val="accent3"/>
              </a:solidFill>
              <a:latin typeface="Calibri"/>
              <a:ea typeface="Calibri"/>
              <a:cs typeface="Calibri"/>
            </a:endParaRPr>
          </a:p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3"/>
                </a:solidFill>
                <a:latin typeface="Calibri"/>
                <a:cs typeface="Calibri"/>
              </a:rPr>
              <a:t>Features of Latest Release</a:t>
            </a:r>
            <a:endParaRPr lang="en-US">
              <a:solidFill>
                <a:schemeClr val="accent3"/>
              </a:solidFill>
              <a:latin typeface="Calibri"/>
              <a:ea typeface="Calibri"/>
              <a:cs typeface="Calibri"/>
            </a:endParaRPr>
          </a:p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accent2"/>
                </a:solidFill>
                <a:latin typeface="Calibri"/>
                <a:cs typeface="Calibri"/>
              </a:rPr>
              <a:t>Upcoming Features</a:t>
            </a:r>
            <a:endParaRPr lang="en-US" b="1">
              <a:solidFill>
                <a:schemeClr val="accent2"/>
              </a:solidFill>
              <a:latin typeface="Calibri"/>
              <a:ea typeface="Calibri"/>
              <a:cs typeface="Calibri"/>
            </a:endParaRP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accent3"/>
                </a:solidFill>
                <a:latin typeface="Calibri"/>
                <a:cs typeface="Calibri"/>
              </a:rPr>
              <a:t>MVAPICH and MVAPICH-Plus 4.0 with support for MPI 4.1</a:t>
            </a:r>
            <a:endParaRPr lang="en-US" sz="1800">
              <a:solidFill>
                <a:schemeClr val="accent3"/>
              </a:solidFill>
              <a:latin typeface="Calibri"/>
              <a:ea typeface="Calibri"/>
              <a:cs typeface="Calibri"/>
            </a:endParaRP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accent2"/>
                </a:solidFill>
                <a:latin typeface="Calibri"/>
                <a:cs typeface="Calibri"/>
              </a:rPr>
              <a:t>MVAPICH-Plus for AI-Accelerator Chips (Habana/Gaudi)</a:t>
            </a:r>
            <a:endParaRPr lang="en-US" sz="1800" b="1">
              <a:solidFill>
                <a:schemeClr val="accent2"/>
              </a:solidFill>
              <a:latin typeface="Calibri"/>
              <a:ea typeface="Calibri"/>
              <a:cs typeface="Calibri"/>
            </a:endParaRP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1800">
                <a:latin typeface="Calibri"/>
                <a:cs typeface="Calibri"/>
              </a:rPr>
              <a:t>MVAPICH and OMB for FPGA</a:t>
            </a:r>
            <a:endParaRPr lang="en-US" sz="1800">
              <a:latin typeface="Calibri"/>
              <a:ea typeface="Calibri"/>
              <a:cs typeface="Calibri"/>
            </a:endParaRP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1800">
                <a:latin typeface="Calibri"/>
                <a:cs typeface="Calibri"/>
              </a:rPr>
              <a:t>MPI4DL for Deep Learning</a:t>
            </a:r>
            <a:endParaRPr lang="en-US" sz="1800">
              <a:latin typeface="Calibri"/>
              <a:ea typeface="Calibri"/>
              <a:cs typeface="Calibri"/>
            </a:endParaRPr>
          </a:p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 sz="2200">
                <a:latin typeface="Calibri"/>
                <a:cs typeface="Calibri"/>
              </a:rPr>
              <a:t>Conclusions</a:t>
            </a:r>
            <a:endParaRPr lang="en-US" sz="220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US" sz="2800">
              <a:latin typeface="Calibri"/>
              <a:cs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0599" y="76857"/>
            <a:ext cx="10795460" cy="772768"/>
          </a:xfrm>
        </p:spPr>
        <p:txBody>
          <a:bodyPr lIns="121915" tIns="60957" rIns="121915" bIns="60957" anchor="t"/>
          <a:lstStyle/>
          <a:p>
            <a:pPr algn="ctr"/>
            <a:r>
              <a:rPr lang="en-US">
                <a:solidFill>
                  <a:srgbClr val="C00000"/>
                </a:solidFill>
                <a:latin typeface="Calibri"/>
                <a:cs typeface="Calibri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6243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4"/>
          <p:cNvSpPr>
            <a:spLocks noGrp="1"/>
          </p:cNvSpPr>
          <p:nvPr>
            <p:ph type="title"/>
          </p:nvPr>
        </p:nvSpPr>
        <p:spPr>
          <a:xfrm>
            <a:off x="398350" y="93827"/>
            <a:ext cx="10260388" cy="648980"/>
          </a:xfrm>
        </p:spPr>
        <p:txBody>
          <a:bodyPr lIns="121889" tIns="60945" rIns="121889" bIns="60945"/>
          <a:lstStyle/>
          <a:p>
            <a:r>
              <a:rPr lang="en-US">
                <a:latin typeface="+mj-lt"/>
                <a:cs typeface="Calibri"/>
              </a:rPr>
              <a:t>Overview of the MVAPICH2 Project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398351" y="743094"/>
            <a:ext cx="6774349" cy="5799956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1468">
                <a:latin typeface="+mj-lt"/>
                <a:cs typeface="Calibri"/>
              </a:rPr>
              <a:t>High Performance open-source MPI Library </a:t>
            </a:r>
          </a:p>
          <a:p>
            <a:pPr>
              <a:lnSpc>
                <a:spcPct val="130000"/>
              </a:lnSpc>
            </a:pPr>
            <a:r>
              <a:rPr lang="en-US" sz="1468">
                <a:latin typeface="+mj-lt"/>
                <a:cs typeface="Calibri"/>
              </a:rPr>
              <a:t>Support for multiple interconnects</a:t>
            </a:r>
          </a:p>
          <a:p>
            <a:pPr lvl="1">
              <a:lnSpc>
                <a:spcPct val="130000"/>
              </a:lnSpc>
            </a:pPr>
            <a:r>
              <a:rPr lang="en-US" sz="1200">
                <a:solidFill>
                  <a:srgbClr val="FF0000"/>
                </a:solidFill>
                <a:latin typeface="+mj-lt"/>
                <a:cs typeface="Calibri"/>
              </a:rPr>
              <a:t>InfiniBand, Omni-Path, Ethernet/iWARP, RDMA over Converged Ethernet (RoCE),  AWS EFA, OPX, Broadcom RoCE, Intel Ethernet, Rockport Networks, Slingshot 10/11</a:t>
            </a:r>
          </a:p>
          <a:p>
            <a:pPr>
              <a:lnSpc>
                <a:spcPct val="130000"/>
              </a:lnSpc>
            </a:pPr>
            <a:r>
              <a:rPr lang="en-US" sz="1468">
                <a:latin typeface="+mj-lt"/>
                <a:cs typeface="Calibri"/>
              </a:rPr>
              <a:t>Support for multiple platforms</a:t>
            </a:r>
          </a:p>
          <a:p>
            <a:pPr lvl="1">
              <a:lnSpc>
                <a:spcPct val="130000"/>
              </a:lnSpc>
            </a:pPr>
            <a:r>
              <a:rPr lang="en-US" sz="1200">
                <a:latin typeface="+mj-lt"/>
                <a:cs typeface="Calibri"/>
              </a:rPr>
              <a:t>x86, OpenPOWER, ARM, Xeon-Phi, GPGPUs (NVIDIA and AMD)</a:t>
            </a:r>
          </a:p>
          <a:p>
            <a:pPr>
              <a:lnSpc>
                <a:spcPct val="130000"/>
              </a:lnSpc>
            </a:pPr>
            <a:r>
              <a:rPr lang="en-US" sz="1600">
                <a:solidFill>
                  <a:srgbClr val="FF0000"/>
                </a:solidFill>
                <a:latin typeface="+mj-lt"/>
                <a:cs typeface="Calibri"/>
              </a:rPr>
              <a:t>Started in 2001, first open-source version demonstrated at SC ‘02</a:t>
            </a:r>
          </a:p>
          <a:p>
            <a:pPr>
              <a:lnSpc>
                <a:spcPct val="130000"/>
              </a:lnSpc>
            </a:pPr>
            <a:r>
              <a:rPr lang="en-US" sz="1468">
                <a:latin typeface="+mj-lt"/>
                <a:cs typeface="Calibri"/>
              </a:rPr>
              <a:t>Supports the latest MPI-3.1 standard</a:t>
            </a:r>
          </a:p>
          <a:p>
            <a:pPr>
              <a:lnSpc>
                <a:spcPct val="130000"/>
              </a:lnSpc>
            </a:pPr>
            <a:r>
              <a:rPr lang="en-US" sz="1600">
                <a:latin typeface="+mj-lt"/>
                <a:cs typeface="Calibri"/>
                <a:hlinkClick r:id="rId3"/>
              </a:rPr>
              <a:t>http://mvapich.cse.ohio-state.edu</a:t>
            </a:r>
            <a:r>
              <a:rPr lang="en-US" sz="1600">
                <a:latin typeface="+mj-lt"/>
                <a:cs typeface="Calibri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1468">
                <a:latin typeface="+mj-lt"/>
                <a:cs typeface="Calibri"/>
              </a:rPr>
              <a:t>Additional optimized versions for different systems/environments:</a:t>
            </a:r>
          </a:p>
          <a:p>
            <a:pPr lvl="1">
              <a:lnSpc>
                <a:spcPct val="130000"/>
              </a:lnSpc>
            </a:pPr>
            <a:r>
              <a:rPr lang="en-US" sz="1068">
                <a:latin typeface="+mn-lt"/>
                <a:cs typeface="Calibri"/>
              </a:rPr>
              <a:t>MVAPICH2-X (Advanced MPI + PGAS), since 2011</a:t>
            </a:r>
          </a:p>
          <a:p>
            <a:pPr lvl="1">
              <a:lnSpc>
                <a:spcPct val="130000"/>
              </a:lnSpc>
            </a:pPr>
            <a:r>
              <a:rPr lang="en-US" sz="1067"/>
              <a:t>MVAPICH2-GDR with support for NVIDIA (since 2014) and AMD (since 2020) GPUs</a:t>
            </a:r>
          </a:p>
          <a:p>
            <a:pPr lvl="1">
              <a:lnSpc>
                <a:spcPct val="130000"/>
              </a:lnSpc>
            </a:pPr>
            <a:r>
              <a:rPr lang="en-US" sz="1068">
                <a:latin typeface="+mn-lt"/>
                <a:cs typeface="Calibri"/>
              </a:rPr>
              <a:t>MVAPICH2-MIC with support for Intel Xeon-Phi, since 2014</a:t>
            </a:r>
          </a:p>
          <a:p>
            <a:pPr lvl="1">
              <a:lnSpc>
                <a:spcPct val="130000"/>
              </a:lnSpc>
            </a:pPr>
            <a:r>
              <a:rPr lang="en-US" sz="1068">
                <a:latin typeface="+mn-lt"/>
                <a:cs typeface="Calibri"/>
              </a:rPr>
              <a:t>MVAPICH2-Virt with virtualization support, since 2015</a:t>
            </a:r>
          </a:p>
          <a:p>
            <a:pPr lvl="1">
              <a:lnSpc>
                <a:spcPct val="130000"/>
              </a:lnSpc>
            </a:pPr>
            <a:r>
              <a:rPr lang="en-US" sz="1068">
                <a:latin typeface="+mn-lt"/>
                <a:cs typeface="Calibri"/>
              </a:rPr>
              <a:t>MVAPICH2-EA with support for Energy-Awareness, since 2015</a:t>
            </a:r>
          </a:p>
          <a:p>
            <a:pPr lvl="1">
              <a:lnSpc>
                <a:spcPct val="130000"/>
              </a:lnSpc>
            </a:pPr>
            <a:r>
              <a:rPr lang="en-US" sz="1068">
                <a:latin typeface="+mn-lt"/>
                <a:cs typeface="Calibri"/>
              </a:rPr>
              <a:t>MVAPICH2-Azure for Azure HPC IB instances, since 2019</a:t>
            </a:r>
          </a:p>
          <a:p>
            <a:pPr lvl="1">
              <a:lnSpc>
                <a:spcPct val="130000"/>
              </a:lnSpc>
            </a:pPr>
            <a:r>
              <a:rPr lang="en-US" sz="1068">
                <a:latin typeface="+mn-lt"/>
                <a:cs typeface="Calibri"/>
              </a:rPr>
              <a:t>MVAPICH2-X-AWS for AWS HPC+EFA instances, since 2019</a:t>
            </a:r>
          </a:p>
          <a:p>
            <a:pPr>
              <a:lnSpc>
                <a:spcPct val="130000"/>
              </a:lnSpc>
            </a:pPr>
            <a:r>
              <a:rPr lang="en-US" sz="1468">
                <a:latin typeface="+mn-lt"/>
                <a:cs typeface="Calibri"/>
              </a:rPr>
              <a:t>Tools:</a:t>
            </a:r>
          </a:p>
          <a:p>
            <a:pPr lvl="1">
              <a:lnSpc>
                <a:spcPct val="130000"/>
              </a:lnSpc>
            </a:pPr>
            <a:r>
              <a:rPr lang="en-US" sz="1200">
                <a:latin typeface="+mn-lt"/>
                <a:cs typeface="Calibri"/>
              </a:rPr>
              <a:t>OSU MPI Micro-Benchmarks (OMB), since 2003</a:t>
            </a:r>
          </a:p>
          <a:p>
            <a:pPr lvl="1">
              <a:lnSpc>
                <a:spcPct val="130000"/>
              </a:lnSpc>
            </a:pPr>
            <a:r>
              <a:rPr lang="en-US" sz="1200">
                <a:latin typeface="+mn-lt"/>
                <a:cs typeface="Calibri"/>
              </a:rPr>
              <a:t>OSU InfiniBand Network Analysis and Monitoring (INAM), since 2015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6646016" y="2489688"/>
            <a:ext cx="5417648" cy="364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768" tIns="61384" rIns="122768" bIns="6138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1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kern="0">
                <a:solidFill>
                  <a:srgbClr val="FF0000"/>
                </a:solidFill>
                <a:latin typeface="+mn-lt"/>
                <a:cs typeface="Calibri"/>
              </a:rPr>
              <a:t>Used by more than 3,325 organizations in 90 countries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kern="0">
                <a:solidFill>
                  <a:srgbClr val="FF0000"/>
                </a:solidFill>
                <a:latin typeface="+mn-lt"/>
                <a:cs typeface="Calibri"/>
              </a:rPr>
              <a:t>More than 1.74 Million downloads from the OSU site directly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b="0" kern="0">
                <a:latin typeface="+mn-lt"/>
                <a:ea typeface="Calibri" charset="0"/>
                <a:cs typeface="Calibri"/>
              </a:rPr>
              <a:t>Empowering many TOP500 clusters (Jun ‘23 ranking)</a:t>
            </a:r>
          </a:p>
          <a:p>
            <a:pPr lvl="1">
              <a:lnSpc>
                <a:spcPct val="130000"/>
              </a:lnSpc>
            </a:pPr>
            <a:r>
              <a:rPr lang="en-US" sz="1200" b="0" kern="0">
                <a:latin typeface="+mn-lt"/>
                <a:ea typeface="Calibri" charset="0"/>
                <a:cs typeface="Calibri" charset="0"/>
              </a:rPr>
              <a:t>7</a:t>
            </a:r>
            <a:r>
              <a:rPr lang="en-US" sz="1200" b="0" kern="0" baseline="30000">
                <a:latin typeface="+mn-lt"/>
                <a:ea typeface="Calibri" charset="0"/>
                <a:cs typeface="Calibri" charset="0"/>
              </a:rPr>
              <a:t>th</a:t>
            </a:r>
            <a:r>
              <a:rPr lang="en-US" sz="1200" b="0" kern="0">
                <a:latin typeface="+mn-lt"/>
                <a:ea typeface="Calibri" charset="0"/>
                <a:cs typeface="Calibri" charset="0"/>
              </a:rPr>
              <a:t> , 10,649,600-core (Sunway TaihuLight) at NSC, Wuxi, China</a:t>
            </a:r>
          </a:p>
          <a:p>
            <a:pPr lvl="1">
              <a:lnSpc>
                <a:spcPct val="130000"/>
              </a:lnSpc>
            </a:pPr>
            <a:r>
              <a:rPr lang="en-US" sz="1200" b="0" kern="0">
                <a:solidFill>
                  <a:schemeClr val="bg2"/>
                </a:solidFill>
                <a:latin typeface="+mn-lt"/>
                <a:ea typeface="Calibri" charset="0"/>
                <a:cs typeface="Calibri"/>
              </a:rPr>
              <a:t>21</a:t>
            </a:r>
            <a:r>
              <a:rPr lang="en-US" sz="1200" b="0" kern="0" baseline="30000">
                <a:solidFill>
                  <a:schemeClr val="bg2"/>
                </a:solidFill>
                <a:latin typeface="+mn-lt"/>
                <a:ea typeface="Calibri" charset="0"/>
                <a:cs typeface="Calibri"/>
              </a:rPr>
              <a:t>st</a:t>
            </a:r>
            <a:r>
              <a:rPr lang="en-US" sz="1200" b="0" kern="0">
                <a:solidFill>
                  <a:schemeClr val="bg2"/>
                </a:solidFill>
                <a:latin typeface="+mn-lt"/>
                <a:ea typeface="Calibri" charset="0"/>
                <a:cs typeface="Calibri"/>
              </a:rPr>
              <a:t> , 448, 448 cores (Frontera) at TACC</a:t>
            </a:r>
          </a:p>
          <a:p>
            <a:pPr lvl="1">
              <a:lnSpc>
                <a:spcPct val="130000"/>
              </a:lnSpc>
            </a:pPr>
            <a:r>
              <a:rPr lang="en-US" sz="1200" b="0" kern="0">
                <a:solidFill>
                  <a:schemeClr val="bg2"/>
                </a:solidFill>
                <a:latin typeface="+mn-lt"/>
                <a:ea typeface="Calibri" charset="0"/>
                <a:cs typeface="Calibri"/>
              </a:rPr>
              <a:t>36</a:t>
            </a:r>
            <a:r>
              <a:rPr lang="en-US" sz="1200" b="0" kern="0" baseline="30000">
                <a:solidFill>
                  <a:schemeClr val="bg2"/>
                </a:solidFill>
                <a:latin typeface="+mn-lt"/>
                <a:ea typeface="Calibri" charset="0"/>
                <a:cs typeface="Calibri"/>
              </a:rPr>
              <a:t>th</a:t>
            </a:r>
            <a:r>
              <a:rPr lang="en-US" sz="1200" b="0" kern="0">
                <a:solidFill>
                  <a:schemeClr val="bg2"/>
                </a:solidFill>
                <a:latin typeface="+mn-lt"/>
                <a:ea typeface="Calibri" charset="0"/>
                <a:cs typeface="Calibri"/>
              </a:rPr>
              <a:t>, 288,288 cores (Lassen) at LLNL</a:t>
            </a:r>
          </a:p>
          <a:p>
            <a:pPr lvl="1">
              <a:lnSpc>
                <a:spcPct val="130000"/>
              </a:lnSpc>
            </a:pPr>
            <a:r>
              <a:rPr lang="en-US" sz="1200" b="0" kern="0">
                <a:solidFill>
                  <a:schemeClr val="bg2"/>
                </a:solidFill>
                <a:latin typeface="+mn-lt"/>
                <a:ea typeface="Calibri" charset="0"/>
                <a:cs typeface="Calibri"/>
              </a:rPr>
              <a:t>49</a:t>
            </a:r>
            <a:r>
              <a:rPr lang="en-US" sz="1200" b="0" kern="0" baseline="30000">
                <a:solidFill>
                  <a:schemeClr val="bg2"/>
                </a:solidFill>
                <a:latin typeface="+mn-lt"/>
                <a:ea typeface="Calibri" charset="0"/>
                <a:cs typeface="Calibri"/>
              </a:rPr>
              <a:t>th</a:t>
            </a:r>
            <a:r>
              <a:rPr lang="en-US" sz="1200" b="0" kern="0">
                <a:solidFill>
                  <a:schemeClr val="bg2"/>
                </a:solidFill>
                <a:latin typeface="+mn-lt"/>
                <a:ea typeface="Calibri" charset="0"/>
                <a:cs typeface="Calibri"/>
              </a:rPr>
              <a:t>, 570,020 cores (Nurion) in South Korea </a:t>
            </a:r>
            <a:r>
              <a:rPr lang="en-US" sz="1200" b="0" kern="0">
                <a:latin typeface="+mn-lt"/>
                <a:ea typeface="Calibri" charset="0"/>
                <a:cs typeface="Calibri"/>
              </a:rPr>
              <a:t>and many others</a:t>
            </a:r>
          </a:p>
          <a:p>
            <a:pPr>
              <a:lnSpc>
                <a:spcPct val="130000"/>
              </a:lnSpc>
            </a:pPr>
            <a:r>
              <a:rPr lang="en-US" sz="1600" b="0" kern="0">
                <a:latin typeface="+mn-lt"/>
                <a:cs typeface="Calibri"/>
              </a:rPr>
              <a:t>Available with software stacks of many vendors and Linux Distros (RedHat, SuSE, OpenHPC, and Spack)</a:t>
            </a:r>
          </a:p>
          <a:p>
            <a:pPr>
              <a:lnSpc>
                <a:spcPct val="130000"/>
              </a:lnSpc>
            </a:pPr>
            <a:r>
              <a:rPr lang="en-US" sz="1600" b="0" kern="0">
                <a:latin typeface="+mn-lt"/>
                <a:cs typeface="Calibri"/>
              </a:rPr>
              <a:t>Partner in the 21</a:t>
            </a:r>
            <a:r>
              <a:rPr lang="en-US" sz="1600" b="0" kern="0" baseline="30000">
                <a:latin typeface="+mn-lt"/>
                <a:cs typeface="Calibri"/>
              </a:rPr>
              <a:t>st</a:t>
            </a:r>
            <a:r>
              <a:rPr lang="en-US" sz="1600" b="0" kern="0">
                <a:latin typeface="+mn-lt"/>
                <a:cs typeface="Calibri"/>
              </a:rPr>
              <a:t> ranked TACC Frontera system</a:t>
            </a:r>
          </a:p>
          <a:p>
            <a:pPr>
              <a:lnSpc>
                <a:spcPct val="130000"/>
              </a:lnSpc>
            </a:pPr>
            <a:r>
              <a:rPr lang="en-US" sz="1600">
                <a:solidFill>
                  <a:srgbClr val="FF0000"/>
                </a:solidFill>
              </a:rPr>
              <a:t>Empowering Top500 systems for more than 16 years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C8532A-2EC9-48BB-8CA4-35F554CB4F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2699" y="868249"/>
            <a:ext cx="4733383" cy="133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562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3A9EAE-D490-43F2-F32E-B504A882A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58" y="4213939"/>
            <a:ext cx="9607662" cy="2134527"/>
          </a:xfrm>
        </p:spPr>
        <p:txBody>
          <a:bodyPr/>
          <a:lstStyle/>
          <a:p>
            <a:pPr marL="342265" indent="-342265"/>
            <a:r>
              <a:rPr lang="en-US" sz="1800">
                <a:latin typeface="Calibri"/>
                <a:ea typeface="Calibri"/>
                <a:cs typeface="Calibri"/>
              </a:rPr>
              <a:t>On single node, </a:t>
            </a:r>
            <a:r>
              <a:rPr lang="en-US" sz="1800" err="1">
                <a:latin typeface="Calibri"/>
                <a:ea typeface="Calibri"/>
                <a:cs typeface="Calibri"/>
              </a:rPr>
              <a:t>xCCL</a:t>
            </a:r>
            <a:r>
              <a:rPr lang="en-US" sz="1800">
                <a:latin typeface="Calibri"/>
                <a:ea typeface="Calibri"/>
                <a:cs typeface="Calibri"/>
              </a:rPr>
              <a:t> provides 5139 </a:t>
            </a:r>
            <a:r>
              <a:rPr lang="en-US" sz="1800" err="1">
                <a:latin typeface="Calibri"/>
                <a:ea typeface="Calibri"/>
                <a:cs typeface="Calibri"/>
              </a:rPr>
              <a:t>img</a:t>
            </a:r>
            <a:r>
              <a:rPr lang="en-US" sz="1800">
                <a:latin typeface="Calibri"/>
                <a:ea typeface="Calibri"/>
                <a:cs typeface="Calibri"/>
              </a:rPr>
              <a:t>/sec throughput with batch size 128</a:t>
            </a:r>
            <a:endParaRPr lang="en-US"/>
          </a:p>
          <a:p>
            <a:pPr marL="742315" lvl="1" indent="-285115"/>
            <a:r>
              <a:rPr lang="en-US" sz="1400">
                <a:latin typeface="Calibri"/>
                <a:ea typeface="Calibri"/>
                <a:cs typeface="Calibri"/>
              </a:rPr>
              <a:t>Compare to 4936 </a:t>
            </a:r>
            <a:r>
              <a:rPr lang="en-US" sz="1400" err="1">
                <a:latin typeface="Calibri"/>
                <a:ea typeface="Calibri"/>
                <a:cs typeface="Calibri"/>
              </a:rPr>
              <a:t>img</a:t>
            </a:r>
            <a:r>
              <a:rPr lang="en-US" sz="1400">
                <a:latin typeface="Calibri"/>
                <a:ea typeface="Calibri"/>
                <a:cs typeface="Calibri"/>
              </a:rPr>
              <a:t>/sec using pure HCCL (4% overhead).</a:t>
            </a:r>
          </a:p>
          <a:p>
            <a:pPr marL="342265" indent="-342265"/>
            <a:r>
              <a:rPr lang="en-US" sz="1800">
                <a:effectLst/>
                <a:latin typeface="Calibri"/>
                <a:ea typeface="Calibri"/>
                <a:cs typeface="Calibri"/>
              </a:rPr>
              <a:t>On 4 nodes both </a:t>
            </a:r>
            <a:r>
              <a:rPr lang="en-US" sz="1800" err="1">
                <a:effectLst/>
                <a:latin typeface="Calibri"/>
                <a:ea typeface="Calibri"/>
                <a:cs typeface="Calibri"/>
              </a:rPr>
              <a:t>xCCL</a:t>
            </a:r>
            <a:r>
              <a:rPr lang="en-US" sz="1800">
                <a:effectLst/>
                <a:latin typeface="Calibri"/>
                <a:ea typeface="Calibri"/>
                <a:cs typeface="Calibri"/>
              </a:rPr>
              <a:t> and pure HCCL reach throughput of 11300 </a:t>
            </a:r>
            <a:r>
              <a:rPr lang="en-US" sz="1800" err="1">
                <a:effectLst/>
                <a:latin typeface="Calibri"/>
                <a:ea typeface="Calibri"/>
                <a:cs typeface="Calibri"/>
              </a:rPr>
              <a:t>img</a:t>
            </a:r>
            <a:r>
              <a:rPr lang="en-US" sz="1800">
                <a:effectLst/>
                <a:latin typeface="Calibri"/>
                <a:ea typeface="Calibri"/>
                <a:cs typeface="Calibri"/>
              </a:rPr>
              <a:t>/sec</a:t>
            </a:r>
            <a:endParaRPr lang="en-US" sz="1800">
              <a:ea typeface="Calibri"/>
            </a:endParaRPr>
          </a:p>
          <a:p>
            <a:pPr marL="742315" lvl="1" indent="-285115"/>
            <a:r>
              <a:rPr lang="en-US" sz="1400">
                <a:latin typeface="Calibri"/>
                <a:ea typeface="Calibri"/>
                <a:cs typeface="Calibri"/>
              </a:rPr>
              <a:t>less</a:t>
            </a:r>
            <a:r>
              <a:rPr lang="en-US" sz="1400">
                <a:effectLst/>
                <a:latin typeface="Calibri"/>
                <a:ea typeface="Calibri"/>
                <a:cs typeface="Calibri"/>
              </a:rPr>
              <a:t> than 1%</a:t>
            </a:r>
            <a:r>
              <a:rPr lang="en-US" sz="1400">
                <a:latin typeface="Calibri"/>
                <a:ea typeface="Calibri"/>
                <a:cs typeface="Calibri"/>
              </a:rPr>
              <a:t> overhead</a:t>
            </a:r>
            <a:endParaRPr lang="en-US" sz="1400">
              <a:effectLst/>
              <a:ea typeface="Calibri"/>
            </a:endParaRPr>
          </a:p>
          <a:p>
            <a:pPr marL="342265" indent="-342265"/>
            <a:r>
              <a:rPr lang="en-US" sz="1800" err="1">
                <a:latin typeface="Calibri"/>
                <a:ea typeface="Calibri"/>
                <a:cs typeface="Calibri"/>
              </a:rPr>
              <a:t>xCCL</a:t>
            </a:r>
            <a:r>
              <a:rPr lang="en-US" sz="1800">
                <a:latin typeface="Calibri"/>
                <a:ea typeface="Calibri"/>
                <a:cs typeface="Calibri"/>
              </a:rPr>
              <a:t> designs easily extend to new architectures and collective communication libraries with negligible overhead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1A74BF-15CE-41C6-50ED-B6B2FA4E5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MVAPICH-xCCL Design on Habana: Application-Level Evaluation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28D799CA-1DC4-B7C4-C6B7-085E0E8DB879}"/>
              </a:ext>
            </a:extLst>
          </p:cNvPr>
          <p:cNvGraphicFramePr>
            <a:graphicFrameLocks/>
          </p:cNvGraphicFramePr>
          <p:nvPr/>
        </p:nvGraphicFramePr>
        <p:xfrm>
          <a:off x="397164" y="1174090"/>
          <a:ext cx="4036291" cy="2694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F822D891-AF03-0CB6-A7DE-0CF88B7F157F}"/>
              </a:ext>
            </a:extLst>
          </p:cNvPr>
          <p:cNvGraphicFramePr>
            <a:graphicFrameLocks/>
          </p:cNvGraphicFramePr>
          <p:nvPr/>
        </p:nvGraphicFramePr>
        <p:xfrm>
          <a:off x="4314308" y="1174090"/>
          <a:ext cx="4036291" cy="2694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71AD80C-707E-B503-AE38-F7127A622788}"/>
              </a:ext>
            </a:extLst>
          </p:cNvPr>
          <p:cNvSpPr txBox="1">
            <a:spLocks/>
          </p:cNvSpPr>
          <p:nvPr/>
        </p:nvSpPr>
        <p:spPr bwMode="auto">
          <a:xfrm>
            <a:off x="989215" y="3724670"/>
            <a:ext cx="2852188" cy="28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1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400" kern="0"/>
              <a:t>1 Node, 8 HPUs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82D700C-EF3D-C7D4-D694-A023F6D86CE7}"/>
              </a:ext>
            </a:extLst>
          </p:cNvPr>
          <p:cNvSpPr txBox="1">
            <a:spLocks/>
          </p:cNvSpPr>
          <p:nvPr/>
        </p:nvSpPr>
        <p:spPr bwMode="auto">
          <a:xfrm>
            <a:off x="4906359" y="3724670"/>
            <a:ext cx="2852188" cy="28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1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400" kern="0"/>
              <a:t>4 Nodes, 32 HPUs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10044A2E-93C4-0158-6386-FB465019757A}"/>
              </a:ext>
            </a:extLst>
          </p:cNvPr>
          <p:cNvSpPr txBox="1">
            <a:spLocks/>
          </p:cNvSpPr>
          <p:nvPr/>
        </p:nvSpPr>
        <p:spPr bwMode="auto">
          <a:xfrm>
            <a:off x="8155710" y="1399173"/>
            <a:ext cx="4036290" cy="269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990575" indent="-38099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133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523962" indent="-30479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67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2133547" indent="-30479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67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743131" indent="-30479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67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13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b="0" kern="0"/>
              <a:t>The container image has already contained prebuilt Habaha TensorFlow and Horovod.</a:t>
            </a:r>
          </a:p>
          <a:p>
            <a:r>
              <a:rPr lang="en-US" sz="1400" b="0" kern="0"/>
              <a:t>The computing kernel is replaced by Habana ops through TensorFlow custom ops, the com munication layer in Horovod is implemented by HCCL directly.</a:t>
            </a:r>
          </a:p>
          <a:p>
            <a:r>
              <a:rPr lang="en-US" sz="1400" b="0" kern="0"/>
              <a:t>Modify the Horovod communication by replacing all </a:t>
            </a:r>
            <a:r>
              <a:rPr lang="en-US" sz="1400" b="0" kern="0">
                <a:latin typeface="Consolas" panose="020B0609020204030204" pitchFamily="49" charset="0"/>
                <a:cs typeface="Consolas" panose="020B0609020204030204" pitchFamily="49" charset="0"/>
              </a:rPr>
              <a:t>hcclAllreduce</a:t>
            </a:r>
            <a:r>
              <a:rPr lang="en-US" sz="1400" b="0" kern="0"/>
              <a:t> calls with </a:t>
            </a:r>
            <a:r>
              <a:rPr lang="en-US" sz="1400" b="0" kern="0">
                <a:latin typeface="Consolas" panose="020B0609020204030204" pitchFamily="49" charset="0"/>
                <a:cs typeface="Consolas" panose="020B0609020204030204" pitchFamily="49" charset="0"/>
              </a:rPr>
              <a:t>MPI_Allreduce </a:t>
            </a:r>
            <a:r>
              <a:rPr lang="en-US" sz="1400" b="0" kern="0"/>
              <a:t>operations.</a:t>
            </a:r>
          </a:p>
        </p:txBody>
      </p:sp>
    </p:spTree>
    <p:extLst>
      <p:ext uri="{BB962C8B-B14F-4D97-AF65-F5344CB8AC3E}">
        <p14:creationId xmlns:p14="http://schemas.microsoft.com/office/powerpoint/2010/main" val="32852199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084" y="995819"/>
            <a:ext cx="11294231" cy="5416332"/>
          </a:xfrm>
        </p:spPr>
        <p:txBody>
          <a:bodyPr/>
          <a:lstStyle/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3"/>
                </a:solidFill>
                <a:latin typeface="Calibri"/>
                <a:cs typeface="Calibri"/>
              </a:rPr>
              <a:t>Brief Overview of the MVAPICH Project</a:t>
            </a:r>
            <a:endParaRPr lang="en-US" sz="2000">
              <a:solidFill>
                <a:schemeClr val="accent3"/>
              </a:solidFill>
              <a:latin typeface="Calibri"/>
              <a:ea typeface="Calibri"/>
              <a:cs typeface="Calibri"/>
            </a:endParaRPr>
          </a:p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3"/>
                </a:solidFill>
                <a:latin typeface="Calibri"/>
                <a:cs typeface="Calibri"/>
              </a:rPr>
              <a:t>Features of Latest Release</a:t>
            </a:r>
            <a:endParaRPr lang="en-US">
              <a:solidFill>
                <a:schemeClr val="accent3"/>
              </a:solidFill>
              <a:latin typeface="Calibri"/>
              <a:ea typeface="Calibri"/>
              <a:cs typeface="Calibri"/>
            </a:endParaRPr>
          </a:p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accent2"/>
                </a:solidFill>
                <a:latin typeface="Calibri"/>
                <a:cs typeface="Calibri"/>
              </a:rPr>
              <a:t>Upcoming Features</a:t>
            </a:r>
            <a:endParaRPr lang="en-US" b="1">
              <a:solidFill>
                <a:schemeClr val="accent2"/>
              </a:solidFill>
              <a:latin typeface="Calibri"/>
              <a:ea typeface="Calibri"/>
              <a:cs typeface="Calibri"/>
            </a:endParaRP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accent3"/>
                </a:solidFill>
                <a:latin typeface="Calibri"/>
                <a:cs typeface="Calibri"/>
              </a:rPr>
              <a:t>MVAPICH and MVAPICH-Plus 4.0 with support for MPI 4.1</a:t>
            </a:r>
            <a:endParaRPr lang="en-US" sz="1800">
              <a:solidFill>
                <a:schemeClr val="accent3"/>
              </a:solidFill>
              <a:latin typeface="Calibri"/>
              <a:ea typeface="Calibri"/>
              <a:cs typeface="Calibri"/>
            </a:endParaRP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accent3"/>
                </a:solidFill>
                <a:latin typeface="Calibri"/>
                <a:cs typeface="Calibri"/>
              </a:rPr>
              <a:t>MVAPICH-Plus  for AI-Accelerator Chips (Habana/Gaudi)</a:t>
            </a:r>
            <a:endParaRPr lang="en-US" sz="1800">
              <a:solidFill>
                <a:schemeClr val="accent3"/>
              </a:solidFill>
              <a:latin typeface="Calibri"/>
              <a:ea typeface="Calibri"/>
              <a:cs typeface="Calibri"/>
            </a:endParaRP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accent2"/>
                </a:solidFill>
                <a:latin typeface="Calibri"/>
                <a:cs typeface="Calibri"/>
              </a:rPr>
              <a:t>MVAPICH and OMB for FPGA</a:t>
            </a:r>
            <a:endParaRPr lang="en-US" sz="1800" b="1">
              <a:solidFill>
                <a:schemeClr val="accent2"/>
              </a:solidFill>
              <a:latin typeface="Calibri"/>
              <a:ea typeface="Calibri"/>
              <a:cs typeface="Calibri"/>
            </a:endParaRP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1800">
                <a:latin typeface="Calibri"/>
                <a:cs typeface="Calibri"/>
              </a:rPr>
              <a:t>MPI4DL for Deep Learning</a:t>
            </a:r>
            <a:endParaRPr lang="en-US" sz="1800">
              <a:latin typeface="Calibri"/>
              <a:ea typeface="Calibri"/>
              <a:cs typeface="Calibri"/>
            </a:endParaRPr>
          </a:p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 sz="2200">
                <a:latin typeface="Calibri"/>
                <a:cs typeface="Calibri"/>
              </a:rPr>
              <a:t>Conclusions</a:t>
            </a:r>
            <a:endParaRPr lang="en-US" sz="220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US" sz="2800">
              <a:latin typeface="Calibri"/>
              <a:cs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0599" y="76857"/>
            <a:ext cx="10795460" cy="772768"/>
          </a:xfrm>
        </p:spPr>
        <p:txBody>
          <a:bodyPr lIns="121915" tIns="60957" rIns="121915" bIns="60957" anchor="t"/>
          <a:lstStyle/>
          <a:p>
            <a:pPr algn="ctr"/>
            <a:r>
              <a:rPr lang="en-US">
                <a:solidFill>
                  <a:srgbClr val="C00000"/>
                </a:solidFill>
                <a:latin typeface="Calibri"/>
                <a:cs typeface="Calibri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8521575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58295" y="51545"/>
            <a:ext cx="11498308" cy="682225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eaLnBrk="1" hangingPunct="1"/>
            <a:r>
              <a:rPr lang="en-US">
                <a:solidFill>
                  <a:srgbClr val="C00000"/>
                </a:solidFill>
                <a:latin typeface="Calibri"/>
                <a:ea typeface="Times New Roman" charset="0"/>
                <a:cs typeface="Calibri"/>
              </a:rPr>
              <a:t>Optimized MVAPICH-FPGA Design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154845" y="884327"/>
            <a:ext cx="5941155" cy="1280139"/>
          </a:xfrm>
        </p:spPr>
        <p:txBody>
          <a:bodyPr/>
          <a:lstStyle/>
          <a:p>
            <a:pPr marL="457189" indent="-457189" defTabSz="1219170" eaLnBrk="1" hangingPunct="1">
              <a:defRPr/>
            </a:pPr>
            <a:r>
              <a:rPr lang="en-US">
                <a:solidFill>
                  <a:srgbClr val="000000"/>
                </a:solidFill>
                <a:latin typeface="Calibri"/>
                <a:ea typeface="Times New Roman" charset="0"/>
                <a:cs typeface="Calibri"/>
              </a:rPr>
              <a:t>P2P transfers enable data to travel between devices over PCIe without entering host memory</a:t>
            </a:r>
          </a:p>
          <a:p>
            <a:pPr marL="457189" indent="-457189" defTabSz="1219170" eaLnBrk="1" hangingPunct="1">
              <a:defRPr/>
            </a:pPr>
            <a:r>
              <a:rPr lang="en-US">
                <a:solidFill>
                  <a:srgbClr val="000000"/>
                </a:solidFill>
                <a:latin typeface="Calibri"/>
                <a:ea typeface="Times New Roman" charset="0"/>
                <a:cs typeface="Calibri"/>
              </a:rPr>
              <a:t>Extension of OMB for FPGA-based systems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FB25EC-2F21-8EA5-677F-ABA6C47EB868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427945" y="424039"/>
            <a:ext cx="4918080" cy="2509920"/>
          </a:xfrm>
          <a:prstGeom prst="rect">
            <a:avLst/>
          </a:prstGeom>
          <a:ln w="0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C37033-380B-4A7C-BB36-7273C2F2B27D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565109" y="2933959"/>
            <a:ext cx="9061782" cy="3274236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794051524"/>
      </p:ext>
    </p:extLst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084" y="995819"/>
            <a:ext cx="11294231" cy="5416332"/>
          </a:xfrm>
        </p:spPr>
        <p:txBody>
          <a:bodyPr/>
          <a:lstStyle/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accent3"/>
                </a:solidFill>
                <a:latin typeface="Calibri"/>
                <a:cs typeface="Calibri"/>
              </a:rPr>
              <a:t>Brief Overview of the MVAPICH Project</a:t>
            </a:r>
            <a:endParaRPr lang="en-US" sz="2000">
              <a:solidFill>
                <a:schemeClr val="accent3"/>
              </a:solidFill>
              <a:latin typeface="Calibri"/>
              <a:ea typeface="Calibri"/>
              <a:cs typeface="Calibri"/>
            </a:endParaRPr>
          </a:p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accent3"/>
                </a:solidFill>
                <a:latin typeface="Calibri"/>
                <a:cs typeface="Calibri"/>
              </a:rPr>
              <a:t>Features of Latest Release</a:t>
            </a:r>
            <a:endParaRPr lang="en-US" sz="2000">
              <a:solidFill>
                <a:schemeClr val="accent3"/>
              </a:solidFill>
              <a:latin typeface="Calibri"/>
              <a:ea typeface="Calibri"/>
              <a:cs typeface="Calibri"/>
            </a:endParaRPr>
          </a:p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accent2"/>
                </a:solidFill>
                <a:latin typeface="Calibri"/>
                <a:cs typeface="Calibri"/>
              </a:rPr>
              <a:t>Upcoming Features</a:t>
            </a:r>
            <a:endParaRPr lang="en-US" sz="2000" b="1">
              <a:solidFill>
                <a:schemeClr val="accent2"/>
              </a:solidFill>
              <a:latin typeface="Calibri"/>
              <a:ea typeface="Calibri"/>
              <a:cs typeface="Calibri"/>
            </a:endParaRP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3"/>
                </a:solidFill>
                <a:latin typeface="Calibri"/>
                <a:cs typeface="Calibri"/>
              </a:rPr>
              <a:t>MVAPICH and MVAPICH-Plus 4.0 with support for MPI 4.1</a:t>
            </a:r>
            <a:endParaRPr lang="en-US" sz="1600">
              <a:solidFill>
                <a:schemeClr val="accent3"/>
              </a:solidFill>
              <a:latin typeface="Calibri"/>
              <a:ea typeface="Calibri"/>
              <a:cs typeface="Calibri"/>
            </a:endParaRP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3"/>
                </a:solidFill>
                <a:latin typeface="Calibri"/>
                <a:cs typeface="Calibri"/>
              </a:rPr>
              <a:t>MVAPICH-Plus for AI-Accelerator Chips (Habana/Gaudi)</a:t>
            </a:r>
            <a:endParaRPr lang="en-US" sz="1600">
              <a:solidFill>
                <a:schemeClr val="accent3"/>
              </a:solidFill>
              <a:latin typeface="Calibri"/>
              <a:ea typeface="Calibri"/>
              <a:cs typeface="Calibri"/>
            </a:endParaRP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3"/>
                </a:solidFill>
                <a:latin typeface="Calibri"/>
                <a:cs typeface="Calibri"/>
              </a:rPr>
              <a:t>MVAPICH and OMB for FPGA</a:t>
            </a:r>
            <a:endParaRPr lang="en-US" sz="1600">
              <a:solidFill>
                <a:schemeClr val="accent3"/>
              </a:solidFill>
              <a:latin typeface="Calibri"/>
              <a:ea typeface="Calibri"/>
              <a:cs typeface="Calibri"/>
            </a:endParaRP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accent2"/>
                </a:solidFill>
                <a:latin typeface="Calibri"/>
                <a:cs typeface="Calibri"/>
              </a:rPr>
              <a:t>MPI4DL for Deep Learning</a:t>
            </a:r>
            <a:endParaRPr lang="en-US" sz="1600" b="1">
              <a:solidFill>
                <a:schemeClr val="accent2"/>
              </a:solidFill>
              <a:latin typeface="Calibri"/>
              <a:ea typeface="Calibri"/>
              <a:cs typeface="Calibri"/>
            </a:endParaRPr>
          </a:p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 sz="2000">
                <a:latin typeface="Calibri"/>
                <a:cs typeface="Calibri"/>
              </a:rPr>
              <a:t>Conclusions</a:t>
            </a:r>
            <a:endParaRPr lang="en-US" sz="200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US" sz="2800">
              <a:latin typeface="Calibri"/>
              <a:cs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0599" y="76857"/>
            <a:ext cx="10795460" cy="772768"/>
          </a:xfrm>
        </p:spPr>
        <p:txBody>
          <a:bodyPr lIns="121915" tIns="60957" rIns="121915" bIns="60957" anchor="t"/>
          <a:lstStyle/>
          <a:p>
            <a:pPr algn="ctr"/>
            <a:r>
              <a:rPr lang="en-US">
                <a:solidFill>
                  <a:srgbClr val="C00000"/>
                </a:solidFill>
                <a:latin typeface="Calibri"/>
                <a:cs typeface="Calibri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6094853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B8C70A-2CA3-D940-94D8-6275498A3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18" y="199110"/>
            <a:ext cx="11768364" cy="772768"/>
          </a:xfrm>
        </p:spPr>
        <p:txBody>
          <a:bodyPr/>
          <a:lstStyle/>
          <a:p>
            <a:r>
              <a:rPr lang="en-US"/>
              <a:t>Upcoming Release: MPI4DL v0.5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70217995-B28B-1AA6-4677-7F492BDAD035}"/>
              </a:ext>
            </a:extLst>
          </p:cNvPr>
          <p:cNvSpPr txBox="1">
            <a:spLocks/>
          </p:cNvSpPr>
          <p:nvPr/>
        </p:nvSpPr>
        <p:spPr bwMode="auto">
          <a:xfrm>
            <a:off x="87048" y="971878"/>
            <a:ext cx="7049476" cy="496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9" rIns="92075" bIns="46039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32" indent="-28574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2971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160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349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53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1219080">
              <a:lnSpc>
                <a:spcPct val="100000"/>
              </a:lnSpc>
              <a:buNone/>
            </a:pPr>
            <a:r>
              <a:rPr lang="en-US" sz="2000" b="0" i="0">
                <a:effectLst/>
                <a:latin typeface="+mj-lt"/>
              </a:rPr>
              <a:t>MPI4DL v0.5 is a distributed and accelerated training framework for very high-resolution images that integrates Spatial Parallelism, Layer Parallelism, and Pipeline Parallelism.</a:t>
            </a:r>
          </a:p>
          <a:p>
            <a:pPr marL="0" indent="0" defTabSz="1219080">
              <a:lnSpc>
                <a:spcPct val="100000"/>
              </a:lnSpc>
              <a:buNone/>
            </a:pPr>
            <a:r>
              <a:rPr lang="en-US" sz="2000" b="0">
                <a:latin typeface="+mj-lt"/>
              </a:rPr>
              <a:t>Features:</a:t>
            </a:r>
          </a:p>
          <a:p>
            <a:pPr defTabSz="1219080">
              <a:lnSpc>
                <a:spcPct val="100000"/>
              </a:lnSpc>
            </a:pPr>
            <a:r>
              <a:rPr lang="en-US" sz="2000" b="0" i="0">
                <a:effectLst/>
                <a:latin typeface="+mj-lt"/>
              </a:rPr>
              <a:t>Based on PyTorch</a:t>
            </a:r>
          </a:p>
          <a:p>
            <a:pPr defTabSz="1219080">
              <a:lnSpc>
                <a:spcPct val="100000"/>
              </a:lnSpc>
            </a:pPr>
            <a:r>
              <a:rPr lang="en-US" sz="2000" b="0" i="0">
                <a:effectLst/>
                <a:latin typeface="+mj-lt"/>
              </a:rPr>
              <a:t>Support for training very high-resolution images</a:t>
            </a:r>
          </a:p>
          <a:p>
            <a:pPr defTabSz="1219080">
              <a:lnSpc>
                <a:spcPct val="100000"/>
              </a:lnSpc>
            </a:pPr>
            <a:r>
              <a:rPr lang="en-US" sz="2000" b="0" i="0">
                <a:effectLst/>
                <a:latin typeface="+mj-lt"/>
              </a:rPr>
              <a:t>Distributed training support for:</a:t>
            </a:r>
          </a:p>
          <a:p>
            <a:pPr lvl="1" defTabSz="1219080">
              <a:lnSpc>
                <a:spcPct val="100000"/>
              </a:lnSpc>
            </a:pPr>
            <a:r>
              <a:rPr lang="en-US" sz="1800" b="0" i="0">
                <a:solidFill>
                  <a:srgbClr val="FF0000"/>
                </a:solidFill>
                <a:effectLst/>
                <a:latin typeface="+mj-lt"/>
              </a:rPr>
              <a:t>Layer Parallelism (LP)</a:t>
            </a:r>
          </a:p>
          <a:p>
            <a:pPr lvl="1" defTabSz="1219080">
              <a:lnSpc>
                <a:spcPct val="100000"/>
              </a:lnSpc>
            </a:pPr>
            <a:r>
              <a:rPr lang="en-US" sz="1800" b="0" i="0">
                <a:solidFill>
                  <a:srgbClr val="FF0000"/>
                </a:solidFill>
                <a:effectLst/>
                <a:latin typeface="+mj-lt"/>
              </a:rPr>
              <a:t>Pipeline Parallelism (PP)</a:t>
            </a:r>
          </a:p>
          <a:p>
            <a:pPr lvl="1" defTabSz="1219080">
              <a:lnSpc>
                <a:spcPct val="100000"/>
              </a:lnSpc>
            </a:pPr>
            <a:r>
              <a:rPr lang="en-US" sz="1800" b="0" i="0">
                <a:solidFill>
                  <a:srgbClr val="FF0000"/>
                </a:solidFill>
                <a:effectLst/>
                <a:latin typeface="+mj-lt"/>
              </a:rPr>
              <a:t>Spatial Parallelism (SP)</a:t>
            </a:r>
          </a:p>
          <a:p>
            <a:pPr lvl="1" defTabSz="1219080">
              <a:lnSpc>
                <a:spcPct val="100000"/>
              </a:lnSpc>
            </a:pPr>
            <a:r>
              <a:rPr lang="en-US" sz="1800" b="0" i="0">
                <a:solidFill>
                  <a:srgbClr val="FF0000"/>
                </a:solidFill>
                <a:effectLst/>
                <a:latin typeface="+mj-lt"/>
              </a:rPr>
              <a:t>Spatial and Layer Parallelism (SP+LP)</a:t>
            </a:r>
          </a:p>
          <a:p>
            <a:pPr lvl="1" defTabSz="1219080">
              <a:lnSpc>
                <a:spcPct val="100000"/>
              </a:lnSpc>
            </a:pPr>
            <a:r>
              <a:rPr lang="en-US" sz="1800" b="0" i="0">
                <a:solidFill>
                  <a:srgbClr val="FF0000"/>
                </a:solidFill>
                <a:effectLst/>
                <a:latin typeface="+mj-lt"/>
              </a:rPr>
              <a:t>Spatial and Pipeline Parallelism (SP+PP)</a:t>
            </a:r>
          </a:p>
          <a:p>
            <a:pPr defTabSz="1219080">
              <a:lnSpc>
                <a:spcPct val="100000"/>
              </a:lnSpc>
            </a:pPr>
            <a:r>
              <a:rPr lang="en-US" sz="2000" b="0" i="0">
                <a:effectLst/>
                <a:latin typeface="+mj-lt"/>
              </a:rPr>
              <a:t>Support for different image sizes and custom datasets.</a:t>
            </a:r>
          </a:p>
          <a:p>
            <a:pPr defTabSz="1219080">
              <a:lnSpc>
                <a:spcPct val="100000"/>
              </a:lnSpc>
            </a:pPr>
            <a:r>
              <a:rPr lang="en-US" sz="2000" b="0" i="0">
                <a:effectLst/>
                <a:latin typeface="+mj-lt"/>
              </a:rPr>
              <a:t>Exploits collective features of MVAPICH2-GDR</a:t>
            </a:r>
            <a:endParaRPr lang="en-US" sz="2800" b="0" kern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795B4-7889-30E3-1896-C9ABFAC75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445" y="725049"/>
            <a:ext cx="4949507" cy="540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198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084" y="995819"/>
            <a:ext cx="11294231" cy="5416332"/>
          </a:xfrm>
        </p:spPr>
        <p:txBody>
          <a:bodyPr/>
          <a:lstStyle/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accent3"/>
                </a:solidFill>
                <a:latin typeface="Calibri"/>
                <a:cs typeface="Calibri"/>
              </a:rPr>
              <a:t>Brief Overview of the MVAPICH Project</a:t>
            </a:r>
            <a:endParaRPr lang="en-US" sz="2000">
              <a:solidFill>
                <a:schemeClr val="accent3"/>
              </a:solidFill>
              <a:latin typeface="Calibri"/>
              <a:ea typeface="Calibri"/>
              <a:cs typeface="Calibri"/>
            </a:endParaRPr>
          </a:p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accent3"/>
                </a:solidFill>
                <a:latin typeface="Calibri"/>
                <a:cs typeface="Calibri"/>
              </a:rPr>
              <a:t>Features of Latest Release</a:t>
            </a:r>
            <a:endParaRPr lang="en-US" sz="2000">
              <a:solidFill>
                <a:schemeClr val="accent3"/>
              </a:solidFill>
              <a:latin typeface="Calibri"/>
              <a:ea typeface="Calibri"/>
              <a:cs typeface="Calibri"/>
            </a:endParaRPr>
          </a:p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accent3"/>
                </a:solidFill>
                <a:latin typeface="Calibri"/>
                <a:cs typeface="Calibri"/>
              </a:rPr>
              <a:t>Upcoming Features</a:t>
            </a:r>
            <a:endParaRPr lang="en-US" sz="2000">
              <a:solidFill>
                <a:schemeClr val="accent3"/>
              </a:solidFill>
              <a:latin typeface="Calibri"/>
              <a:ea typeface="Calibri"/>
              <a:cs typeface="Calibri"/>
            </a:endParaRP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3"/>
                </a:solidFill>
                <a:latin typeface="Calibri"/>
                <a:cs typeface="Calibri"/>
              </a:rPr>
              <a:t>MVAPICH and MVAPICH-Plus 4.0 with support for </a:t>
            </a: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3"/>
                </a:solidFill>
                <a:latin typeface="Calibri"/>
                <a:cs typeface="Calibri"/>
              </a:rPr>
              <a:t>MVAPICH-Plus  for AI-Accelerator Chips (Habana/Gaudi)</a:t>
            </a:r>
            <a:endParaRPr lang="en-US" sz="1600">
              <a:solidFill>
                <a:schemeClr val="accent3"/>
              </a:solidFill>
              <a:latin typeface="Calibri"/>
              <a:ea typeface="Calibri"/>
              <a:cs typeface="Calibri"/>
            </a:endParaRP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3"/>
                </a:solidFill>
                <a:latin typeface="Calibri"/>
                <a:cs typeface="Calibri"/>
              </a:rPr>
              <a:t>MVAPICH and OMB for FPGA</a:t>
            </a:r>
            <a:endParaRPr lang="en-US" sz="1600">
              <a:solidFill>
                <a:schemeClr val="accent3"/>
              </a:solidFill>
              <a:latin typeface="Calibri"/>
              <a:ea typeface="Calibri"/>
              <a:cs typeface="Calibri"/>
            </a:endParaRP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3"/>
                </a:solidFill>
                <a:latin typeface="Calibri"/>
                <a:cs typeface="Calibri"/>
              </a:rPr>
              <a:t>INAM </a:t>
            </a:r>
            <a:endParaRPr lang="en-US" sz="1600">
              <a:solidFill>
                <a:schemeClr val="accent3"/>
              </a:solidFill>
              <a:latin typeface="Calibri"/>
              <a:ea typeface="Calibri"/>
              <a:cs typeface="Calibri"/>
            </a:endParaRP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3"/>
                </a:solidFill>
                <a:latin typeface="Calibri"/>
                <a:cs typeface="Calibri"/>
              </a:rPr>
              <a:t>MPI4DL for Deep Learning</a:t>
            </a:r>
            <a:endParaRPr lang="en-US" sz="1600">
              <a:solidFill>
                <a:schemeClr val="accent3"/>
              </a:solidFill>
              <a:latin typeface="Calibri"/>
              <a:ea typeface="Calibri"/>
              <a:cs typeface="Calibri"/>
            </a:endParaRPr>
          </a:p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accent2"/>
                </a:solidFill>
                <a:latin typeface="Calibri"/>
                <a:cs typeface="Calibri"/>
              </a:rPr>
              <a:t>Conclusions</a:t>
            </a:r>
            <a:endParaRPr lang="en-US" sz="2000" b="1">
              <a:solidFill>
                <a:schemeClr val="accent2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US" sz="2800">
              <a:latin typeface="Calibri"/>
              <a:cs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0599" y="76857"/>
            <a:ext cx="10795460" cy="772768"/>
          </a:xfrm>
        </p:spPr>
        <p:txBody>
          <a:bodyPr lIns="121915" tIns="60957" rIns="121915" bIns="60957" anchor="t"/>
          <a:lstStyle/>
          <a:p>
            <a:pPr algn="ctr"/>
            <a:r>
              <a:rPr lang="en-US">
                <a:solidFill>
                  <a:srgbClr val="C00000"/>
                </a:solidFill>
                <a:latin typeface="Calibri"/>
                <a:cs typeface="Calibri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6219615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3532" y="148869"/>
            <a:ext cx="10795461" cy="772767"/>
          </a:xfrm>
        </p:spPr>
        <p:txBody>
          <a:bodyPr/>
          <a:lstStyle/>
          <a:p>
            <a:r>
              <a:rPr lang="en-US"/>
              <a:t>Funding Acknowledgments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83533" y="899580"/>
            <a:ext cx="3113995" cy="435429"/>
          </a:xfrm>
          <a:prstGeom prst="rect">
            <a:avLst/>
          </a:prstGeom>
        </p:spPr>
        <p:txBody>
          <a:bodyPr/>
          <a:lstStyle/>
          <a:p>
            <a:pPr marL="457167" indent="-457167" defTabSz="1219110" eaLnBrk="0" hangingPunct="0">
              <a:lnSpc>
                <a:spcPct val="110000"/>
              </a:lnSpc>
              <a:defRPr/>
            </a:pPr>
            <a:r>
              <a:rPr kumimoji="1" lang="en-US" sz="2400" i="1" kern="0">
                <a:solidFill>
                  <a:srgbClr val="FF0000"/>
                </a:solidFill>
                <a:latin typeface="+mj-lt"/>
              </a:rPr>
              <a:t>Funding Support by</a:t>
            </a:r>
            <a:endParaRPr kumimoji="1" lang="en-US" sz="1867" i="1" ker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214901" y="4080939"/>
            <a:ext cx="3637841" cy="435429"/>
          </a:xfrm>
          <a:prstGeom prst="rect">
            <a:avLst/>
          </a:prstGeom>
        </p:spPr>
        <p:txBody>
          <a:bodyPr/>
          <a:lstStyle/>
          <a:p>
            <a:pPr marL="457167" indent="-457167" defTabSz="1219110" eaLnBrk="0" hangingPunct="0">
              <a:lnSpc>
                <a:spcPct val="110000"/>
              </a:lnSpc>
              <a:defRPr/>
            </a:pPr>
            <a:r>
              <a:rPr kumimoji="1" lang="en-US" sz="2400" i="1" kern="0">
                <a:solidFill>
                  <a:srgbClr val="FF0000"/>
                </a:solidFill>
                <a:latin typeface="+mj-lt"/>
              </a:rPr>
              <a:t>Equipment Support by</a:t>
            </a:r>
            <a:endParaRPr kumimoji="1" lang="en-US" sz="1867" i="1" kern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7" name="Picture 26" descr="NSF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7114" y="1563868"/>
            <a:ext cx="864985" cy="717649"/>
          </a:xfrm>
          <a:prstGeom prst="rect">
            <a:avLst/>
          </a:prstGeom>
        </p:spPr>
      </p:pic>
      <p:pic>
        <p:nvPicPr>
          <p:cNvPr id="28" name="Picture 27" descr="imag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2795" y="1683827"/>
            <a:ext cx="1304015" cy="479880"/>
          </a:xfrm>
          <a:prstGeom prst="rect">
            <a:avLst/>
          </a:prstGeom>
        </p:spPr>
      </p:pic>
      <p:pic>
        <p:nvPicPr>
          <p:cNvPr id="29" name="Picture 28" descr="Logo_Mellanox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46307" y="1535901"/>
            <a:ext cx="1251016" cy="718795"/>
          </a:xfrm>
          <a:prstGeom prst="rect">
            <a:avLst/>
          </a:prstGeom>
        </p:spPr>
      </p:pic>
      <p:pic>
        <p:nvPicPr>
          <p:cNvPr id="30" name="Picture 29" descr="Logo_Mellanox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899" y="4617219"/>
            <a:ext cx="1259560" cy="723704"/>
          </a:xfrm>
          <a:prstGeom prst="rect">
            <a:avLst/>
          </a:prstGeom>
        </p:spPr>
      </p:pic>
      <p:pic>
        <p:nvPicPr>
          <p:cNvPr id="32" name="Picture 31" descr="A0951402_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99836" y="1415997"/>
            <a:ext cx="888737" cy="904107"/>
          </a:xfrm>
          <a:prstGeom prst="rect">
            <a:avLst/>
          </a:prstGeom>
        </p:spPr>
      </p:pic>
      <p:pic>
        <p:nvPicPr>
          <p:cNvPr id="33" name="Picture 32" descr="A0951402_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77899" y="4506997"/>
            <a:ext cx="1313944" cy="985459"/>
          </a:xfrm>
          <a:prstGeom prst="rect">
            <a:avLst/>
          </a:prstGeom>
        </p:spPr>
      </p:pic>
      <p:pic>
        <p:nvPicPr>
          <p:cNvPr id="34" name="Picture 33" descr="intel-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2795" y="2514372"/>
            <a:ext cx="984927" cy="631393"/>
          </a:xfrm>
          <a:prstGeom prst="rect">
            <a:avLst/>
          </a:prstGeom>
        </p:spPr>
      </p:pic>
      <p:pic>
        <p:nvPicPr>
          <p:cNvPr id="35" name="Picture 34" descr="intel-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71091" y="4663186"/>
            <a:ext cx="1275765" cy="631775"/>
          </a:xfrm>
          <a:prstGeom prst="rect">
            <a:avLst/>
          </a:prstGeom>
        </p:spPr>
      </p:pic>
      <p:pic>
        <p:nvPicPr>
          <p:cNvPr id="36" name="Picture 35" descr="LNXI_logo_lore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72311" y="2565903"/>
            <a:ext cx="1602311" cy="563772"/>
          </a:xfrm>
          <a:prstGeom prst="rect">
            <a:avLst/>
          </a:prstGeom>
        </p:spPr>
      </p:pic>
      <p:pic>
        <p:nvPicPr>
          <p:cNvPr id="37" name="Picture 36" descr="n14209292613_768520_513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08800" y="2360717"/>
            <a:ext cx="888737" cy="974143"/>
          </a:xfrm>
          <a:prstGeom prst="rect">
            <a:avLst/>
          </a:prstGeom>
        </p:spPr>
      </p:pic>
      <p:pic>
        <p:nvPicPr>
          <p:cNvPr id="38" name="Picture 37" descr="sun_log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85691" y="2554576"/>
            <a:ext cx="1364464" cy="591163"/>
          </a:xfrm>
          <a:prstGeom prst="rect">
            <a:avLst/>
          </a:prstGeom>
        </p:spPr>
      </p:pic>
      <p:pic>
        <p:nvPicPr>
          <p:cNvPr id="39" name="Picture 38" descr="sun_log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53933" y="4666169"/>
            <a:ext cx="1869811" cy="625803"/>
          </a:xfrm>
          <a:prstGeom prst="rect">
            <a:avLst/>
          </a:prstGeom>
        </p:spPr>
      </p:pic>
      <p:pic>
        <p:nvPicPr>
          <p:cNvPr id="40" name="Picture 39" descr="amd_log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35814" y="2506879"/>
            <a:ext cx="884828" cy="695223"/>
          </a:xfrm>
          <a:prstGeom prst="rect">
            <a:avLst/>
          </a:prstGeom>
        </p:spPr>
      </p:pic>
      <p:pic>
        <p:nvPicPr>
          <p:cNvPr id="41" name="Picture 40" descr="appro_logo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626283" y="4588927"/>
            <a:ext cx="1529975" cy="780288"/>
          </a:xfrm>
          <a:prstGeom prst="rect">
            <a:avLst/>
          </a:prstGeom>
        </p:spPr>
      </p:pic>
      <p:pic>
        <p:nvPicPr>
          <p:cNvPr id="42" name="Picture 41" descr="AdvancedClusteringlog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52793" y="5903061"/>
            <a:ext cx="2924392" cy="505715"/>
          </a:xfrm>
          <a:prstGeom prst="rect">
            <a:avLst/>
          </a:prstGeom>
        </p:spPr>
      </p:pic>
      <p:pic>
        <p:nvPicPr>
          <p:cNvPr id="43" name="Picture 42" descr="microway_logo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535881" y="6013577"/>
            <a:ext cx="2684753" cy="3460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04931" y="1499747"/>
            <a:ext cx="1638300" cy="73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948" y="1683829"/>
            <a:ext cx="1267101" cy="39643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43" y="4780854"/>
            <a:ext cx="1267101" cy="396439"/>
          </a:xfrm>
          <a:prstGeom prst="rect">
            <a:avLst/>
          </a:prstGeom>
        </p:spPr>
      </p:pic>
      <p:pic>
        <p:nvPicPr>
          <p:cNvPr id="2" name="Picture 6" descr="high resolution high quality microsoft logo - Google  Search2020-04-22-bt365亚洲版体育在线-tlldgsls.com-tlldgsls.com">
            <a:extLst>
              <a:ext uri="{FF2B5EF4-FFF2-40B4-BE49-F238E27FC236}">
                <a16:creationId xmlns:a16="http://schemas.microsoft.com/office/drawing/2014/main" id="{50AAA3FB-A847-804E-B610-896B4053E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871" y="1509311"/>
            <a:ext cx="1332773" cy="7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roadcom Logo Vector">
            <a:extLst>
              <a:ext uri="{FF2B5EF4-FFF2-40B4-BE49-F238E27FC236}">
                <a16:creationId xmlns:a16="http://schemas.microsoft.com/office/drawing/2014/main" id="{D4BB114B-E289-964A-B0D8-8ED30379F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106" y="1509310"/>
            <a:ext cx="1361473" cy="66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Oracle Logo">
            <a:extLst>
              <a:ext uri="{FF2B5EF4-FFF2-40B4-BE49-F238E27FC236}">
                <a16:creationId xmlns:a16="http://schemas.microsoft.com/office/drawing/2014/main" id="{4672F66A-B148-604A-9C97-E260E0897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652" y="2650979"/>
            <a:ext cx="1820992" cy="42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ownload NVIDIA Logo in SVG Vector or PNG File Format - Logo.wine">
            <a:extLst>
              <a:ext uri="{FF2B5EF4-FFF2-40B4-BE49-F238E27FC236}">
                <a16:creationId xmlns:a16="http://schemas.microsoft.com/office/drawing/2014/main" id="{7222E144-3DFD-7A47-B884-30B1CA796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159" y="2396890"/>
            <a:ext cx="1400943" cy="93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07A64A62-94F5-154B-8B14-59A31C0E1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699" y="2542807"/>
            <a:ext cx="1248368" cy="65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4" descr="Download NVIDIA Logo in SVG Vector or PNG File Format - Logo.wine">
            <a:extLst>
              <a:ext uri="{FF2B5EF4-FFF2-40B4-BE49-F238E27FC236}">
                <a16:creationId xmlns:a16="http://schemas.microsoft.com/office/drawing/2014/main" id="{AC0E4E9A-E40C-8049-843F-2AECAB054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473" y="4512093"/>
            <a:ext cx="1400943" cy="93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amd_logo.jpg">
            <a:extLst>
              <a:ext uri="{FF2B5EF4-FFF2-40B4-BE49-F238E27FC236}">
                <a16:creationId xmlns:a16="http://schemas.microsoft.com/office/drawing/2014/main" id="{A5FB0E77-772B-7E4A-B7FC-DD7238B2D5BC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647311" y="4615547"/>
            <a:ext cx="884828" cy="695223"/>
          </a:xfrm>
          <a:prstGeom prst="rect">
            <a:avLst/>
          </a:prstGeom>
        </p:spPr>
      </p:pic>
      <p:pic>
        <p:nvPicPr>
          <p:cNvPr id="48" name="Picture 10" descr="Broadcom Logo Vector">
            <a:extLst>
              <a:ext uri="{FF2B5EF4-FFF2-40B4-BE49-F238E27FC236}">
                <a16:creationId xmlns:a16="http://schemas.microsoft.com/office/drawing/2014/main" id="{1B217D13-1B26-504A-AD24-DDE3B85D4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509" y="5822360"/>
            <a:ext cx="1361473" cy="66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3377D5-6939-4F2D-844B-6161962D2C5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778111" y="6013577"/>
            <a:ext cx="2635975" cy="42213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B2CA231-C8B4-4EE4-ABD1-34941E7048C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6515" y="3485589"/>
            <a:ext cx="2635975" cy="422131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3B488D0-DAFE-4255-B760-9750457939B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102" y="3290070"/>
            <a:ext cx="2211140" cy="831652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FA40777A-059F-4E06-8BD8-28135B4AAAA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835" y="3445673"/>
            <a:ext cx="2207541" cy="53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987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0833" y="132194"/>
            <a:ext cx="11790339" cy="772767"/>
          </a:xfrm>
        </p:spPr>
        <p:txBody>
          <a:bodyPr/>
          <a:lstStyle/>
          <a:p>
            <a:r>
              <a:rPr lang="en-US" sz="2667">
                <a:solidFill>
                  <a:srgbClr val="9D0000"/>
                </a:solidFill>
              </a:rPr>
              <a:t>Acknowledgments to all the Heroes (Past/Current Students and Staffs)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47013" y="717112"/>
            <a:ext cx="5709851" cy="1528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53" tIns="61376" rIns="122753" bIns="61376"/>
          <a:lstStyle/>
          <a:p>
            <a:pPr marL="457031" indent="-457031" eaLnBrk="0" hangingPunct="0">
              <a:lnSpc>
                <a:spcPct val="115000"/>
              </a:lnSpc>
              <a:spcBef>
                <a:spcPct val="20000"/>
              </a:spcBef>
            </a:pPr>
            <a:r>
              <a:rPr kumimoji="1" lang="en-US" sz="1333" i="1">
                <a:latin typeface="+mn-lt"/>
                <a:cs typeface="Arial" pitchFamily="34" charset="0"/>
              </a:rPr>
              <a:t>Current Students (Graduate)</a:t>
            </a:r>
          </a:p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200" b="0">
                <a:latin typeface="+mn-lt"/>
                <a:cs typeface="Arial" pitchFamily="34" charset="0"/>
              </a:rPr>
              <a:t>N. Alnaasan (Ph.D.)</a:t>
            </a:r>
          </a:p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200" b="0">
                <a:latin typeface="+mn-lt"/>
                <a:cs typeface="Arial" pitchFamily="34" charset="0"/>
              </a:rPr>
              <a:t>Q. Anthony (Ph.D.)</a:t>
            </a:r>
          </a:p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200" b="0">
                <a:latin typeface="+mn-lt"/>
                <a:cs typeface="Arial" pitchFamily="34" charset="0"/>
              </a:rPr>
              <a:t>C.-C. Chun (Ph.D.)</a:t>
            </a:r>
          </a:p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200" b="0">
                <a:latin typeface="+mn-lt"/>
                <a:cs typeface="Arial" pitchFamily="34" charset="0"/>
              </a:rPr>
              <a:t>N. Contini (Ph.D.)</a:t>
            </a:r>
          </a:p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200" b="0">
                <a:latin typeface="+mn-lt"/>
                <a:cs typeface="Arial" pitchFamily="34" charset="0"/>
              </a:rPr>
              <a:t>K. S. Khorassani (Ph.D.)</a:t>
            </a:r>
          </a:p>
          <a:p>
            <a:pPr marL="302572" lvl="1" eaLnBrk="0" hangingPunct="0">
              <a:lnSpc>
                <a:spcPct val="115000"/>
              </a:lnSpc>
              <a:spcBef>
                <a:spcPct val="20000"/>
              </a:spcBef>
            </a:pPr>
            <a:endParaRPr kumimoji="1" lang="en-US" sz="1200" b="0">
              <a:latin typeface="+mn-lt"/>
              <a:cs typeface="Arial" pitchFamily="34" charset="0"/>
            </a:endParaRPr>
          </a:p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endParaRPr kumimoji="1" lang="en-US" sz="1200" b="0">
              <a:latin typeface="+mn-lt"/>
              <a:cs typeface="Arial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0" y="2228120"/>
            <a:ext cx="2424563" cy="297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53" tIns="61376" rIns="122753" bIns="61376"/>
          <a:lstStyle/>
          <a:p>
            <a:pPr marL="457031" indent="-457031" eaLnBrk="0" hangingPunct="0">
              <a:lnSpc>
                <a:spcPct val="120000"/>
              </a:lnSpc>
              <a:spcBef>
                <a:spcPct val="20000"/>
              </a:spcBef>
            </a:pPr>
            <a:r>
              <a:rPr kumimoji="1" lang="en-US" sz="1333" i="1">
                <a:latin typeface="+mn-lt"/>
                <a:cs typeface="Arial" pitchFamily="34" charset="0"/>
              </a:rPr>
              <a:t>Past Students </a:t>
            </a:r>
          </a:p>
          <a:p>
            <a:pPr marL="615723" lvl="1" indent="-313151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A. Awan (Ph.D.)</a:t>
            </a:r>
          </a:p>
          <a:p>
            <a:pPr marL="615723" lvl="1" indent="-313151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A. Augustine (M.S.)</a:t>
            </a:r>
          </a:p>
          <a:p>
            <a:pPr marL="615723" lvl="1" indent="-313151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P. Balaji (Ph.D.)</a:t>
            </a:r>
          </a:p>
          <a:p>
            <a:pPr marL="615723" lvl="1" indent="-313151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M. Bayatpour (Ph.D.)</a:t>
            </a:r>
          </a:p>
          <a:p>
            <a:pPr marL="615723" lvl="1" indent="-313151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R. Biswas (M.S.) </a:t>
            </a:r>
          </a:p>
          <a:p>
            <a:pPr marL="615723" lvl="1" indent="-313151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S. Bhagvat (M.S.)</a:t>
            </a:r>
          </a:p>
          <a:p>
            <a:pPr marL="615723" lvl="1" indent="-313151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A. Bhat (M.S.) </a:t>
            </a:r>
          </a:p>
          <a:p>
            <a:pPr marL="615723" lvl="1" indent="-313151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D. Buntinas (Ph.D.)</a:t>
            </a:r>
          </a:p>
          <a:p>
            <a:pPr marL="615723" lvl="1" indent="-313151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L. Chai (Ph.D.)</a:t>
            </a:r>
          </a:p>
          <a:p>
            <a:pPr marL="615723" lvl="1" indent="-313151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B. Chandrasekharan (M.S.)</a:t>
            </a:r>
          </a:p>
          <a:p>
            <a:pPr marL="615723" lvl="1" indent="-313151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1100" b="0">
                <a:latin typeface="+mj-lt"/>
                <a:cs typeface="Arial" pitchFamily="34" charset="0"/>
              </a:rPr>
              <a:t>S. Chakraborthy  (Ph.D.)</a:t>
            </a:r>
            <a:endParaRPr kumimoji="1" lang="en-US" sz="1067" b="0">
              <a:latin typeface="+mj-lt"/>
              <a:cs typeface="Arial" pitchFamily="34" charset="0"/>
            </a:endParaRPr>
          </a:p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Calibri" pitchFamily="34" charset="0"/>
                <a:cs typeface="Arial" pitchFamily="34" charset="0"/>
              </a:rPr>
              <a:t>N. Dandapanthula (M.S.)</a:t>
            </a:r>
          </a:p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V. Dhanraj (M.S.)</a:t>
            </a:r>
          </a:p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C.-H. Chu (Ph.D.)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6301735" y="2529052"/>
            <a:ext cx="2522419" cy="276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53" tIns="61376" rIns="122753" bIns="61376"/>
          <a:lstStyle/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100" b="0">
                <a:latin typeface="+mj-lt"/>
                <a:cs typeface="Arial" pitchFamily="34" charset="0"/>
              </a:rPr>
              <a:t>R. Rajachandrasekar (Ph.D.) </a:t>
            </a:r>
          </a:p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100" b="0">
                <a:latin typeface="+mj-lt"/>
                <a:cs typeface="Arial" pitchFamily="34" charset="0"/>
              </a:rPr>
              <a:t>D. Shankar (Ph.D.)</a:t>
            </a:r>
            <a:endParaRPr kumimoji="1" lang="en-US" sz="1067" b="0">
              <a:latin typeface="+mj-lt"/>
              <a:cs typeface="Arial" pitchFamily="34" charset="0"/>
            </a:endParaRPr>
          </a:p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G. Santhanaraman (Ph.D.)</a:t>
            </a:r>
          </a:p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N. Sarkauskas (B.S. and M.S)</a:t>
            </a:r>
          </a:p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N. Senthil Kumar (M.S.)</a:t>
            </a:r>
          </a:p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A. Singh (Ph.D.)</a:t>
            </a:r>
          </a:p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J. Sridhar (M.S.)</a:t>
            </a:r>
          </a:p>
          <a:p>
            <a:pPr marL="615723" lvl="1" indent="-313151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S. Srivastava (M.S.)</a:t>
            </a:r>
          </a:p>
          <a:p>
            <a:pPr marL="615723" lvl="1" indent="-313151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S. Sur (Ph.D.)</a:t>
            </a:r>
          </a:p>
          <a:p>
            <a:pPr marL="615723" lvl="1" indent="-313151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H. Subramoni (Ph.D.)</a:t>
            </a:r>
          </a:p>
          <a:p>
            <a:pPr marL="615723" lvl="1" indent="-313151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K. Vaidyanathan (Ph.D.)</a:t>
            </a:r>
          </a:p>
          <a:p>
            <a:pPr marL="615723" lvl="1" indent="-313151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A. Vishnu (Ph.D.)</a:t>
            </a:r>
          </a:p>
          <a:p>
            <a:pPr marL="615723" lvl="1" indent="-313151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J. Wu (Ph.D.)</a:t>
            </a:r>
          </a:p>
          <a:p>
            <a:pPr marL="615723" lvl="1" indent="-313151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W. Yu (Ph.D.)</a:t>
            </a:r>
          </a:p>
          <a:p>
            <a:pPr marL="615723" lvl="1" indent="-313151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J. Zhang (Ph.D.)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9641319" y="2909022"/>
            <a:ext cx="2522419" cy="102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53" tIns="61376" rIns="122753" bIns="61376"/>
          <a:lstStyle/>
          <a:p>
            <a:pPr marL="615723" lvl="1" indent="-615723">
              <a:lnSpc>
                <a:spcPct val="115000"/>
              </a:lnSpc>
              <a:spcBef>
                <a:spcPct val="20000"/>
              </a:spcBef>
            </a:pPr>
            <a:r>
              <a:rPr kumimoji="1" lang="en-US" sz="1333" i="1">
                <a:latin typeface="+mn-lt"/>
                <a:cs typeface="Arial" pitchFamily="34" charset="0"/>
              </a:rPr>
              <a:t>Past Research Scientists</a:t>
            </a:r>
          </a:p>
          <a:p>
            <a:pPr marL="615723" lvl="1" indent="-313151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200" b="0">
                <a:latin typeface="+mn-lt"/>
                <a:cs typeface="Arial" pitchFamily="34" charset="0"/>
              </a:rPr>
              <a:t>K. Hamidouche</a:t>
            </a:r>
          </a:p>
          <a:p>
            <a:pPr marL="615723" lvl="1" indent="-313151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200" b="0">
                <a:latin typeface="+mn-lt"/>
                <a:cs typeface="Arial" pitchFamily="34" charset="0"/>
              </a:rPr>
              <a:t>S. Sur</a:t>
            </a:r>
          </a:p>
          <a:p>
            <a:pPr marL="615723" lvl="1" indent="-313151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200" b="0">
                <a:latin typeface="+mn-lt"/>
                <a:cs typeface="Arial" pitchFamily="34" charset="0"/>
              </a:rPr>
              <a:t>X. Lu</a:t>
            </a: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0" y="5649406"/>
            <a:ext cx="2424563" cy="12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53" tIns="61376" rIns="122753" bIns="61376"/>
          <a:lstStyle/>
          <a:p>
            <a:pPr marL="615723" lvl="1" indent="-615723" eaLnBrk="0" hangingPunct="0">
              <a:lnSpc>
                <a:spcPct val="115000"/>
              </a:lnSpc>
              <a:spcBef>
                <a:spcPct val="20000"/>
              </a:spcBef>
            </a:pPr>
            <a:r>
              <a:rPr kumimoji="1" lang="en-US" sz="1333" i="1">
                <a:latin typeface="+mn-lt"/>
                <a:cs typeface="Arial" pitchFamily="34" charset="0"/>
              </a:rPr>
              <a:t>Past Post-Docs</a:t>
            </a:r>
          </a:p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Calibri" pitchFamily="34" charset="0"/>
                <a:cs typeface="Arial" pitchFamily="34" charset="0"/>
              </a:rPr>
              <a:t>D. Banerjee</a:t>
            </a:r>
          </a:p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Calibri" pitchFamily="34" charset="0"/>
                <a:cs typeface="Arial" pitchFamily="34" charset="0"/>
              </a:rPr>
              <a:t>X. Besseron</a:t>
            </a:r>
          </a:p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Calibri" pitchFamily="34" charset="0"/>
                <a:cs typeface="Arial" pitchFamily="34" charset="0"/>
              </a:rPr>
              <a:t>M. S. Ghazimirsaeed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2028090" y="2538338"/>
            <a:ext cx="2240916" cy="276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53" tIns="61376" rIns="122753" bIns="61376"/>
          <a:lstStyle/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j-lt"/>
                <a:cs typeface="Arial" pitchFamily="34" charset="0"/>
              </a:rPr>
              <a:t>T. Gangadharappa (M.S.)</a:t>
            </a:r>
          </a:p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j-lt"/>
                <a:cs typeface="Arial" pitchFamily="34" charset="0"/>
              </a:rPr>
              <a:t>K. Gopalakrishnan (M.S.)</a:t>
            </a:r>
          </a:p>
          <a:p>
            <a:pPr marL="615723" lvl="1" indent="-313151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J. Hashmi (Ph.D.)</a:t>
            </a:r>
          </a:p>
          <a:p>
            <a:pPr marL="615723" lvl="1" indent="-313151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W. Huang (Ph.D.)</a:t>
            </a:r>
          </a:p>
          <a:p>
            <a:pPr marL="615723" lvl="1" indent="-313151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A. Jain (Ph.D.)</a:t>
            </a:r>
          </a:p>
          <a:p>
            <a:pPr marL="615723" lvl="1" indent="-313151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W. Jiang (M.S.)</a:t>
            </a:r>
          </a:p>
          <a:p>
            <a:pPr marL="615723" lvl="1" indent="-313151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J. Jose (Ph.D.)</a:t>
            </a:r>
          </a:p>
          <a:p>
            <a:pPr marL="615723" lvl="1" indent="-313151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M. Kedia (M.S.)</a:t>
            </a:r>
          </a:p>
          <a:p>
            <a:pPr marL="615723" lvl="1" indent="-313151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S. Kini (M.S.)</a:t>
            </a:r>
          </a:p>
          <a:p>
            <a:pPr marL="615723" lvl="1" indent="-313151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M. Koop (Ph.D.)</a:t>
            </a:r>
          </a:p>
          <a:p>
            <a:pPr marL="615723" lvl="1" indent="-313151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K. Kulkarni (M.S.)</a:t>
            </a:r>
          </a:p>
          <a:p>
            <a:pPr marL="615723" lvl="1" indent="-313151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R. Kumar (M.S.)</a:t>
            </a:r>
          </a:p>
          <a:p>
            <a:pPr marL="615723" lvl="1" indent="-313151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S. Krishnamoorthy (M.S.)</a:t>
            </a:r>
          </a:p>
          <a:p>
            <a:pPr marL="615723" lvl="1" indent="-313151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K. Kandalla (Ph.D.)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4213840" y="2529058"/>
            <a:ext cx="2424563" cy="290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53" tIns="61376" rIns="122753" bIns="61376"/>
          <a:lstStyle/>
          <a:p>
            <a:pPr marL="615723" lvl="1" indent="-313151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M. Li (Ph.D.)</a:t>
            </a:r>
            <a:endParaRPr kumimoji="1" lang="en-US" sz="1067" b="0">
              <a:latin typeface="+mj-lt"/>
              <a:cs typeface="Arial" pitchFamily="34" charset="0"/>
            </a:endParaRPr>
          </a:p>
          <a:p>
            <a:pPr marL="615723" lvl="1" indent="-313151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j-lt"/>
                <a:cs typeface="Arial" pitchFamily="34" charset="0"/>
              </a:rPr>
              <a:t>P. Lai (M.S.)</a:t>
            </a:r>
          </a:p>
          <a:p>
            <a:pPr marL="615723" lvl="1" indent="-313151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J. Liu (Ph.D.)</a:t>
            </a:r>
          </a:p>
          <a:p>
            <a:pPr marL="615723" lvl="1" indent="-313151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M. Luo (Ph.D.)</a:t>
            </a:r>
          </a:p>
          <a:p>
            <a:pPr marL="615723" lvl="1" indent="-313151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A. Mamidala (Ph.D.)</a:t>
            </a:r>
          </a:p>
          <a:p>
            <a:pPr marL="615723" lvl="1" indent="-313151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G. Marsh (M.S.)</a:t>
            </a:r>
          </a:p>
          <a:p>
            <a:pPr marL="615723" lvl="1" indent="-313151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V. Meshram (M.S.)</a:t>
            </a:r>
          </a:p>
          <a:p>
            <a:pPr marL="615723" lvl="1" indent="-313151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A. Moody (M.S.)</a:t>
            </a:r>
          </a:p>
          <a:p>
            <a:pPr marL="615723" lvl="1" indent="-313151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S. Naravula (Ph.D.)</a:t>
            </a:r>
          </a:p>
          <a:p>
            <a:pPr marL="615723" lvl="1" indent="-313151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R. Noronha (Ph.D.)</a:t>
            </a:r>
          </a:p>
          <a:p>
            <a:pPr marL="615723" lvl="1" indent="-313151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X. Ouyang (Ph.D.)</a:t>
            </a:r>
          </a:p>
          <a:p>
            <a:pPr marL="615723" lvl="1" indent="-313151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S. Pai (M.S.)</a:t>
            </a:r>
          </a:p>
          <a:p>
            <a:pPr marL="615723" lvl="1" indent="-313151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S. Potluri (Ph.D.)</a:t>
            </a:r>
          </a:p>
          <a:p>
            <a:pPr marL="615723" lvl="1" indent="-313151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K. Raj (M.S.)</a:t>
            </a:r>
            <a:r>
              <a:rPr kumimoji="1" lang="en-US" sz="1067" b="0">
                <a:cs typeface="Arial" pitchFamily="34" charset="0"/>
              </a:rPr>
              <a:t> </a:t>
            </a:r>
            <a:endParaRPr kumimoji="1" lang="en-US" sz="1067" b="0">
              <a:latin typeface="+mn-lt"/>
              <a:cs typeface="Arial" pitchFamily="34" charset="0"/>
            </a:endParaRPr>
          </a:p>
          <a:p>
            <a:pPr marL="615723" lvl="1" indent="-313151" eaLnBrk="0" hangingPunct="0">
              <a:lnSpc>
                <a:spcPct val="120000"/>
              </a:lnSpc>
              <a:spcBef>
                <a:spcPct val="20000"/>
              </a:spcBef>
            </a:pPr>
            <a:endParaRPr kumimoji="1" lang="en-US" sz="1067" b="0">
              <a:latin typeface="+mn-lt"/>
              <a:cs typeface="Arial" pitchFamily="34" charset="0"/>
            </a:endParaRPr>
          </a:p>
          <a:p>
            <a:pPr marL="615723" lvl="1" indent="-313151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endParaRPr kumimoji="1" lang="en-US" sz="1067" b="0">
              <a:latin typeface="+mn-lt"/>
              <a:cs typeface="Arial" pitchFamily="34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1901589" y="728264"/>
            <a:ext cx="3379540" cy="1528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53" tIns="61376" rIns="122753" bIns="61376"/>
          <a:lstStyle/>
          <a:p>
            <a:pPr marL="302572" lvl="1" eaLnBrk="0" hangingPunct="0">
              <a:lnSpc>
                <a:spcPct val="115000"/>
              </a:lnSpc>
              <a:spcBef>
                <a:spcPct val="20000"/>
              </a:spcBef>
            </a:pPr>
            <a:endParaRPr kumimoji="1" lang="en-US" sz="1200" b="0">
              <a:latin typeface="+mn-lt"/>
              <a:cs typeface="Arial" pitchFamily="34" charset="0"/>
            </a:endParaRPr>
          </a:p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200" b="0">
                <a:latin typeface="+mn-lt"/>
                <a:cs typeface="Arial" pitchFamily="34" charset="0"/>
              </a:rPr>
              <a:t>P. Kousha (Ph.D.)</a:t>
            </a:r>
          </a:p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200" b="0">
                <a:latin typeface="+mj-lt"/>
                <a:cs typeface="Arial" pitchFamily="34" charset="0"/>
              </a:rPr>
              <a:t>B. Michalowicz (Ph.D.)</a:t>
            </a:r>
          </a:p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200" b="0">
                <a:latin typeface="+mj-lt"/>
                <a:cs typeface="Arial" pitchFamily="34" charset="0"/>
              </a:rPr>
              <a:t>B. Ramesh (Ph.D.)</a:t>
            </a:r>
            <a:endParaRPr kumimoji="1" lang="en-US" sz="1200" b="0">
              <a:latin typeface="+mn-lt"/>
              <a:cs typeface="Arial" pitchFamily="34" charset="0"/>
            </a:endParaRPr>
          </a:p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200" b="0">
                <a:latin typeface="+mn-lt"/>
                <a:cs typeface="Arial" pitchFamily="34" charset="0"/>
              </a:rPr>
              <a:t>K. K. Suresh (Ph.D.)</a:t>
            </a:r>
          </a:p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200" b="0">
                <a:latin typeface="+mn-lt"/>
                <a:cs typeface="Arial" pitchFamily="34" charset="0"/>
              </a:rPr>
              <a:t>A. H. Tu (Ph.D.)</a:t>
            </a: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1705400" y="5882924"/>
            <a:ext cx="2424563" cy="104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53" tIns="61376" rIns="122753" bIns="61376"/>
          <a:lstStyle/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H.-W. Jin</a:t>
            </a:r>
          </a:p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J. Lin</a:t>
            </a:r>
          </a:p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M. Luo </a:t>
            </a: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9641319" y="3940581"/>
            <a:ext cx="2423940" cy="157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53" tIns="61376" rIns="122753" bIns="61376"/>
          <a:lstStyle/>
          <a:p>
            <a:pPr marL="615723" lvl="1" indent="-615723" eaLnBrk="0" hangingPunct="0">
              <a:lnSpc>
                <a:spcPct val="115000"/>
              </a:lnSpc>
              <a:spcBef>
                <a:spcPct val="20000"/>
              </a:spcBef>
            </a:pPr>
            <a:r>
              <a:rPr kumimoji="1" lang="en-US" sz="1333" i="1">
                <a:latin typeface="Calibri" panose="020F0502020204030204" pitchFamily="34" charset="0"/>
                <a:cs typeface="Calibri" panose="020F0502020204030204" pitchFamily="34" charset="0"/>
              </a:rPr>
              <a:t>Past Senior Research Associate</a:t>
            </a:r>
          </a:p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200" b="0">
                <a:latin typeface="Calibri" panose="020F0502020204030204" pitchFamily="34" charset="0"/>
                <a:cs typeface="Calibri" panose="020F0502020204030204" pitchFamily="34" charset="0"/>
              </a:rPr>
              <a:t>J. Hashmi</a:t>
            </a:r>
          </a:p>
          <a:p>
            <a:pPr marL="615723" lvl="1" indent="-615723" eaLnBrk="0" hangingPunct="0">
              <a:lnSpc>
                <a:spcPct val="115000"/>
              </a:lnSpc>
              <a:spcBef>
                <a:spcPct val="20000"/>
              </a:spcBef>
            </a:pPr>
            <a:r>
              <a:rPr kumimoji="1" lang="en-US" sz="1333" i="1">
                <a:latin typeface="+mn-lt"/>
                <a:cs typeface="Arial" pitchFamily="34" charset="0"/>
              </a:rPr>
              <a:t>Past Programmers</a:t>
            </a:r>
          </a:p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200" b="0">
                <a:latin typeface="+mn-lt"/>
                <a:cs typeface="Arial" pitchFamily="34" charset="0"/>
              </a:rPr>
              <a:t>A. Reifsteck</a:t>
            </a:r>
          </a:p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200" b="0">
                <a:latin typeface="+mn-lt"/>
                <a:cs typeface="Arial" pitchFamily="34" charset="0"/>
              </a:rPr>
              <a:t>D. Bureddy</a:t>
            </a:r>
          </a:p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200" b="0">
                <a:latin typeface="+mn-lt"/>
                <a:cs typeface="Arial" pitchFamily="34" charset="0"/>
              </a:rPr>
              <a:t>J. Perkins</a:t>
            </a:r>
          </a:p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200" b="0">
                <a:latin typeface="+mn-lt"/>
                <a:cs typeface="Arial" pitchFamily="34" charset="0"/>
              </a:rPr>
              <a:t>B. Seeds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860792" y="5882924"/>
            <a:ext cx="2424563" cy="104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53" tIns="61376" rIns="122753" bIns="61376"/>
          <a:lstStyle/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E. Mancini</a:t>
            </a:r>
          </a:p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K. Manian</a:t>
            </a:r>
          </a:p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S. Marcarelli</a:t>
            </a:r>
          </a:p>
          <a:p>
            <a:pPr marL="302572" lvl="1" eaLnBrk="0" hangingPunct="0">
              <a:lnSpc>
                <a:spcPct val="115000"/>
              </a:lnSpc>
              <a:spcBef>
                <a:spcPct val="20000"/>
              </a:spcBef>
            </a:pPr>
            <a:endParaRPr kumimoji="1" lang="en-US" sz="1067" b="0">
              <a:latin typeface="+mj-lt"/>
              <a:cs typeface="Arial" pitchFamily="34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9641319" y="1234016"/>
            <a:ext cx="2423941" cy="124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53" tIns="61376" rIns="122753" bIns="61376"/>
          <a:lstStyle/>
          <a:p>
            <a:pPr marL="615723" lvl="1" indent="-615723">
              <a:lnSpc>
                <a:spcPct val="115000"/>
              </a:lnSpc>
              <a:spcBef>
                <a:spcPct val="20000"/>
              </a:spcBef>
            </a:pPr>
            <a:r>
              <a:rPr kumimoji="1" lang="en-US" sz="1333" i="1">
                <a:latin typeface="+mn-lt"/>
                <a:cs typeface="Arial" pitchFamily="34" charset="0"/>
              </a:rPr>
              <a:t>Current Software Engineers</a:t>
            </a:r>
          </a:p>
          <a:p>
            <a:pPr marL="615723" lvl="1" indent="-313151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200" b="0">
                <a:latin typeface="+mn-lt"/>
                <a:cs typeface="Arial" pitchFamily="34" charset="0"/>
              </a:rPr>
              <a:t>N. Pavuk</a:t>
            </a:r>
          </a:p>
          <a:p>
            <a:pPr marL="615723" lvl="1" indent="-313151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200" b="0">
                <a:latin typeface="+mn-lt"/>
                <a:cs typeface="Arial" pitchFamily="34" charset="0"/>
              </a:rPr>
              <a:t>N. Shineman</a:t>
            </a:r>
          </a:p>
          <a:p>
            <a:pPr marL="615723" lvl="1" indent="-313151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200" b="0">
                <a:latin typeface="Calibri" pitchFamily="34" charset="0"/>
                <a:cs typeface="Arial" pitchFamily="34" charset="0"/>
              </a:rPr>
              <a:t>M. Lieber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9641319" y="5754513"/>
            <a:ext cx="2423940" cy="85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53" tIns="61376" rIns="122753" bIns="61376"/>
          <a:lstStyle/>
          <a:p>
            <a:pPr marL="615723" lvl="1" indent="-615723" eaLnBrk="0" hangingPunct="0">
              <a:lnSpc>
                <a:spcPct val="115000"/>
              </a:lnSpc>
              <a:spcBef>
                <a:spcPct val="20000"/>
              </a:spcBef>
            </a:pPr>
            <a:r>
              <a:rPr kumimoji="1" lang="en-US" sz="1333" i="1">
                <a:latin typeface="+mn-lt"/>
                <a:cs typeface="Arial" pitchFamily="34" charset="0"/>
              </a:rPr>
              <a:t>Past Research Specialist</a:t>
            </a:r>
          </a:p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200" b="0">
                <a:latin typeface="+mn-lt"/>
                <a:cs typeface="Arial" pitchFamily="34" charset="0"/>
              </a:rPr>
              <a:t>M. Arnold</a:t>
            </a:r>
          </a:p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200" b="0">
                <a:latin typeface="+mn-lt"/>
                <a:cs typeface="Arial" pitchFamily="34" charset="0"/>
              </a:rPr>
              <a:t>J. Smith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7333914" y="672685"/>
            <a:ext cx="2423940" cy="8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53" tIns="61376" rIns="122753" bIns="61376"/>
          <a:lstStyle/>
          <a:p>
            <a:pPr marL="615723" lvl="1" indent="-615723" eaLnBrk="0" hangingPunct="0">
              <a:lnSpc>
                <a:spcPct val="115000"/>
              </a:lnSpc>
              <a:spcBef>
                <a:spcPct val="20000"/>
              </a:spcBef>
            </a:pPr>
            <a:r>
              <a:rPr kumimoji="1" lang="en-US" sz="1333" i="1">
                <a:latin typeface="+mn-lt"/>
                <a:cs typeface="Arial" pitchFamily="34" charset="0"/>
              </a:rPr>
              <a:t>Current Research Scientists</a:t>
            </a:r>
            <a:endParaRPr kumimoji="1" lang="en-US" sz="1200" b="0">
              <a:latin typeface="Calibri" pitchFamily="34" charset="0"/>
              <a:cs typeface="Arial" pitchFamily="34" charset="0"/>
            </a:endParaRPr>
          </a:p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200" b="0">
                <a:latin typeface="Calibri" pitchFamily="34" charset="0"/>
                <a:cs typeface="Arial" pitchFamily="34" charset="0"/>
              </a:rPr>
              <a:t>M. Abduljabbar</a:t>
            </a:r>
          </a:p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200" b="0">
                <a:latin typeface="Calibri" pitchFamily="34" charset="0"/>
                <a:cs typeface="Arial" pitchFamily="34" charset="0"/>
              </a:rPr>
              <a:t>A. Shafi</a:t>
            </a: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4B61459D-59EB-4562-B80E-542D61971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4704" y="967837"/>
            <a:ext cx="2163453" cy="137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53" tIns="61376" rIns="122753" bIns="61376"/>
          <a:lstStyle/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200" b="0">
                <a:latin typeface="+mn-lt"/>
                <a:cs typeface="Arial" pitchFamily="34" charset="0"/>
              </a:rPr>
              <a:t>S. Xu (Ph.D.) </a:t>
            </a:r>
          </a:p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200" b="0">
                <a:latin typeface="+mj-lt"/>
                <a:cs typeface="Arial" pitchFamily="34" charset="0"/>
              </a:rPr>
              <a:t>Q. Zhou (Ph.D.)</a:t>
            </a:r>
          </a:p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200" b="0">
                <a:latin typeface="+mj-lt"/>
                <a:cs typeface="Arial" pitchFamily="34" charset="0"/>
              </a:rPr>
              <a:t>K. Al Attar (M.S.)</a:t>
            </a:r>
          </a:p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200" b="0">
                <a:latin typeface="Calibri" pitchFamily="34" charset="0"/>
                <a:cs typeface="Arial" pitchFamily="34" charset="0"/>
              </a:rPr>
              <a:t>L. Xu</a:t>
            </a:r>
            <a:r>
              <a:rPr kumimoji="1" lang="en-US" sz="1200" b="0">
                <a:latin typeface="+mj-lt"/>
                <a:cs typeface="Arial" pitchFamily="34" charset="0"/>
              </a:rPr>
              <a:t> (Ph.D.)</a:t>
            </a:r>
          </a:p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200" b="0">
                <a:latin typeface="+mn-lt"/>
                <a:cs typeface="Arial" pitchFamily="34" charset="0"/>
              </a:rPr>
              <a:t>G. Kuncham (Ph.D.) </a:t>
            </a: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0CCC78B5-7ABB-4878-8A8E-C76CA3300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1308" y="5873868"/>
            <a:ext cx="2046513" cy="75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53" tIns="61376" rIns="122753" bIns="61376"/>
          <a:lstStyle/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A. Ruhela</a:t>
            </a:r>
          </a:p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J. Vienne</a:t>
            </a:r>
          </a:p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067" b="0">
                <a:latin typeface="+mn-lt"/>
                <a:cs typeface="Arial" pitchFamily="34" charset="0"/>
              </a:rPr>
              <a:t>H. Wang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C7B303A0-6957-4129-8636-2D0729DF3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775" y="1540447"/>
            <a:ext cx="2423940" cy="79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53" tIns="61376" rIns="122753" bIns="61376"/>
          <a:lstStyle/>
          <a:p>
            <a:pPr marL="615723" lvl="1" indent="-615723" eaLnBrk="0" hangingPunct="0">
              <a:lnSpc>
                <a:spcPct val="115000"/>
              </a:lnSpc>
              <a:spcBef>
                <a:spcPct val="20000"/>
              </a:spcBef>
            </a:pPr>
            <a:r>
              <a:rPr kumimoji="1" lang="en-US" sz="1333" i="1">
                <a:latin typeface="+mn-lt"/>
                <a:cs typeface="Arial" pitchFamily="34" charset="0"/>
              </a:rPr>
              <a:t>Current Students (Undergrads)</a:t>
            </a:r>
          </a:p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200" b="0">
                <a:latin typeface="Calibri" pitchFamily="34" charset="0"/>
                <a:cs typeface="Arial" pitchFamily="34" charset="0"/>
              </a:rPr>
              <a:t>J. Sulewski</a:t>
            </a:r>
          </a:p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200" b="0">
                <a:latin typeface="Calibri" pitchFamily="34" charset="0"/>
                <a:cs typeface="Arial" pitchFamily="34" charset="0"/>
              </a:rPr>
              <a:t>T. Chen</a:t>
            </a:r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CFF86054-9619-4698-B521-6B534463C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1320" y="2257254"/>
            <a:ext cx="2209417" cy="6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53" tIns="61376" rIns="122753" bIns="61376"/>
          <a:lstStyle/>
          <a:p>
            <a:pPr marL="615755" lvl="1" indent="-615755" eaLnBrk="0" hangingPunct="0">
              <a:lnSpc>
                <a:spcPct val="115000"/>
              </a:lnSpc>
              <a:spcBef>
                <a:spcPct val="20000"/>
              </a:spcBef>
            </a:pPr>
            <a:r>
              <a:rPr kumimoji="1" lang="en-US" sz="1333" i="1">
                <a:latin typeface="+mn-lt"/>
                <a:cs typeface="Arial" pitchFamily="34" charset="0"/>
              </a:rPr>
              <a:t>Current Research Specialist</a:t>
            </a:r>
          </a:p>
          <a:p>
            <a:pPr marL="615755" lvl="1" indent="-313167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200" b="0">
                <a:latin typeface="+mn-lt"/>
                <a:cs typeface="Arial" pitchFamily="34" charset="0"/>
              </a:rPr>
              <a:t>R. Motlagh</a:t>
            </a:r>
          </a:p>
          <a:p>
            <a:pPr marL="302587" lvl="1" eaLnBrk="0" hangingPunct="0">
              <a:lnSpc>
                <a:spcPct val="115000"/>
              </a:lnSpc>
              <a:spcBef>
                <a:spcPct val="20000"/>
              </a:spcBef>
            </a:pPr>
            <a:endParaRPr kumimoji="1" lang="en-US" sz="1200" b="0">
              <a:latin typeface="+mn-lt"/>
              <a:cs typeface="Arial" pitchFamily="34" charset="0"/>
            </a:endParaRPr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F3CFCB39-3556-4245-858B-C6C757F89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1319" y="680029"/>
            <a:ext cx="2423940" cy="5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53" tIns="61376" rIns="122753" bIns="61376"/>
          <a:lstStyle/>
          <a:p>
            <a:pPr marL="615723" lvl="1" indent="-615723" eaLnBrk="0" hangingPunct="0">
              <a:lnSpc>
                <a:spcPct val="115000"/>
              </a:lnSpc>
              <a:spcBef>
                <a:spcPct val="20000"/>
              </a:spcBef>
            </a:pPr>
            <a:r>
              <a:rPr kumimoji="1" lang="en-US" sz="1333" i="1">
                <a:latin typeface="+mn-lt"/>
                <a:cs typeface="Arial" pitchFamily="34" charset="0"/>
              </a:rPr>
              <a:t>Current Faculty</a:t>
            </a:r>
            <a:endParaRPr kumimoji="1" lang="en-US" sz="1200" b="0">
              <a:latin typeface="Calibri" pitchFamily="34" charset="0"/>
              <a:cs typeface="Arial" pitchFamily="34" charset="0"/>
            </a:endParaRPr>
          </a:p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200" b="0">
                <a:latin typeface="Calibri" pitchFamily="34" charset="0"/>
                <a:cs typeface="Arial" pitchFamily="34" charset="0"/>
              </a:rPr>
              <a:t>H. Subramoni</a:t>
            </a:r>
          </a:p>
        </p:txBody>
      </p:sp>
      <p:sp>
        <p:nvSpPr>
          <p:cNvPr id="37" name="Rectangle 3">
            <a:extLst>
              <a:ext uri="{FF2B5EF4-FFF2-40B4-BE49-F238E27FC236}">
                <a16:creationId xmlns:a16="http://schemas.microsoft.com/office/drawing/2014/main" id="{20C5FEF6-FFCA-4221-9509-604C143BC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1310" y="717113"/>
            <a:ext cx="2163453" cy="137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53" tIns="61376" rIns="122753" bIns="61376"/>
          <a:lstStyle/>
          <a:p>
            <a:pPr marL="302572" lvl="1" eaLnBrk="0" hangingPunct="0">
              <a:lnSpc>
                <a:spcPct val="115000"/>
              </a:lnSpc>
              <a:spcBef>
                <a:spcPct val="20000"/>
              </a:spcBef>
            </a:pPr>
            <a:endParaRPr kumimoji="1" lang="en-US" sz="1200" b="0">
              <a:latin typeface="+mn-lt"/>
              <a:cs typeface="Arial" pitchFamily="34" charset="0"/>
            </a:endParaRPr>
          </a:p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200" b="0">
                <a:latin typeface="+mj-lt"/>
                <a:cs typeface="Arial" pitchFamily="34" charset="0"/>
              </a:rPr>
              <a:t>R. Vaidya (Ph.D.)</a:t>
            </a:r>
          </a:p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200" b="0">
                <a:latin typeface="+mj-lt"/>
                <a:cs typeface="Arial" pitchFamily="34" charset="0"/>
              </a:rPr>
              <a:t>J. Yao (P.hD.)</a:t>
            </a:r>
          </a:p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200" b="0">
                <a:latin typeface="+mj-lt"/>
                <a:cs typeface="Arial" pitchFamily="34" charset="0"/>
              </a:rPr>
              <a:t>M. Han (M.S.)</a:t>
            </a:r>
          </a:p>
          <a:p>
            <a:pPr marL="615723" lvl="1" indent="-313151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1200" b="0">
                <a:latin typeface="+mj-lt"/>
                <a:cs typeface="Arial" pitchFamily="34" charset="0"/>
              </a:rPr>
              <a:t>A. Guptha (M.S.)</a:t>
            </a:r>
            <a:endParaRPr kumimoji="1" lang="en-US" sz="1200" b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7667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5855" y="106042"/>
            <a:ext cx="10795461" cy="772767"/>
          </a:xfrm>
        </p:spPr>
        <p:txBody>
          <a:bodyPr/>
          <a:lstStyle/>
          <a:p>
            <a:pPr algn="ctr"/>
            <a:r>
              <a:rPr lang="en-US" sz="4800">
                <a:solidFill>
                  <a:srgbClr val="FF0000"/>
                </a:solidFill>
                <a:latin typeface="+mj-lt"/>
              </a:rPr>
              <a:t>Thank You!</a:t>
            </a: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5043957" y="1773041"/>
            <a:ext cx="2032000" cy="1524000"/>
            <a:chOff x="1584" y="1008"/>
            <a:chExt cx="624" cy="576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657" y="1051"/>
              <a:ext cx="479" cy="42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440000"/>
                </a:gs>
              </a:gsLst>
              <a:path path="rect">
                <a:fillToRect r="100000" b="100000"/>
              </a:path>
            </a:gradFill>
            <a:ln w="9525" algn="ctr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133"/>
            </a:p>
          </p:txBody>
        </p:sp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1731" y="1122"/>
              <a:ext cx="111" cy="71"/>
              <a:chOff x="1440" y="1200"/>
              <a:chExt cx="864" cy="720"/>
            </a:xfrm>
          </p:grpSpPr>
          <p:sp>
            <p:nvSpPr>
              <p:cNvPr id="107" name="Rectangle 7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/>
              </a:p>
            </p:txBody>
          </p:sp>
          <p:sp>
            <p:nvSpPr>
              <p:cNvPr id="108" name="Rectangle 8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/>
              </a:p>
            </p:txBody>
          </p:sp>
          <p:sp>
            <p:nvSpPr>
              <p:cNvPr id="109" name="Rectangle 9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/>
              </a:p>
            </p:txBody>
          </p:sp>
          <p:sp>
            <p:nvSpPr>
              <p:cNvPr id="110" name="Rectangle 10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/>
              </a:p>
            </p:txBody>
          </p:sp>
          <p:sp>
            <p:nvSpPr>
              <p:cNvPr id="111" name="Oval 11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/>
              </a:p>
            </p:txBody>
          </p:sp>
          <p:sp>
            <p:nvSpPr>
              <p:cNvPr id="112" name="Line 12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/>
              </a:p>
            </p:txBody>
          </p:sp>
          <p:sp>
            <p:nvSpPr>
              <p:cNvPr id="113" name="Line 13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/>
              </a:p>
            </p:txBody>
          </p:sp>
          <p:sp>
            <p:nvSpPr>
              <p:cNvPr id="114" name="Line 14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/>
              </a:p>
            </p:txBody>
          </p:sp>
          <p:sp>
            <p:nvSpPr>
              <p:cNvPr id="115" name="Line 15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/>
              </a:p>
            </p:txBody>
          </p:sp>
          <p:sp>
            <p:nvSpPr>
              <p:cNvPr id="116" name="Line 16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/>
              </a:p>
            </p:txBody>
          </p:sp>
          <p:sp>
            <p:nvSpPr>
              <p:cNvPr id="117" name="Line 17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/>
              </a:p>
            </p:txBody>
          </p:sp>
        </p:grp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1977" y="1322"/>
              <a:ext cx="110" cy="71"/>
              <a:chOff x="1440" y="1200"/>
              <a:chExt cx="864" cy="720"/>
            </a:xfrm>
          </p:grpSpPr>
          <p:sp>
            <p:nvSpPr>
              <p:cNvPr id="96" name="Rectangle 19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/>
              </a:p>
            </p:txBody>
          </p:sp>
          <p:sp>
            <p:nvSpPr>
              <p:cNvPr id="97" name="Rectangle 20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/>
              </a:p>
            </p:txBody>
          </p:sp>
          <p:sp>
            <p:nvSpPr>
              <p:cNvPr id="98" name="Rectangle 21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/>
              </a:p>
            </p:txBody>
          </p:sp>
          <p:sp>
            <p:nvSpPr>
              <p:cNvPr id="99" name="Rectangle 22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/>
              </a:p>
            </p:txBody>
          </p:sp>
          <p:sp>
            <p:nvSpPr>
              <p:cNvPr id="100" name="Oval 23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/>
              </a:p>
            </p:txBody>
          </p:sp>
          <p:sp>
            <p:nvSpPr>
              <p:cNvPr id="101" name="Line 24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/>
              </a:p>
            </p:txBody>
          </p:sp>
          <p:sp>
            <p:nvSpPr>
              <p:cNvPr id="102" name="Line 25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/>
              </a:p>
            </p:txBody>
          </p:sp>
          <p:sp>
            <p:nvSpPr>
              <p:cNvPr id="103" name="Line 26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/>
              </a:p>
            </p:txBody>
          </p:sp>
          <p:sp>
            <p:nvSpPr>
              <p:cNvPr id="104" name="Line 27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/>
              </a:p>
            </p:txBody>
          </p:sp>
          <p:sp>
            <p:nvSpPr>
              <p:cNvPr id="105" name="Line 28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/>
              </a:p>
            </p:txBody>
          </p:sp>
          <p:sp>
            <p:nvSpPr>
              <p:cNvPr id="106" name="Line 29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/>
              </a:p>
            </p:txBody>
          </p:sp>
        </p:grpSp>
        <p:grpSp>
          <p:nvGrpSpPr>
            <p:cNvPr id="13" name="Group 30"/>
            <p:cNvGrpSpPr>
              <a:grpSpLocks/>
            </p:cNvGrpSpPr>
            <p:nvPr/>
          </p:nvGrpSpPr>
          <p:grpSpPr bwMode="auto">
            <a:xfrm>
              <a:off x="1854" y="1393"/>
              <a:ext cx="110" cy="71"/>
              <a:chOff x="1440" y="1200"/>
              <a:chExt cx="864" cy="720"/>
            </a:xfrm>
          </p:grpSpPr>
          <p:sp>
            <p:nvSpPr>
              <p:cNvPr id="85" name="Rectangle 31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/>
              </a:p>
            </p:txBody>
          </p:sp>
          <p:sp>
            <p:nvSpPr>
              <p:cNvPr id="86" name="Rectangle 32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/>
              </a:p>
            </p:txBody>
          </p:sp>
          <p:sp>
            <p:nvSpPr>
              <p:cNvPr id="87" name="Rectangle 33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/>
              </a:p>
            </p:txBody>
          </p:sp>
          <p:sp>
            <p:nvSpPr>
              <p:cNvPr id="88" name="Rectangle 34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/>
              </a:p>
            </p:txBody>
          </p:sp>
          <p:sp>
            <p:nvSpPr>
              <p:cNvPr id="89" name="Oval 35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/>
              </a:p>
            </p:txBody>
          </p:sp>
          <p:sp>
            <p:nvSpPr>
              <p:cNvPr id="90" name="Line 36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/>
              </a:p>
            </p:txBody>
          </p:sp>
          <p:sp>
            <p:nvSpPr>
              <p:cNvPr id="91" name="Line 37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/>
              </a:p>
            </p:txBody>
          </p:sp>
          <p:sp>
            <p:nvSpPr>
              <p:cNvPr id="92" name="Line 38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/>
              </a:p>
            </p:txBody>
          </p:sp>
          <p:sp>
            <p:nvSpPr>
              <p:cNvPr id="93" name="Line 39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/>
              </a:p>
            </p:txBody>
          </p:sp>
          <p:sp>
            <p:nvSpPr>
              <p:cNvPr id="94" name="Line 40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/>
              </a:p>
            </p:txBody>
          </p:sp>
          <p:sp>
            <p:nvSpPr>
              <p:cNvPr id="95" name="Line 41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/>
              </a:p>
            </p:txBody>
          </p:sp>
        </p:grpSp>
        <p:grpSp>
          <p:nvGrpSpPr>
            <p:cNvPr id="14" name="Group 42"/>
            <p:cNvGrpSpPr>
              <a:grpSpLocks/>
            </p:cNvGrpSpPr>
            <p:nvPr/>
          </p:nvGrpSpPr>
          <p:grpSpPr bwMode="auto">
            <a:xfrm>
              <a:off x="1964" y="1134"/>
              <a:ext cx="111" cy="71"/>
              <a:chOff x="1440" y="1200"/>
              <a:chExt cx="864" cy="720"/>
            </a:xfrm>
          </p:grpSpPr>
          <p:sp>
            <p:nvSpPr>
              <p:cNvPr id="74" name="Rectangle 43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/>
              </a:p>
            </p:txBody>
          </p:sp>
          <p:sp>
            <p:nvSpPr>
              <p:cNvPr id="75" name="Rectangle 44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/>
              </a:p>
            </p:txBody>
          </p:sp>
          <p:sp>
            <p:nvSpPr>
              <p:cNvPr id="76" name="Rectangle 45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/>
              </a:p>
            </p:txBody>
          </p:sp>
          <p:sp>
            <p:nvSpPr>
              <p:cNvPr id="77" name="Rectangle 46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/>
              </a:p>
            </p:txBody>
          </p:sp>
          <p:sp>
            <p:nvSpPr>
              <p:cNvPr id="78" name="Oval 47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/>
              </a:p>
            </p:txBody>
          </p:sp>
          <p:sp>
            <p:nvSpPr>
              <p:cNvPr id="79" name="Line 48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/>
              </a:p>
            </p:txBody>
          </p:sp>
          <p:sp>
            <p:nvSpPr>
              <p:cNvPr id="80" name="Line 49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/>
              </a:p>
            </p:txBody>
          </p:sp>
          <p:sp>
            <p:nvSpPr>
              <p:cNvPr id="81" name="Line 50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/>
              </a:p>
            </p:txBody>
          </p:sp>
          <p:sp>
            <p:nvSpPr>
              <p:cNvPr id="82" name="Line 51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/>
              </a:p>
            </p:txBody>
          </p:sp>
          <p:sp>
            <p:nvSpPr>
              <p:cNvPr id="83" name="Line 52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/>
              </a:p>
            </p:txBody>
          </p:sp>
          <p:sp>
            <p:nvSpPr>
              <p:cNvPr id="84" name="Line 53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/>
              </a:p>
            </p:txBody>
          </p:sp>
        </p:grpSp>
        <p:grpSp>
          <p:nvGrpSpPr>
            <p:cNvPr id="15" name="Group 54"/>
            <p:cNvGrpSpPr>
              <a:grpSpLocks/>
            </p:cNvGrpSpPr>
            <p:nvPr/>
          </p:nvGrpSpPr>
          <p:grpSpPr bwMode="auto">
            <a:xfrm>
              <a:off x="1719" y="1334"/>
              <a:ext cx="110" cy="71"/>
              <a:chOff x="1440" y="1200"/>
              <a:chExt cx="864" cy="720"/>
            </a:xfrm>
          </p:grpSpPr>
          <p:sp>
            <p:nvSpPr>
              <p:cNvPr id="63" name="Rectangle 55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/>
              </a:p>
            </p:txBody>
          </p:sp>
          <p:sp>
            <p:nvSpPr>
              <p:cNvPr id="64" name="Rectangle 56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/>
              </a:p>
            </p:txBody>
          </p:sp>
          <p:sp>
            <p:nvSpPr>
              <p:cNvPr id="65" name="Rectangle 57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/>
              </a:p>
            </p:txBody>
          </p:sp>
          <p:sp>
            <p:nvSpPr>
              <p:cNvPr id="66" name="Rectangle 58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/>
              </a:p>
            </p:txBody>
          </p:sp>
          <p:sp>
            <p:nvSpPr>
              <p:cNvPr id="67" name="Oval 59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/>
              </a:p>
            </p:txBody>
          </p:sp>
          <p:sp>
            <p:nvSpPr>
              <p:cNvPr id="68" name="Line 60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/>
              </a:p>
            </p:txBody>
          </p:sp>
          <p:sp>
            <p:nvSpPr>
              <p:cNvPr id="69" name="Line 61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/>
              </a:p>
            </p:txBody>
          </p:sp>
          <p:sp>
            <p:nvSpPr>
              <p:cNvPr id="70" name="Line 62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/>
              </a:p>
            </p:txBody>
          </p:sp>
          <p:sp>
            <p:nvSpPr>
              <p:cNvPr id="71" name="Line 63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/>
              </a:p>
            </p:txBody>
          </p:sp>
          <p:sp>
            <p:nvSpPr>
              <p:cNvPr id="72" name="Line 64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/>
              </a:p>
            </p:txBody>
          </p:sp>
          <p:sp>
            <p:nvSpPr>
              <p:cNvPr id="73" name="Line 65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/>
              </a:p>
            </p:txBody>
          </p:sp>
        </p:grpSp>
        <p:grpSp>
          <p:nvGrpSpPr>
            <p:cNvPr id="16" name="Group 66"/>
            <p:cNvGrpSpPr>
              <a:grpSpLocks/>
            </p:cNvGrpSpPr>
            <p:nvPr/>
          </p:nvGrpSpPr>
          <p:grpSpPr bwMode="auto">
            <a:xfrm>
              <a:off x="1682" y="1228"/>
              <a:ext cx="110" cy="71"/>
              <a:chOff x="1440" y="1200"/>
              <a:chExt cx="864" cy="720"/>
            </a:xfrm>
          </p:grpSpPr>
          <p:sp>
            <p:nvSpPr>
              <p:cNvPr id="52" name="Rectangle 67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/>
              </a:p>
            </p:txBody>
          </p:sp>
          <p:sp>
            <p:nvSpPr>
              <p:cNvPr id="53" name="Rectangle 68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/>
              </a:p>
            </p:txBody>
          </p:sp>
          <p:sp>
            <p:nvSpPr>
              <p:cNvPr id="54" name="Rectangle 69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/>
              </a:p>
            </p:txBody>
          </p:sp>
          <p:sp>
            <p:nvSpPr>
              <p:cNvPr id="55" name="Rectangle 70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/>
              </a:p>
            </p:txBody>
          </p:sp>
          <p:sp>
            <p:nvSpPr>
              <p:cNvPr id="56" name="Oval 71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/>
              </a:p>
            </p:txBody>
          </p:sp>
          <p:sp>
            <p:nvSpPr>
              <p:cNvPr id="57" name="Line 72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/>
              </a:p>
            </p:txBody>
          </p:sp>
          <p:sp>
            <p:nvSpPr>
              <p:cNvPr id="58" name="Line 73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/>
              </a:p>
            </p:txBody>
          </p:sp>
          <p:sp>
            <p:nvSpPr>
              <p:cNvPr id="59" name="Line 74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/>
              </a:p>
            </p:txBody>
          </p:sp>
          <p:sp>
            <p:nvSpPr>
              <p:cNvPr id="60" name="Line 75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/>
              </a:p>
            </p:txBody>
          </p:sp>
          <p:sp>
            <p:nvSpPr>
              <p:cNvPr id="61" name="Line 76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/>
              </a:p>
            </p:txBody>
          </p:sp>
          <p:sp>
            <p:nvSpPr>
              <p:cNvPr id="62" name="Line 77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/>
              </a:p>
            </p:txBody>
          </p:sp>
        </p:grpSp>
        <p:grpSp>
          <p:nvGrpSpPr>
            <p:cNvPr id="17" name="Group 78"/>
            <p:cNvGrpSpPr>
              <a:grpSpLocks/>
            </p:cNvGrpSpPr>
            <p:nvPr/>
          </p:nvGrpSpPr>
          <p:grpSpPr bwMode="auto">
            <a:xfrm>
              <a:off x="1854" y="1075"/>
              <a:ext cx="110" cy="71"/>
              <a:chOff x="1440" y="1200"/>
              <a:chExt cx="864" cy="720"/>
            </a:xfrm>
          </p:grpSpPr>
          <p:sp>
            <p:nvSpPr>
              <p:cNvPr id="41" name="Rectangle 79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/>
              </a:p>
            </p:txBody>
          </p:sp>
          <p:sp>
            <p:nvSpPr>
              <p:cNvPr id="42" name="Rectangle 80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/>
              </a:p>
            </p:txBody>
          </p:sp>
          <p:sp>
            <p:nvSpPr>
              <p:cNvPr id="43" name="Rectangle 81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/>
              </a:p>
            </p:txBody>
          </p:sp>
          <p:sp>
            <p:nvSpPr>
              <p:cNvPr id="44" name="Rectangle 82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/>
              </a:p>
            </p:txBody>
          </p:sp>
          <p:sp>
            <p:nvSpPr>
              <p:cNvPr id="45" name="Oval 83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/>
              </a:p>
            </p:txBody>
          </p:sp>
          <p:sp>
            <p:nvSpPr>
              <p:cNvPr id="46" name="Line 84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/>
              </a:p>
            </p:txBody>
          </p:sp>
          <p:sp>
            <p:nvSpPr>
              <p:cNvPr id="47" name="Line 85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/>
              </a:p>
            </p:txBody>
          </p:sp>
          <p:sp>
            <p:nvSpPr>
              <p:cNvPr id="48" name="Line 86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/>
              </a:p>
            </p:txBody>
          </p:sp>
          <p:sp>
            <p:nvSpPr>
              <p:cNvPr id="49" name="Line 87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/>
              </a:p>
            </p:txBody>
          </p:sp>
          <p:sp>
            <p:nvSpPr>
              <p:cNvPr id="50" name="Line 88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/>
              </a:p>
            </p:txBody>
          </p:sp>
          <p:sp>
            <p:nvSpPr>
              <p:cNvPr id="51" name="Line 89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/>
              </a:p>
            </p:txBody>
          </p:sp>
        </p:grpSp>
        <p:grpSp>
          <p:nvGrpSpPr>
            <p:cNvPr id="18" name="Group 90"/>
            <p:cNvGrpSpPr>
              <a:grpSpLocks/>
            </p:cNvGrpSpPr>
            <p:nvPr/>
          </p:nvGrpSpPr>
          <p:grpSpPr bwMode="auto">
            <a:xfrm>
              <a:off x="2013" y="1228"/>
              <a:ext cx="111" cy="71"/>
              <a:chOff x="1440" y="1200"/>
              <a:chExt cx="864" cy="720"/>
            </a:xfrm>
          </p:grpSpPr>
          <p:sp>
            <p:nvSpPr>
              <p:cNvPr id="30" name="Rectangle 91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/>
              </a:p>
            </p:txBody>
          </p:sp>
          <p:sp>
            <p:nvSpPr>
              <p:cNvPr id="31" name="Rectangle 92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/>
              </a:p>
            </p:txBody>
          </p:sp>
          <p:sp>
            <p:nvSpPr>
              <p:cNvPr id="32" name="Rectangle 93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/>
              </a:p>
            </p:txBody>
          </p:sp>
          <p:sp>
            <p:nvSpPr>
              <p:cNvPr id="33" name="Rectangle 94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/>
              </a:p>
            </p:txBody>
          </p:sp>
          <p:sp>
            <p:nvSpPr>
              <p:cNvPr id="34" name="Oval 95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/>
              </a:p>
            </p:txBody>
          </p:sp>
          <p:sp>
            <p:nvSpPr>
              <p:cNvPr id="35" name="Line 96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/>
              </a:p>
            </p:txBody>
          </p:sp>
          <p:sp>
            <p:nvSpPr>
              <p:cNvPr id="36" name="Line 97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/>
              </a:p>
            </p:txBody>
          </p:sp>
          <p:sp>
            <p:nvSpPr>
              <p:cNvPr id="37" name="Line 98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/>
              </a:p>
            </p:txBody>
          </p:sp>
          <p:sp>
            <p:nvSpPr>
              <p:cNvPr id="38" name="Line 99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/>
              </a:p>
            </p:txBody>
          </p:sp>
          <p:sp>
            <p:nvSpPr>
              <p:cNvPr id="39" name="Line 100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/>
              </a:p>
            </p:txBody>
          </p:sp>
          <p:sp>
            <p:nvSpPr>
              <p:cNvPr id="40" name="Line 101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/>
              </a:p>
            </p:txBody>
          </p:sp>
        </p:grpSp>
        <p:sp>
          <p:nvSpPr>
            <p:cNvPr id="19" name="Rectangle 102"/>
            <p:cNvSpPr>
              <a:spLocks noChangeArrowheads="1"/>
            </p:cNvSpPr>
            <p:nvPr/>
          </p:nvSpPr>
          <p:spPr bwMode="auto">
            <a:xfrm>
              <a:off x="1891" y="1193"/>
              <a:ext cx="24" cy="165"/>
            </a:xfrm>
            <a:prstGeom prst="rect">
              <a:avLst/>
            </a:prstGeom>
            <a:solidFill>
              <a:srgbClr val="FF3399"/>
            </a:solidFill>
            <a:ln w="9525" algn="ctr">
              <a:solidFill>
                <a:srgbClr val="FF33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133"/>
            </a:p>
          </p:txBody>
        </p:sp>
        <p:sp>
          <p:nvSpPr>
            <p:cNvPr id="20" name="Line 103"/>
            <p:cNvSpPr>
              <a:spLocks noChangeShapeType="1"/>
            </p:cNvSpPr>
            <p:nvPr/>
          </p:nvSpPr>
          <p:spPr bwMode="auto">
            <a:xfrm>
              <a:off x="1817" y="1181"/>
              <a:ext cx="74" cy="59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133"/>
            </a:p>
          </p:txBody>
        </p:sp>
        <p:sp>
          <p:nvSpPr>
            <p:cNvPr id="21" name="Line 104"/>
            <p:cNvSpPr>
              <a:spLocks noChangeShapeType="1"/>
            </p:cNvSpPr>
            <p:nvPr/>
          </p:nvSpPr>
          <p:spPr bwMode="auto">
            <a:xfrm>
              <a:off x="1792" y="1263"/>
              <a:ext cx="99" cy="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133"/>
            </a:p>
          </p:txBody>
        </p:sp>
        <p:sp>
          <p:nvSpPr>
            <p:cNvPr id="22" name="Line 105"/>
            <p:cNvSpPr>
              <a:spLocks noChangeShapeType="1"/>
            </p:cNvSpPr>
            <p:nvPr/>
          </p:nvSpPr>
          <p:spPr bwMode="auto">
            <a:xfrm flipV="1">
              <a:off x="1817" y="1287"/>
              <a:ext cx="74" cy="71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133"/>
            </a:p>
          </p:txBody>
        </p:sp>
        <p:sp>
          <p:nvSpPr>
            <p:cNvPr id="23" name="Line 106"/>
            <p:cNvSpPr>
              <a:spLocks noChangeShapeType="1"/>
            </p:cNvSpPr>
            <p:nvPr/>
          </p:nvSpPr>
          <p:spPr bwMode="auto">
            <a:xfrm flipH="1">
              <a:off x="1915" y="1181"/>
              <a:ext cx="62" cy="59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133"/>
            </a:p>
          </p:txBody>
        </p:sp>
        <p:sp>
          <p:nvSpPr>
            <p:cNvPr id="24" name="Line 107"/>
            <p:cNvSpPr>
              <a:spLocks noChangeShapeType="1"/>
            </p:cNvSpPr>
            <p:nvPr/>
          </p:nvSpPr>
          <p:spPr bwMode="auto">
            <a:xfrm flipH="1">
              <a:off x="1915" y="1263"/>
              <a:ext cx="98" cy="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133"/>
            </a:p>
          </p:txBody>
        </p:sp>
        <p:sp>
          <p:nvSpPr>
            <p:cNvPr id="25" name="Line 108"/>
            <p:cNvSpPr>
              <a:spLocks noChangeShapeType="1"/>
            </p:cNvSpPr>
            <p:nvPr/>
          </p:nvSpPr>
          <p:spPr bwMode="auto">
            <a:xfrm flipH="1" flipV="1">
              <a:off x="1915" y="1287"/>
              <a:ext cx="62" cy="59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133"/>
            </a:p>
          </p:txBody>
        </p:sp>
        <p:sp>
          <p:nvSpPr>
            <p:cNvPr id="26" name="Line 109"/>
            <p:cNvSpPr>
              <a:spLocks noChangeShapeType="1"/>
            </p:cNvSpPr>
            <p:nvPr/>
          </p:nvSpPr>
          <p:spPr bwMode="auto">
            <a:xfrm flipV="1">
              <a:off x="1903" y="1358"/>
              <a:ext cx="0" cy="35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133"/>
            </a:p>
          </p:txBody>
        </p:sp>
        <p:sp>
          <p:nvSpPr>
            <p:cNvPr id="27" name="Line 110"/>
            <p:cNvSpPr>
              <a:spLocks noChangeShapeType="1"/>
            </p:cNvSpPr>
            <p:nvPr/>
          </p:nvSpPr>
          <p:spPr bwMode="auto">
            <a:xfrm>
              <a:off x="1903" y="1146"/>
              <a:ext cx="0" cy="47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133"/>
            </a:p>
          </p:txBody>
        </p:sp>
        <p:sp>
          <p:nvSpPr>
            <p:cNvPr id="28" name="WordArt 111"/>
            <p:cNvSpPr>
              <a:spLocks noChangeArrowheads="1" noChangeShapeType="1" noTextEdit="1"/>
            </p:cNvSpPr>
            <p:nvPr/>
          </p:nvSpPr>
          <p:spPr bwMode="auto">
            <a:xfrm>
              <a:off x="1584" y="1008"/>
              <a:ext cx="624" cy="53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9381227"/>
                </a:avLst>
              </a:prstTxWarp>
            </a:bodyPr>
            <a:lstStyle/>
            <a:p>
              <a:pPr algn="ctr"/>
              <a:r>
                <a:rPr lang="en-US" sz="3733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Garamond"/>
                </a:rPr>
                <a:t>Network Based Computing</a:t>
              </a:r>
            </a:p>
          </p:txBody>
        </p:sp>
        <p:sp>
          <p:nvSpPr>
            <p:cNvPr id="29" name="WordArt 112"/>
            <p:cNvSpPr>
              <a:spLocks noChangeArrowheads="1" noChangeShapeType="1" noTextEdit="1"/>
            </p:cNvSpPr>
            <p:nvPr/>
          </p:nvSpPr>
          <p:spPr bwMode="auto">
            <a:xfrm>
              <a:off x="1668" y="1475"/>
              <a:ext cx="444" cy="1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Garamond"/>
                </a:rPr>
                <a:t>Laboratory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3025721" y="335158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altLang="zh-CN" sz="2400" b="0">
                <a:latin typeface="Calibri"/>
                <a:ea typeface="宋体" pitchFamily="2" charset="-122"/>
                <a:cs typeface="Calibri"/>
              </a:rPr>
              <a:t>Network-Based Computing Laboratory</a:t>
            </a:r>
          </a:p>
          <a:p>
            <a:pPr algn="ctr">
              <a:buFontTx/>
              <a:buNone/>
            </a:pPr>
            <a:r>
              <a:rPr lang="en-US" altLang="zh-CN" sz="2400" b="0">
                <a:solidFill>
                  <a:schemeClr val="hlink"/>
                </a:solidFill>
                <a:latin typeface="Calibri"/>
                <a:ea typeface="宋体" pitchFamily="2" charset="-122"/>
                <a:cs typeface="Calibri"/>
                <a:hlinkClick r:id="rId3"/>
              </a:rPr>
              <a:t>http://nowlab.cse.ohio-state.edu</a:t>
            </a:r>
            <a:r>
              <a:rPr lang="en-US" altLang="zh-CN" sz="2400" b="0">
                <a:solidFill>
                  <a:schemeClr val="hlink"/>
                </a:solidFill>
                <a:ea typeface="宋体" pitchFamily="2" charset="-122"/>
                <a:hlinkClick r:id="rId3"/>
              </a:rPr>
              <a:t>/</a:t>
            </a:r>
            <a:endParaRPr lang="en-US" altLang="zh-CN" sz="2400" b="0">
              <a:solidFill>
                <a:schemeClr val="hlink"/>
              </a:solidFill>
              <a:ea typeface="宋体" pitchFamily="2" charset="-122"/>
            </a:endParaRPr>
          </a:p>
        </p:txBody>
      </p:sp>
      <p:sp>
        <p:nvSpPr>
          <p:cNvPr id="121" name="Rectangle 3"/>
          <p:cNvSpPr txBox="1">
            <a:spLocks noChangeArrowheads="1"/>
          </p:cNvSpPr>
          <p:nvPr/>
        </p:nvSpPr>
        <p:spPr>
          <a:xfrm>
            <a:off x="991985" y="851619"/>
            <a:ext cx="10363200" cy="54864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None/>
            </a:pPr>
            <a:r>
              <a:rPr lang="en-US" sz="2100">
                <a:latin typeface="Calibri"/>
                <a:cs typeface="Calibri"/>
                <a:hlinkClick r:id="rId4"/>
              </a:rPr>
              <a:t>panda</a:t>
            </a:r>
            <a:r>
              <a:rPr lang="en-US" altLang="zh-CN" sz="2100">
                <a:latin typeface="Calibri"/>
                <a:ea typeface="宋体"/>
                <a:cs typeface="Calibri"/>
                <a:hlinkClick r:id="rId4"/>
              </a:rPr>
              <a:t>@cse.ohio-state.edu</a:t>
            </a:r>
            <a:endParaRPr lang="en-US" altLang="zh-CN" sz="2133">
              <a:ea typeface="宋体" pitchFamily="2" charset="-12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9638" y="4760687"/>
            <a:ext cx="3781452" cy="1590547"/>
            <a:chOff x="19167" y="3097058"/>
            <a:chExt cx="4682259" cy="1752862"/>
          </a:xfrm>
        </p:grpSpPr>
        <p:sp>
          <p:nvSpPr>
            <p:cNvPr id="122" name="Rectangle 114"/>
            <p:cNvSpPr>
              <a:spLocks noChangeArrowheads="1"/>
            </p:cNvSpPr>
            <p:nvPr/>
          </p:nvSpPr>
          <p:spPr bwMode="auto">
            <a:xfrm>
              <a:off x="19167" y="4250552"/>
              <a:ext cx="4682259" cy="599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67" b="0">
                  <a:latin typeface="Calibri"/>
                  <a:ea typeface="宋体" pitchFamily="2" charset="-122"/>
                  <a:cs typeface="Calibri"/>
                </a:rPr>
                <a:t>The High-Performance MPI/PGAS Project</a:t>
              </a:r>
            </a:p>
            <a:p>
              <a:pPr algn="ctr"/>
              <a:r>
                <a:rPr lang="en-US" altLang="zh-CN" sz="1467" b="0" u="sng">
                  <a:solidFill>
                    <a:schemeClr val="hlink"/>
                  </a:solidFill>
                  <a:latin typeface="Calibri"/>
                  <a:ea typeface="宋体" pitchFamily="2" charset="-122"/>
                  <a:cs typeface="Calibri"/>
                </a:rPr>
                <a:t>http://mvapich.cse.ohio-state.edu/</a:t>
              </a:r>
              <a:endParaRPr lang="zh-CN" altLang="en-US" sz="1467" b="0" u="sng">
                <a:solidFill>
                  <a:schemeClr val="hlink"/>
                </a:solidFill>
                <a:latin typeface="Calibri"/>
                <a:ea typeface="宋体" pitchFamily="2" charset="-122"/>
                <a:cs typeface="Calibri"/>
              </a:endParaRPr>
            </a:p>
          </p:txBody>
        </p:sp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817" y="3097058"/>
              <a:ext cx="2880119" cy="1020802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8023777" y="4614819"/>
            <a:ext cx="3781452" cy="1767631"/>
            <a:chOff x="5154404" y="876229"/>
            <a:chExt cx="4682259" cy="1948017"/>
          </a:xfrm>
        </p:grpSpPr>
        <p:sp>
          <p:nvSpPr>
            <p:cNvPr id="123" name="Rectangle 114"/>
            <p:cNvSpPr>
              <a:spLocks noChangeArrowheads="1"/>
            </p:cNvSpPr>
            <p:nvPr/>
          </p:nvSpPr>
          <p:spPr bwMode="auto">
            <a:xfrm>
              <a:off x="5154404" y="2224878"/>
              <a:ext cx="4682259" cy="599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67" b="0">
                  <a:latin typeface="Calibri"/>
                  <a:ea typeface="宋体" pitchFamily="2" charset="-122"/>
                  <a:cs typeface="Calibri"/>
                </a:rPr>
                <a:t>The High-Performance Deep Learning Project</a:t>
              </a:r>
            </a:p>
            <a:p>
              <a:pPr algn="ctr"/>
              <a:r>
                <a:rPr lang="en-US" altLang="zh-CN" sz="1467" b="0" u="sng">
                  <a:solidFill>
                    <a:schemeClr val="hlink"/>
                  </a:solidFill>
                  <a:latin typeface="Calibri"/>
                  <a:ea typeface="宋体" pitchFamily="2" charset="-122"/>
                  <a:cs typeface="Calibri"/>
                </a:rPr>
                <a:t>http://hidl.cse.ohio-state.edu/</a:t>
              </a:r>
              <a:endParaRPr lang="zh-CN" altLang="en-US" sz="1467" b="0" u="sng">
                <a:solidFill>
                  <a:schemeClr val="hlink"/>
                </a:solidFill>
                <a:latin typeface="Calibri"/>
                <a:ea typeface="宋体" pitchFamily="2" charset="-122"/>
                <a:cs typeface="Calibri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7704" y="876229"/>
              <a:ext cx="2093162" cy="1345288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108841" y="4750567"/>
            <a:ext cx="3781452" cy="1631428"/>
            <a:chOff x="4614142" y="3202904"/>
            <a:chExt cx="4682259" cy="1797917"/>
          </a:xfrm>
        </p:grpSpPr>
        <p:pic>
          <p:nvPicPr>
            <p:cNvPr id="118" name="图片 1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11359" y="3202904"/>
              <a:ext cx="2444337" cy="1167193"/>
            </a:xfrm>
            <a:prstGeom prst="rect">
              <a:avLst/>
            </a:prstGeom>
          </p:spPr>
        </p:pic>
        <p:sp>
          <p:nvSpPr>
            <p:cNvPr id="125" name="Rectangle 114"/>
            <p:cNvSpPr>
              <a:spLocks noChangeArrowheads="1"/>
            </p:cNvSpPr>
            <p:nvPr/>
          </p:nvSpPr>
          <p:spPr bwMode="auto">
            <a:xfrm>
              <a:off x="4614142" y="4401452"/>
              <a:ext cx="4682259" cy="599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67" b="0">
                  <a:latin typeface="Calibri"/>
                  <a:ea typeface="宋体" pitchFamily="2" charset="-122"/>
                  <a:cs typeface="Calibri"/>
                </a:rPr>
                <a:t>The High-Performance Big Data Project</a:t>
              </a:r>
            </a:p>
            <a:p>
              <a:pPr algn="ctr"/>
              <a:r>
                <a:rPr lang="en-US" altLang="zh-CN" sz="1467" b="0" u="sng">
                  <a:solidFill>
                    <a:schemeClr val="hlink"/>
                  </a:solidFill>
                  <a:latin typeface="Calibri"/>
                  <a:ea typeface="宋体" pitchFamily="2" charset="-122"/>
                  <a:cs typeface="Calibri"/>
                </a:rPr>
                <a:t>http://hibd.cse.ohio-state.edu/</a:t>
              </a:r>
              <a:endParaRPr lang="zh-CN" altLang="en-US" sz="1467" b="0" u="sng">
                <a:solidFill>
                  <a:schemeClr val="hlink"/>
                </a:solidFill>
                <a:latin typeface="Calibri"/>
                <a:ea typeface="宋体" pitchFamily="2" charset="-122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5595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297" y="238699"/>
            <a:ext cx="11894056" cy="772768"/>
          </a:xfrm>
        </p:spPr>
        <p:txBody>
          <a:bodyPr lIns="121917" tIns="60959" rIns="121917" bIns="60959" anchor="t"/>
          <a:lstStyle/>
          <a:p>
            <a:r>
              <a:rPr lang="en-US" sz="2400">
                <a:latin typeface="Calibri"/>
                <a:ea typeface="Calibri"/>
                <a:cs typeface="Calibri"/>
              </a:rPr>
              <a:t>Architecture of MVAPICH Software Family for HPC, DL/ML, Big Data &amp; Data Science </a:t>
            </a:r>
            <a:endParaRPr lang="en-US" sz="240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4225" y="1224223"/>
            <a:ext cx="11734931" cy="1294391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21917" tIns="60959" rIns="121917" bIns="60959" anchor="t"/>
          <a:lstStyle/>
          <a:p>
            <a:pPr algn="ctr"/>
            <a:r>
              <a:rPr lang="en-US">
                <a:solidFill>
                  <a:schemeClr val="bg2"/>
                </a:solidFill>
                <a:latin typeface="+mn-lt"/>
              </a:rPr>
              <a:t>High Performance Parallel Programming Models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13759" y="1697831"/>
            <a:ext cx="3509535" cy="7184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21917" tIns="60959" rIns="121917" bIns="60959" anchor="ctr"/>
          <a:lstStyle/>
          <a:p>
            <a:pPr algn="ctr"/>
            <a:r>
              <a:rPr lang="en-US">
                <a:solidFill>
                  <a:srgbClr val="C00000"/>
                </a:solidFill>
                <a:latin typeface="+mj-lt"/>
              </a:rPr>
              <a:t>Message Passing Interface</a:t>
            </a:r>
          </a:p>
          <a:p>
            <a:pPr algn="ctr"/>
            <a:r>
              <a:rPr lang="en-US">
                <a:solidFill>
                  <a:srgbClr val="C00000"/>
                </a:solidFill>
                <a:latin typeface="+mj-lt"/>
              </a:rPr>
              <a:t>(MPI)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180115" y="1682663"/>
            <a:ext cx="3881535" cy="7184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21917" tIns="60959" rIns="121917" bIns="60959" anchor="ctr"/>
          <a:lstStyle/>
          <a:p>
            <a:pPr algn="ctr"/>
            <a:r>
              <a:rPr lang="en-US">
                <a:solidFill>
                  <a:srgbClr val="C00000"/>
                </a:solidFill>
                <a:latin typeface="+mj-lt"/>
              </a:rPr>
              <a:t>PGAS</a:t>
            </a:r>
          </a:p>
          <a:p>
            <a:pPr algn="ctr"/>
            <a:r>
              <a:rPr lang="en-US">
                <a:solidFill>
                  <a:srgbClr val="C00000"/>
                </a:solidFill>
                <a:latin typeface="+mj-lt"/>
              </a:rPr>
              <a:t>(UPC, OpenSHMEM, CAF, UPC++)</a:t>
            </a:r>
            <a:endParaRPr lang="en-US" sz="1900" baseline="300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8228142" y="1681514"/>
            <a:ext cx="3509535" cy="7184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21917" tIns="60959" rIns="121917" bIns="60959" anchor="ctr"/>
          <a:lstStyle/>
          <a:p>
            <a:pPr algn="ctr"/>
            <a:r>
              <a:rPr lang="en-US">
                <a:solidFill>
                  <a:srgbClr val="C00000"/>
                </a:solidFill>
                <a:latin typeface="+mj-lt"/>
              </a:rPr>
              <a:t>Hybrid --- MPI + X</a:t>
            </a:r>
          </a:p>
          <a:p>
            <a:pPr algn="ctr"/>
            <a:r>
              <a:rPr lang="en-US">
                <a:solidFill>
                  <a:srgbClr val="C00000"/>
                </a:solidFill>
                <a:latin typeface="+mj-lt"/>
              </a:rPr>
              <a:t>(MPI + PGAS + OpenMP/Cilk)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17225" y="2744112"/>
            <a:ext cx="11734931" cy="3391339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21917" tIns="60959" rIns="121917" bIns="60959" anchor="t"/>
          <a:lstStyle/>
          <a:p>
            <a:pPr algn="ctr"/>
            <a:r>
              <a:rPr lang="en-US" sz="2400">
                <a:solidFill>
                  <a:srgbClr val="C00000"/>
                </a:solidFill>
                <a:latin typeface="+mn-lt"/>
              </a:rPr>
              <a:t>High Performance and Scalable Communication Runtime</a:t>
            </a:r>
            <a:endParaRPr lang="en-US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308306" y="3178542"/>
            <a:ext cx="11533361" cy="11771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21917" tIns="60959" rIns="121917" bIns="60959" anchor="t"/>
          <a:lstStyle/>
          <a:p>
            <a:pPr algn="ctr"/>
            <a:r>
              <a:rPr lang="en-US" sz="1900">
                <a:solidFill>
                  <a:srgbClr val="C00000"/>
                </a:solidFill>
                <a:latin typeface="+mj-lt"/>
              </a:rPr>
              <a:t>Diverse APIs and Mechanisms</a:t>
            </a:r>
            <a:endParaRPr lang="en-US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13454" y="3572547"/>
            <a:ext cx="1013345" cy="6798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sq">
            <a:solidFill>
              <a:schemeClr val="bg2">
                <a:lumMod val="95000"/>
                <a:lumOff val="5000"/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1917" tIns="60959" rIns="121917" bIns="60959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1100">
                <a:solidFill>
                  <a:schemeClr val="bg2"/>
                </a:solidFill>
                <a:latin typeface="+mj-lt"/>
              </a:rPr>
              <a:t>Point-to-point Primitives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561567" y="3579807"/>
            <a:ext cx="1019728" cy="6798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sq">
            <a:solidFill>
              <a:schemeClr val="bg2">
                <a:lumMod val="95000"/>
                <a:lumOff val="5000"/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1917" tIns="60959" rIns="121917" bIns="60959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1100">
                <a:solidFill>
                  <a:schemeClr val="bg2"/>
                </a:solidFill>
                <a:latin typeface="+mj-lt"/>
              </a:rPr>
              <a:t>Collectives Algorithms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836089" y="3572554"/>
            <a:ext cx="1019728" cy="6798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sq">
            <a:solidFill>
              <a:schemeClr val="bg2">
                <a:lumMod val="95000"/>
                <a:lumOff val="5000"/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1917" tIns="60959" rIns="121917" bIns="60959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1100">
                <a:solidFill>
                  <a:schemeClr val="bg2"/>
                </a:solidFill>
                <a:latin typeface="+mj-lt"/>
              </a:rPr>
              <a:t>Energy-</a:t>
            </a:r>
          </a:p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1100">
                <a:solidFill>
                  <a:schemeClr val="bg2"/>
                </a:solidFill>
                <a:latin typeface="+mj-lt"/>
              </a:rPr>
              <a:t>Awareness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4989545" y="3579814"/>
            <a:ext cx="1019728" cy="6798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sq">
            <a:solidFill>
              <a:schemeClr val="bg2">
                <a:lumMod val="95000"/>
                <a:lumOff val="5000"/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1917" tIns="60959" rIns="121917" bIns="60959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1100">
                <a:solidFill>
                  <a:schemeClr val="bg2"/>
                </a:solidFill>
                <a:latin typeface="+mj-lt"/>
              </a:rPr>
              <a:t>Remote Memory Access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134327" y="3586571"/>
            <a:ext cx="1019728" cy="6798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sq">
            <a:solidFill>
              <a:schemeClr val="bg2">
                <a:lumMod val="95000"/>
                <a:lumOff val="5000"/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1917" tIns="60959" rIns="121917" bIns="60959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1100">
                <a:solidFill>
                  <a:schemeClr val="bg2"/>
                </a:solidFill>
                <a:latin typeface="+mj-lt"/>
              </a:rPr>
              <a:t>I/O and</a:t>
            </a:r>
          </a:p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1100">
                <a:solidFill>
                  <a:schemeClr val="bg2"/>
                </a:solidFill>
                <a:latin typeface="+mj-lt"/>
              </a:rPr>
              <a:t>File Systems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7287783" y="3579819"/>
            <a:ext cx="1019728" cy="6798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sq">
            <a:solidFill>
              <a:schemeClr val="bg2">
                <a:lumMod val="95000"/>
                <a:lumOff val="5000"/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1917" tIns="60959" rIns="121917" bIns="60959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1100">
                <a:solidFill>
                  <a:schemeClr val="bg2"/>
                </a:solidFill>
                <a:latin typeface="+mj-lt"/>
              </a:rPr>
              <a:t>Fault</a:t>
            </a:r>
          </a:p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1100">
                <a:solidFill>
                  <a:schemeClr val="bg2"/>
                </a:solidFill>
                <a:latin typeface="+mj-lt"/>
              </a:rPr>
              <a:t>Tolerance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8443890" y="3572819"/>
            <a:ext cx="1046847" cy="6798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sq">
            <a:solidFill>
              <a:schemeClr val="bg2">
                <a:lumMod val="95000"/>
                <a:lumOff val="5000"/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1917" tIns="60959" rIns="121917" bIns="60959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1100">
                <a:solidFill>
                  <a:schemeClr val="bg2"/>
                </a:solidFill>
                <a:latin typeface="+mj-lt"/>
              </a:rPr>
              <a:t>Virtualization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9588737" y="3565552"/>
            <a:ext cx="1019728" cy="7060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sq">
            <a:solidFill>
              <a:schemeClr val="bg2">
                <a:lumMod val="95000"/>
                <a:lumOff val="5000"/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1917" tIns="60959" rIns="121917" bIns="60959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1100">
                <a:solidFill>
                  <a:schemeClr val="bg2"/>
                </a:solidFill>
                <a:latin typeface="+mj-lt"/>
              </a:rPr>
              <a:t>Active Messages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03660" y="3572807"/>
            <a:ext cx="1019728" cy="6798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sq">
            <a:solidFill>
              <a:schemeClr val="bg2">
                <a:lumMod val="95000"/>
                <a:lumOff val="5000"/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1917" tIns="60959" rIns="121917" bIns="60959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1100">
                <a:solidFill>
                  <a:schemeClr val="bg2"/>
                </a:solidFill>
                <a:latin typeface="+mj-lt"/>
              </a:rPr>
              <a:t>Job Startup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10716817" y="3558552"/>
            <a:ext cx="1054770" cy="7060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sq">
            <a:solidFill>
              <a:schemeClr val="bg2">
                <a:lumMod val="95000"/>
                <a:lumOff val="5000"/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1917" tIns="60959" rIns="121917" bIns="60959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1100">
                <a:solidFill>
                  <a:schemeClr val="bg2"/>
                </a:solidFill>
                <a:latin typeface="+mj-lt"/>
              </a:rPr>
              <a:t>Introspection &amp; Analysis</a:t>
            </a:r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301306" y="4432741"/>
            <a:ext cx="5738641" cy="1618627"/>
          </a:xfrm>
          <a:prstGeom prst="rect">
            <a:avLst/>
          </a:prstGeom>
          <a:solidFill>
            <a:srgbClr val="B0C9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121917" tIns="60959" rIns="121917" bIns="60959" anchor="t"/>
          <a:lstStyle/>
          <a:p>
            <a:pPr algn="ctr"/>
            <a:r>
              <a:rPr lang="en-US" sz="1900">
                <a:solidFill>
                  <a:schemeClr val="bg2"/>
                </a:solidFill>
                <a:latin typeface="+mj-lt"/>
              </a:rPr>
              <a:t>Support for Modern Networking Technology</a:t>
            </a:r>
          </a:p>
          <a:p>
            <a:pPr algn="ctr"/>
            <a:r>
              <a:rPr lang="en-US">
                <a:solidFill>
                  <a:srgbClr val="C00000"/>
                </a:solidFill>
                <a:latin typeface="+mj-lt"/>
              </a:rPr>
              <a:t>(InfiniBand, iWARP, RoCE, Omni-Path, Elastic Fabric Adapter)</a:t>
            </a:r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6180083" y="4425740"/>
            <a:ext cx="5668548" cy="1618627"/>
          </a:xfrm>
          <a:prstGeom prst="rect">
            <a:avLst/>
          </a:prstGeom>
          <a:solidFill>
            <a:srgbClr val="B0C9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121917" tIns="60959" rIns="121917" bIns="60959" anchor="t"/>
          <a:lstStyle/>
          <a:p>
            <a:pPr algn="ctr"/>
            <a:r>
              <a:rPr lang="en-US" sz="1900">
                <a:solidFill>
                  <a:schemeClr val="bg2"/>
                </a:solidFill>
                <a:latin typeface="+mj-lt"/>
              </a:rPr>
              <a:t>Support for Modern Multi-/Many-core Architectures</a:t>
            </a:r>
          </a:p>
          <a:p>
            <a:pPr algn="ctr"/>
            <a:r>
              <a:rPr lang="en-US">
                <a:solidFill>
                  <a:srgbClr val="C00000"/>
                </a:solidFill>
                <a:latin typeface="+mj-lt"/>
              </a:rPr>
              <a:t>(Intel-Xeon, OpenPOWER, Xeon-Phi, ARM, NVIDIA/AMD GPGPU)</a:t>
            </a:r>
          </a:p>
        </p:txBody>
      </p:sp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392390" y="5070402"/>
            <a:ext cx="2522481" cy="9038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21917" tIns="60959" rIns="121917" bIns="60959" anchor="t"/>
          <a:lstStyle/>
          <a:p>
            <a:pPr algn="ctr"/>
            <a:r>
              <a:rPr lang="en-US">
                <a:solidFill>
                  <a:srgbClr val="C00000"/>
                </a:solidFill>
                <a:latin typeface="+mj-lt"/>
              </a:rPr>
              <a:t>Transport Protocols</a:t>
            </a:r>
            <a:endParaRPr lang="en-US" sz="15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2984937" y="5063402"/>
            <a:ext cx="2984939" cy="9038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21917" tIns="60959" rIns="121917" bIns="60959" anchor="t"/>
          <a:lstStyle/>
          <a:p>
            <a:pPr algn="ctr"/>
            <a:r>
              <a:rPr lang="en-US">
                <a:solidFill>
                  <a:srgbClr val="C00000"/>
                </a:solidFill>
                <a:latin typeface="+mj-lt"/>
              </a:rPr>
              <a:t>Modern Features</a:t>
            </a:r>
            <a:endParaRPr lang="en-US" sz="15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455459" y="5420736"/>
            <a:ext cx="539540" cy="4554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1917" tIns="60959" rIns="121917" bIns="60959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RC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1065047" y="5427748"/>
            <a:ext cx="546556" cy="4554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1917" tIns="60959" rIns="121917" bIns="60959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SRD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1688647" y="5429216"/>
            <a:ext cx="539540" cy="4554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1917" tIns="60959" rIns="121917" bIns="60959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UD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312247" y="5427763"/>
            <a:ext cx="539540" cy="4554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1917" tIns="60959" rIns="121917" bIns="60959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DC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3041009" y="5406721"/>
            <a:ext cx="644619" cy="4764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1917" tIns="60959" rIns="121917" bIns="60959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UMR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3776717" y="5413733"/>
            <a:ext cx="665656" cy="4764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1917" tIns="60959" rIns="121917" bIns="60959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ODP</a:t>
            </a:r>
            <a:endParaRPr lang="en-US" sz="1400" baseline="3000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490375" y="5406733"/>
            <a:ext cx="693668" cy="4764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1917" tIns="60959" rIns="121917" bIns="60959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SR-IOV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227145" y="5399733"/>
            <a:ext cx="686643" cy="4764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1917" tIns="60959" rIns="121917" bIns="60959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Multi Rail</a:t>
            </a:r>
          </a:p>
        </p:txBody>
      </p:sp>
      <p:sp>
        <p:nvSpPr>
          <p:cNvPr id="50" name="Rectangle 9"/>
          <p:cNvSpPr>
            <a:spLocks noChangeArrowheads="1"/>
          </p:cNvSpPr>
          <p:nvPr/>
        </p:nvSpPr>
        <p:spPr bwMode="auto">
          <a:xfrm>
            <a:off x="6271177" y="5091422"/>
            <a:ext cx="2753707" cy="9038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21917" tIns="60959" rIns="121917" bIns="60959" anchor="t"/>
          <a:lstStyle/>
          <a:p>
            <a:pPr algn="ctr"/>
            <a:r>
              <a:rPr lang="en-US">
                <a:solidFill>
                  <a:srgbClr val="C00000"/>
                </a:solidFill>
                <a:latin typeface="+mj-lt"/>
              </a:rPr>
              <a:t>Transport Mechanisms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6294156" y="5427730"/>
            <a:ext cx="677701" cy="44844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1917" tIns="60959" rIns="121917" bIns="60959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93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Shared Memory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7020384" y="5427729"/>
            <a:ext cx="491011" cy="4482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1917" tIns="60959" rIns="121917" bIns="60959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93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CMA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7557170" y="5427730"/>
            <a:ext cx="670972" cy="4484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1917" tIns="60959" rIns="121917" bIns="60959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IVSHMEM</a:t>
            </a:r>
          </a:p>
        </p:txBody>
      </p:sp>
      <p:sp>
        <p:nvSpPr>
          <p:cNvPr id="54" name="Rectangle 9"/>
          <p:cNvSpPr>
            <a:spLocks noChangeArrowheads="1"/>
          </p:cNvSpPr>
          <p:nvPr/>
        </p:nvSpPr>
        <p:spPr bwMode="auto">
          <a:xfrm>
            <a:off x="9094954" y="5084422"/>
            <a:ext cx="2676633" cy="9038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21917" tIns="60959" rIns="121917" bIns="60959" anchor="t"/>
          <a:lstStyle/>
          <a:p>
            <a:pPr algn="ctr"/>
            <a:r>
              <a:rPr lang="en-US">
                <a:solidFill>
                  <a:srgbClr val="C00000"/>
                </a:solidFill>
                <a:latin typeface="+mj-lt"/>
              </a:rPr>
              <a:t>Modern Features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9120353" y="5420748"/>
            <a:ext cx="1071867" cy="4764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1917" tIns="60959" rIns="121917" bIns="60959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Optane</a:t>
            </a:r>
            <a:r>
              <a:rPr lang="en-US" sz="1400" baseline="30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*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10222867" y="5413749"/>
            <a:ext cx="837428" cy="4764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1917" tIns="60959" rIns="121917" bIns="60959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NVLink</a:t>
            </a:r>
            <a:endParaRPr lang="en-US" sz="1400" baseline="3000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1098397" y="5408061"/>
            <a:ext cx="651617" cy="4764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1917" tIns="60959" rIns="121917" bIns="60959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CAPI</a:t>
            </a:r>
            <a:r>
              <a:rPr lang="en-US" sz="1400" baseline="30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*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5507767" y="6154690"/>
            <a:ext cx="1226227" cy="398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121917" tIns="60959" rIns="121917" bIns="60959" rtlCol="0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en-US" baseline="30000">
                <a:solidFill>
                  <a:srgbClr val="FF0000"/>
                </a:solidFill>
                <a:latin typeface="+mn-lt"/>
                <a:cs typeface="Arial" pitchFamily="34" charset="0"/>
              </a:rPr>
              <a:t>*</a:t>
            </a:r>
            <a:r>
              <a:rPr lang="en-US">
                <a:solidFill>
                  <a:srgbClr val="FF0000"/>
                </a:solidFill>
                <a:latin typeface="+mn-lt"/>
                <a:cs typeface="Arial" pitchFamily="34" charset="0"/>
              </a:rPr>
              <a:t> Upcoming</a:t>
            </a:r>
            <a:endParaRPr lang="en-US">
              <a:solidFill>
                <a:srgbClr val="FF0000"/>
              </a:solidFill>
              <a:latin typeface="+mn-lt"/>
              <a:cs typeface="Arial" pitchFamily="34" charset="0"/>
              <a:hlinkClick r:id="rId3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8282156" y="5427730"/>
            <a:ext cx="709273" cy="4499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1917" tIns="60959" rIns="121917" bIns="60959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93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XPMEM</a:t>
            </a:r>
          </a:p>
        </p:txBody>
      </p:sp>
    </p:spTree>
    <p:extLst>
      <p:ext uri="{BB962C8B-B14F-4D97-AF65-F5344CB8AC3E}">
        <p14:creationId xmlns:p14="http://schemas.microsoft.com/office/powerpoint/2010/main" val="4191560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949541"/>
            <a:ext cx="10983185" cy="4850011"/>
          </a:xfrm>
        </p:spPr>
        <p:txBody>
          <a:bodyPr/>
          <a:lstStyle/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3"/>
                </a:solidFill>
                <a:latin typeface="Calibri"/>
                <a:cs typeface="Calibri"/>
              </a:rPr>
              <a:t>Brief Overview of the MVAPICH Project</a:t>
            </a:r>
            <a:endParaRPr lang="en-US" sz="2000">
              <a:solidFill>
                <a:schemeClr val="accent3"/>
              </a:solidFill>
              <a:latin typeface="Calibri"/>
              <a:ea typeface="Calibri"/>
              <a:cs typeface="Calibri"/>
            </a:endParaRPr>
          </a:p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accent2"/>
                </a:solidFill>
                <a:latin typeface="Calibri"/>
                <a:cs typeface="Calibri"/>
              </a:rPr>
              <a:t>Features of Latest Release</a:t>
            </a:r>
            <a:endParaRPr lang="en-US" b="1">
              <a:solidFill>
                <a:schemeClr val="accent2"/>
              </a:solidFill>
              <a:latin typeface="Calibri"/>
              <a:ea typeface="Calibri"/>
              <a:cs typeface="Calibri"/>
            </a:endParaRP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accent2"/>
                </a:solidFill>
                <a:latin typeface="Calibri"/>
                <a:cs typeface="Calibri"/>
              </a:rPr>
              <a:t>MVAPICH 3.0rc</a:t>
            </a:r>
            <a:endParaRPr lang="en-US" sz="1800" b="1">
              <a:solidFill>
                <a:schemeClr val="accent2"/>
              </a:solidFill>
              <a:latin typeface="Calibri"/>
              <a:ea typeface="Calibri"/>
              <a:cs typeface="Calibri"/>
            </a:endParaRP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1800">
                <a:latin typeface="Calibri"/>
                <a:cs typeface="Calibri"/>
              </a:rPr>
              <a:t>MVAPICH-Plus 3.0b</a:t>
            </a:r>
            <a:endParaRPr lang="en-US" sz="1800">
              <a:latin typeface="Calibri"/>
              <a:ea typeface="Calibri"/>
              <a:cs typeface="Calibri"/>
            </a:endParaRP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1800">
                <a:latin typeface="Calibri"/>
                <a:cs typeface="Calibri"/>
              </a:rPr>
              <a:t>Converged software stack based on MVAPICH</a:t>
            </a:r>
            <a:endParaRPr lang="en-US" sz="1800">
              <a:latin typeface="Calibri"/>
              <a:ea typeface="Calibri"/>
              <a:cs typeface="Calibri"/>
            </a:endParaRPr>
          </a:p>
          <a:p>
            <a:pPr marL="1142365" lvl="2" indent="-227965">
              <a:buFont typeface="Arial" panose="020B0604020202020204" pitchFamily="34" charset="0"/>
              <a:buChar char="•"/>
            </a:pPr>
            <a:r>
              <a:rPr lang="en-US" sz="1600">
                <a:latin typeface="Calibri"/>
                <a:cs typeface="Calibri"/>
              </a:rPr>
              <a:t>Support for DL (HiDL), ML (MPI4cuML), Big Data (MPI4Spark), and Data Science (MPI4Dask)</a:t>
            </a:r>
            <a:endParaRPr lang="en-US" sz="1600">
              <a:latin typeface="Calibri"/>
              <a:ea typeface="Calibri"/>
              <a:cs typeface="Calibri"/>
            </a:endParaRP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1800">
                <a:latin typeface="Calibri"/>
                <a:cs typeface="Calibri"/>
              </a:rPr>
              <a:t>OSU Micro-Benchmarks (OMB)</a:t>
            </a:r>
            <a:endParaRPr lang="en-US" sz="1800">
              <a:latin typeface="Calibri"/>
              <a:ea typeface="Calibri"/>
              <a:cs typeface="Calibri"/>
            </a:endParaRPr>
          </a:p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>
                <a:latin typeface="Calibri"/>
                <a:cs typeface="Calibri"/>
              </a:rPr>
              <a:t>Upcoming Features</a:t>
            </a:r>
            <a:endParaRPr lang="en-US">
              <a:latin typeface="Calibri"/>
              <a:ea typeface="Calibri"/>
              <a:cs typeface="Calibri"/>
            </a:endParaRPr>
          </a:p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>
                <a:latin typeface="Calibri"/>
                <a:cs typeface="Calibri"/>
              </a:rPr>
              <a:t>Conclusions</a:t>
            </a:r>
            <a:endParaRPr lang="en-US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US" sz="3200">
              <a:latin typeface="Calibri"/>
              <a:cs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0599" y="203857"/>
            <a:ext cx="10795460" cy="645768"/>
          </a:xfrm>
        </p:spPr>
        <p:txBody>
          <a:bodyPr lIns="121915" tIns="60957" rIns="121915" bIns="60957" anchor="t"/>
          <a:lstStyle/>
          <a:p>
            <a:pPr algn="ctr"/>
            <a:r>
              <a:rPr lang="en-US">
                <a:solidFill>
                  <a:srgbClr val="C00000"/>
                </a:solidFill>
                <a:latin typeface="Calibri"/>
                <a:cs typeface="Calibri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838143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594241" y="1216224"/>
            <a:ext cx="9381032" cy="5255698"/>
          </a:xfrm>
        </p:spPr>
        <p:txBody>
          <a:bodyPr/>
          <a:lstStyle/>
          <a:p>
            <a:pPr marL="342265" indent="-342265">
              <a:lnSpc>
                <a:spcPct val="130000"/>
              </a:lnSpc>
            </a:pPr>
            <a:r>
              <a:rPr lang="en-US" sz="2000" b="1">
                <a:solidFill>
                  <a:schemeClr val="accent2"/>
                </a:solidFill>
                <a:latin typeface="Calibri"/>
                <a:cs typeface="Calibri"/>
              </a:rPr>
              <a:t>RC version released 11/09/2023</a:t>
            </a:r>
            <a:endParaRPr lang="en-US" sz="2000" b="1">
              <a:solidFill>
                <a:schemeClr val="accent2"/>
              </a:solidFill>
              <a:ea typeface="Calibri"/>
            </a:endParaRPr>
          </a:p>
          <a:p>
            <a:pPr marL="342265" indent="-342265">
              <a:lnSpc>
                <a:spcPct val="130000"/>
              </a:lnSpc>
            </a:pPr>
            <a:r>
              <a:rPr lang="en-US" sz="2000">
                <a:latin typeface="Calibri"/>
                <a:cs typeface="Calibri"/>
              </a:rPr>
              <a:t>Major Features and Enhancements in 3.0 series</a:t>
            </a:r>
            <a:endParaRPr lang="en-US" sz="2000">
              <a:latin typeface="Calibri"/>
              <a:ea typeface="Calibri"/>
              <a:cs typeface="Calibri"/>
            </a:endParaRPr>
          </a:p>
          <a:p>
            <a:pPr marL="742315" lvl="1" indent="-285115">
              <a:lnSpc>
                <a:spcPct val="130000"/>
              </a:lnSpc>
            </a:pPr>
            <a:r>
              <a:rPr lang="en-US">
                <a:solidFill>
                  <a:srgbClr val="000000"/>
                </a:solidFill>
                <a:latin typeface="Calibri"/>
                <a:cs typeface="Calibri"/>
              </a:rPr>
              <a:t>Based on MPICH 3.4.3</a:t>
            </a:r>
          </a:p>
          <a:p>
            <a:pPr marL="742315" lvl="1" indent="-285115">
              <a:lnSpc>
                <a:spcPct val="130000"/>
              </a:lnSpc>
            </a:pPr>
            <a:r>
              <a:rPr lang="en-US">
                <a:solidFill>
                  <a:srgbClr val="000000"/>
                </a:solidFill>
                <a:latin typeface="Calibri"/>
                <a:cs typeface="Calibri"/>
              </a:rPr>
              <a:t>Support for OFI and UCX network libraries through MPICH netmod interface</a:t>
            </a:r>
          </a:p>
          <a:p>
            <a:pPr marL="742315" lvl="1" indent="-285115">
              <a:lnSpc>
                <a:spcPct val="130000"/>
              </a:lnSpc>
            </a:pPr>
            <a:r>
              <a:rPr lang="en-US">
                <a:solidFill>
                  <a:srgbClr val="000000"/>
                </a:solidFill>
                <a:latin typeface="Calibri"/>
                <a:cs typeface="Calibri"/>
              </a:rPr>
              <a:t>MVAPICH enhanced collective designs</a:t>
            </a:r>
            <a:endParaRPr lang="en-US">
              <a:solidFill>
                <a:srgbClr val="000000"/>
              </a:solidFill>
            </a:endParaRPr>
          </a:p>
          <a:p>
            <a:pPr marL="742315" lvl="1" indent="-285115">
              <a:lnSpc>
                <a:spcPct val="130000"/>
              </a:lnSpc>
            </a:pPr>
            <a:r>
              <a:rPr lang="en-US">
                <a:solidFill>
                  <a:srgbClr val="000000"/>
                </a:solidFill>
                <a:latin typeface="Calibri"/>
                <a:cs typeface="Calibri"/>
              </a:rPr>
              <a:t>Support for Cray Slingshot 11 network</a:t>
            </a:r>
            <a:endParaRPr lang="en-US">
              <a:solidFill>
                <a:srgbClr val="000000"/>
              </a:solidFill>
            </a:endParaRPr>
          </a:p>
          <a:p>
            <a:pPr marL="742315" lvl="1" indent="-285115">
              <a:lnSpc>
                <a:spcPct val="130000"/>
              </a:lnSpc>
            </a:pPr>
            <a:r>
              <a:rPr lang="en-US">
                <a:solidFill>
                  <a:srgbClr val="000000"/>
                </a:solidFill>
                <a:latin typeface="Calibri"/>
                <a:cs typeface="Calibri"/>
              </a:rPr>
              <a:t>Improved CVAR interface for consistency and performance</a:t>
            </a:r>
            <a:endParaRPr lang="en-US">
              <a:solidFill>
                <a:srgbClr val="000000"/>
              </a:solidFill>
            </a:endParaRPr>
          </a:p>
          <a:p>
            <a:pPr marL="742315" lvl="1" indent="-285115">
              <a:lnSpc>
                <a:spcPct val="130000"/>
              </a:lnSpc>
            </a:pPr>
            <a:r>
              <a:rPr lang="en-US">
                <a:solidFill>
                  <a:srgbClr val="000000"/>
                </a:solidFill>
                <a:latin typeface="Calibri"/>
                <a:cs typeface="Calibri"/>
              </a:rPr>
              <a:t>Support for SHARP</a:t>
            </a:r>
            <a:endParaRPr lang="en-US">
              <a:solidFill>
                <a:srgbClr val="000000"/>
              </a:solidFill>
            </a:endParaRPr>
          </a:p>
          <a:p>
            <a:pPr marL="742315" lvl="1" indent="-285115">
              <a:lnSpc>
                <a:spcPct val="130000"/>
              </a:lnSpc>
            </a:pPr>
            <a:endParaRPr lang="en-US">
              <a:solidFill>
                <a:srgbClr val="000000"/>
              </a:solidFill>
            </a:endParaRPr>
          </a:p>
          <a:p>
            <a:pPr marL="742315" lvl="1" indent="-285115">
              <a:lnSpc>
                <a:spcPct val="13000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484" name="Title 4"/>
          <p:cNvSpPr>
            <a:spLocks noGrp="1"/>
          </p:cNvSpPr>
          <p:nvPr>
            <p:ph type="title"/>
          </p:nvPr>
        </p:nvSpPr>
        <p:spPr>
          <a:xfrm>
            <a:off x="661852" y="211453"/>
            <a:ext cx="8932437" cy="648979"/>
          </a:xfrm>
        </p:spPr>
        <p:txBody>
          <a:bodyPr lIns="91440" tIns="45720" rIns="91440" bIns="45720" anchor="t"/>
          <a:lstStyle/>
          <a:p>
            <a:r>
              <a:rPr lang="en-US">
                <a:latin typeface="Calibri"/>
                <a:cs typeface="Calibri"/>
              </a:rPr>
              <a:t>MVAPICH 3.0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89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B47B6-BED8-054A-A742-ADF6AE62F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55" y="275100"/>
            <a:ext cx="10795461" cy="772766"/>
          </a:xfrm>
        </p:spPr>
        <p:txBody>
          <a:bodyPr/>
          <a:lstStyle/>
          <a:p>
            <a:r>
              <a:rPr lang="en-US"/>
              <a:t>MPI Level Latency on Slingshot 11</a:t>
            </a:r>
          </a:p>
        </p:txBody>
      </p:sp>
      <p:graphicFrame>
        <p:nvGraphicFramePr>
          <p:cNvPr id="20" name="Content Placeholder 3">
            <a:extLst>
              <a:ext uri="{FF2B5EF4-FFF2-40B4-BE49-F238E27FC236}">
                <a16:creationId xmlns:a16="http://schemas.microsoft.com/office/drawing/2014/main" id="{7683D741-4349-4CC1-A983-9BBC0AEAE212}"/>
              </a:ext>
            </a:extLst>
          </p:cNvPr>
          <p:cNvGraphicFramePr>
            <a:graphicFrameLocks/>
          </p:cNvGraphicFramePr>
          <p:nvPr/>
        </p:nvGraphicFramePr>
        <p:xfrm>
          <a:off x="775855" y="1543907"/>
          <a:ext cx="4836669" cy="2779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489D4346-2B20-4F58-9E7A-75754133BBEA}"/>
              </a:ext>
            </a:extLst>
          </p:cNvPr>
          <p:cNvSpPr txBox="1">
            <a:spLocks/>
          </p:cNvSpPr>
          <p:nvPr/>
        </p:nvSpPr>
        <p:spPr bwMode="auto">
          <a:xfrm>
            <a:off x="865812" y="1118517"/>
            <a:ext cx="4982227" cy="58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9" rIns="92075" bIns="46039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32" indent="-28574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2971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160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349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53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1219050">
              <a:buNone/>
            </a:pPr>
            <a:r>
              <a:rPr lang="en-US" sz="2000" i="1" kern="0">
                <a:solidFill>
                  <a:schemeClr val="bg1">
                    <a:lumMod val="40000"/>
                    <a:lumOff val="60000"/>
                  </a:schemeClr>
                </a:solidFill>
              </a:rPr>
              <a:t>Small message Latency</a:t>
            </a:r>
          </a:p>
        </p:txBody>
      </p:sp>
      <p:graphicFrame>
        <p:nvGraphicFramePr>
          <p:cNvPr id="22" name="Content Placeholder 3">
            <a:extLst>
              <a:ext uri="{FF2B5EF4-FFF2-40B4-BE49-F238E27FC236}">
                <a16:creationId xmlns:a16="http://schemas.microsoft.com/office/drawing/2014/main" id="{0AC74F9F-3CAC-4385-A4D8-A0091F9D091D}"/>
              </a:ext>
            </a:extLst>
          </p:cNvPr>
          <p:cNvGraphicFramePr>
            <a:graphicFrameLocks/>
          </p:cNvGraphicFramePr>
          <p:nvPr/>
        </p:nvGraphicFramePr>
        <p:xfrm>
          <a:off x="6343963" y="1593863"/>
          <a:ext cx="4918564" cy="2779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1CDF2FEC-E9ED-42B4-AF25-575A32AAC854}"/>
              </a:ext>
            </a:extLst>
          </p:cNvPr>
          <p:cNvSpPr txBox="1">
            <a:spLocks/>
          </p:cNvSpPr>
          <p:nvPr/>
        </p:nvSpPr>
        <p:spPr bwMode="auto">
          <a:xfrm>
            <a:off x="6343963" y="1097821"/>
            <a:ext cx="5072183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9" rIns="92075" bIns="46039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32" indent="-28574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2971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160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349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53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1219050">
              <a:buNone/>
            </a:pPr>
            <a:r>
              <a:rPr lang="en-US" sz="2000" i="1" kern="0">
                <a:solidFill>
                  <a:schemeClr val="bg1">
                    <a:lumMod val="40000"/>
                    <a:lumOff val="60000"/>
                  </a:schemeClr>
                </a:solidFill>
              </a:rPr>
              <a:t>Medium/Large message Latency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6BE26A0-CC19-476E-9291-9FA62CDCC198}"/>
              </a:ext>
            </a:extLst>
          </p:cNvPr>
          <p:cNvSpPr txBox="1">
            <a:spLocks/>
          </p:cNvSpPr>
          <p:nvPr/>
        </p:nvSpPr>
        <p:spPr>
          <a:xfrm>
            <a:off x="775855" y="4250711"/>
            <a:ext cx="10320093" cy="18949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altLang="zh-CN" sz="2667" kern="0">
                <a:solidFill>
                  <a:schemeClr val="tx1"/>
                </a:solidFill>
              </a:rPr>
              <a:t>2us </a:t>
            </a:r>
            <a:r>
              <a:rPr lang="en-US" altLang="zh-CN" sz="2667" b="0" kern="0">
                <a:solidFill>
                  <a:schemeClr val="tx1"/>
                </a:solidFill>
              </a:rPr>
              <a:t>inter-node point-to-point latency for small messages</a:t>
            </a:r>
            <a:endParaRPr lang="en-US" altLang="zh-CN" sz="2133" b="0" kern="0">
              <a:solidFill>
                <a:schemeClr val="tx1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US" altLang="zh-CN" sz="2133" b="0" kern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400F71-8FBE-4D76-B591-168FECB46592}"/>
              </a:ext>
            </a:extLst>
          </p:cNvPr>
          <p:cNvSpPr txBox="1"/>
          <p:nvPr/>
        </p:nvSpPr>
        <p:spPr bwMode="auto">
          <a:xfrm>
            <a:off x="775855" y="5037615"/>
            <a:ext cx="6119971" cy="107702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133" b="0" ker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Interconnect : Cray HPE Slingshot 11</a:t>
            </a:r>
          </a:p>
          <a:p>
            <a:r>
              <a:rPr lang="en-US" altLang="zh-CN" sz="2100" b="0" ker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宋体"/>
              </a:rPr>
              <a:t>Library : MVAPICH 3.0a</a:t>
            </a:r>
            <a:endParaRPr lang="en-US" altLang="zh-CN" sz="2100" b="0" kern="0">
              <a:solidFill>
                <a:schemeClr val="bg1">
                  <a:lumMod val="60000"/>
                  <a:lumOff val="40000"/>
                </a:schemeClr>
              </a:solidFill>
              <a:latin typeface="+mj-lt"/>
              <a:ea typeface="宋体"/>
              <a:cs typeface="Calibri"/>
            </a:endParaRPr>
          </a:p>
          <a:p>
            <a:r>
              <a:rPr lang="en-US" altLang="zh-CN" sz="2133" b="0" ker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CPU : </a:t>
            </a:r>
            <a:r>
              <a:rPr lang="it-IT" altLang="zh-CN" sz="2133" b="0" ker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 AMD EPYC 7763 (</a:t>
            </a:r>
            <a:r>
              <a:rPr lang="it-IT" altLang="zh-CN" sz="2133" b="0" kern="0" err="1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milan</a:t>
            </a:r>
            <a:r>
              <a:rPr lang="it-IT" altLang="zh-CN" sz="2133" b="0" ker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) Processor</a:t>
            </a:r>
            <a:endParaRPr lang="en-US" altLang="zh-CN" sz="2133" b="0" kern="0">
              <a:solidFill>
                <a:schemeClr val="bg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6506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B47B6-BED8-054A-A742-ADF6AE62F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69" y="165167"/>
            <a:ext cx="10795461" cy="772766"/>
          </a:xfrm>
        </p:spPr>
        <p:txBody>
          <a:bodyPr/>
          <a:lstStyle/>
          <a:p>
            <a:r>
              <a:rPr lang="en-US"/>
              <a:t>MPI Level Bandwidth on Slingshot 11</a:t>
            </a:r>
          </a:p>
        </p:txBody>
      </p:sp>
      <p:graphicFrame>
        <p:nvGraphicFramePr>
          <p:cNvPr id="24" name="Content Placeholder 3">
            <a:extLst>
              <a:ext uri="{FF2B5EF4-FFF2-40B4-BE49-F238E27FC236}">
                <a16:creationId xmlns:a16="http://schemas.microsoft.com/office/drawing/2014/main" id="{A607FD39-273D-4BE2-A737-CF385C89FB90}"/>
              </a:ext>
            </a:extLst>
          </p:cNvPr>
          <p:cNvGraphicFramePr>
            <a:graphicFrameLocks/>
          </p:cNvGraphicFramePr>
          <p:nvPr/>
        </p:nvGraphicFramePr>
        <p:xfrm>
          <a:off x="908443" y="1611890"/>
          <a:ext cx="4933503" cy="3008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3202A09C-10CF-4E66-9C83-C666065BF02B}"/>
              </a:ext>
            </a:extLst>
          </p:cNvPr>
          <p:cNvSpPr txBox="1">
            <a:spLocks/>
          </p:cNvSpPr>
          <p:nvPr/>
        </p:nvSpPr>
        <p:spPr bwMode="auto">
          <a:xfrm>
            <a:off x="1868554" y="1138302"/>
            <a:ext cx="3312053" cy="24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9" rIns="92075" bIns="46039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32" indent="-28574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2971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160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349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53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1219050">
              <a:buNone/>
            </a:pPr>
            <a:r>
              <a:rPr lang="en-US" sz="2000" i="1" kern="0">
                <a:solidFill>
                  <a:schemeClr val="bg1">
                    <a:lumMod val="40000"/>
                    <a:lumOff val="60000"/>
                  </a:schemeClr>
                </a:solidFill>
              </a:rPr>
              <a:t>Uni-directional Bandwidth</a:t>
            </a:r>
          </a:p>
        </p:txBody>
      </p:sp>
      <p:graphicFrame>
        <p:nvGraphicFramePr>
          <p:cNvPr id="26" name="Content Placeholder 3">
            <a:extLst>
              <a:ext uri="{FF2B5EF4-FFF2-40B4-BE49-F238E27FC236}">
                <a16:creationId xmlns:a16="http://schemas.microsoft.com/office/drawing/2014/main" id="{2B31D022-4474-404C-A2FA-D7D660F1C821}"/>
              </a:ext>
            </a:extLst>
          </p:cNvPr>
          <p:cNvGraphicFramePr>
            <a:graphicFrameLocks/>
          </p:cNvGraphicFramePr>
          <p:nvPr/>
        </p:nvGraphicFramePr>
        <p:xfrm>
          <a:off x="6503286" y="1611888"/>
          <a:ext cx="4933503" cy="3008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76A7DB15-99A3-4AEC-ACF7-289227C6F764}"/>
              </a:ext>
            </a:extLst>
          </p:cNvPr>
          <p:cNvSpPr txBox="1">
            <a:spLocks/>
          </p:cNvSpPr>
          <p:nvPr/>
        </p:nvSpPr>
        <p:spPr bwMode="auto">
          <a:xfrm>
            <a:off x="7066097" y="1187790"/>
            <a:ext cx="4370691" cy="38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9" rIns="92075" bIns="46039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32" indent="-28574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2971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160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349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53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1219050">
              <a:buNone/>
            </a:pPr>
            <a:r>
              <a:rPr lang="en-US" sz="2000" i="1" kern="0">
                <a:solidFill>
                  <a:schemeClr val="bg1">
                    <a:lumMod val="40000"/>
                    <a:lumOff val="60000"/>
                  </a:schemeClr>
                </a:solidFill>
              </a:rPr>
              <a:t>Bi-Directional Bandwidth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DFB56E-E276-424D-905F-CBDDA5578419}"/>
              </a:ext>
            </a:extLst>
          </p:cNvPr>
          <p:cNvSpPr txBox="1"/>
          <p:nvPr/>
        </p:nvSpPr>
        <p:spPr bwMode="auto">
          <a:xfrm>
            <a:off x="775855" y="5318442"/>
            <a:ext cx="6119971" cy="107702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133" b="0" ker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Interconnect : Cray HPE Slingshot 11 (200 Gbps)</a:t>
            </a:r>
          </a:p>
          <a:p>
            <a:r>
              <a:rPr lang="en-US" altLang="zh-CN" sz="2100" b="0" ker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宋体"/>
              </a:rPr>
              <a:t>Library : MVAPICH 3.0a</a:t>
            </a:r>
            <a:endParaRPr lang="en-US" altLang="zh-CN" sz="2100" b="0" kern="0">
              <a:solidFill>
                <a:schemeClr val="bg1">
                  <a:lumMod val="60000"/>
                  <a:lumOff val="40000"/>
                </a:schemeClr>
              </a:solidFill>
              <a:latin typeface="+mj-lt"/>
              <a:ea typeface="宋体"/>
              <a:cs typeface="Calibri"/>
            </a:endParaRPr>
          </a:p>
          <a:p>
            <a:r>
              <a:rPr lang="en-US" altLang="zh-CN" sz="2133" b="0" ker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CPU : </a:t>
            </a:r>
            <a:r>
              <a:rPr lang="it-IT" altLang="zh-CN" sz="2133" b="0" ker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 AMD EPYC 7763 (milan) Processor</a:t>
            </a:r>
            <a:endParaRPr lang="en-US" altLang="zh-CN" sz="2133" b="0" kern="0">
              <a:solidFill>
                <a:schemeClr val="bg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9CF604-5D55-48DB-9775-DE902F745F24}"/>
              </a:ext>
            </a:extLst>
          </p:cNvPr>
          <p:cNvSpPr txBox="1">
            <a:spLocks/>
          </p:cNvSpPr>
          <p:nvPr/>
        </p:nvSpPr>
        <p:spPr>
          <a:xfrm>
            <a:off x="775855" y="4250711"/>
            <a:ext cx="10320093" cy="18949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altLang="zh-CN" sz="2667" kern="0">
                <a:solidFill>
                  <a:schemeClr val="tx1"/>
                </a:solidFill>
              </a:rPr>
              <a:t>23,985 MB/s </a:t>
            </a:r>
            <a:r>
              <a:rPr lang="en-US" altLang="zh-CN" sz="2667" b="0" kern="0">
                <a:solidFill>
                  <a:schemeClr val="tx1"/>
                </a:solidFill>
              </a:rPr>
              <a:t>uni-directional peak bandwidth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altLang="zh-CN" sz="2667" kern="0">
                <a:solidFill>
                  <a:schemeClr val="tx1"/>
                </a:solidFill>
              </a:rPr>
              <a:t>42,034 MB/s </a:t>
            </a:r>
            <a:r>
              <a:rPr lang="en-US" altLang="zh-CN" sz="2667" b="0" kern="0">
                <a:solidFill>
                  <a:schemeClr val="tx1"/>
                </a:solidFill>
              </a:rPr>
              <a:t>bi-directional peak bandwidth</a:t>
            </a:r>
            <a:endParaRPr lang="en-US" altLang="zh-CN" sz="2133" b="0" kern="0">
              <a:solidFill>
                <a:schemeClr val="tx1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US" altLang="zh-CN" sz="2133" b="0" ker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886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401" y="183916"/>
            <a:ext cx="11569290" cy="772768"/>
          </a:xfrm>
        </p:spPr>
        <p:txBody>
          <a:bodyPr/>
          <a:lstStyle/>
          <a:p>
            <a:r>
              <a:rPr lang="en-US"/>
              <a:t>MVAPICH2-3.0a+OPX vs MVAPICH2-2.3.7+PSM2 (Early Performance Results)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1346EF0-0D2F-4D4D-B3E1-B919119B499C}"/>
              </a:ext>
            </a:extLst>
          </p:cNvPr>
          <p:cNvGraphicFramePr>
            <a:graphicFrameLocks/>
          </p:cNvGraphicFramePr>
          <p:nvPr/>
        </p:nvGraphicFramePr>
        <p:xfrm>
          <a:off x="6065428" y="3321958"/>
          <a:ext cx="6024345" cy="293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B352205-3461-4FE2-A2A7-C05470D98729}"/>
              </a:ext>
            </a:extLst>
          </p:cNvPr>
          <p:cNvGraphicFramePr>
            <a:graphicFrameLocks/>
          </p:cNvGraphicFramePr>
          <p:nvPr/>
        </p:nvGraphicFramePr>
        <p:xfrm>
          <a:off x="-61167" y="570300"/>
          <a:ext cx="6191250" cy="2887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B352205-3461-4FE2-A2A7-C05470D98729}"/>
              </a:ext>
            </a:extLst>
          </p:cNvPr>
          <p:cNvGraphicFramePr>
            <a:graphicFrameLocks/>
          </p:cNvGraphicFramePr>
          <p:nvPr/>
        </p:nvGraphicFramePr>
        <p:xfrm>
          <a:off x="6000750" y="570300"/>
          <a:ext cx="6191250" cy="2887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7C48286-F3F9-4679-BEE5-51B4E0466AF0}"/>
              </a:ext>
            </a:extLst>
          </p:cNvPr>
          <p:cNvGraphicFramePr>
            <a:graphicFrameLocks/>
          </p:cNvGraphicFramePr>
          <p:nvPr/>
        </p:nvGraphicFramePr>
        <p:xfrm>
          <a:off x="102227" y="3321958"/>
          <a:ext cx="6123083" cy="2995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5D88671-5D75-9C21-5FB6-250CD62463A1}"/>
              </a:ext>
            </a:extLst>
          </p:cNvPr>
          <p:cNvSpPr txBox="1">
            <a:spLocks/>
          </p:cNvSpPr>
          <p:nvPr/>
        </p:nvSpPr>
        <p:spPr>
          <a:xfrm>
            <a:off x="179138" y="6258456"/>
            <a:ext cx="11630526" cy="433137"/>
          </a:xfrm>
          <a:prstGeom prst="rect">
            <a:avLst/>
          </a:prstGeom>
        </p:spPr>
        <p:txBody>
          <a:bodyPr/>
          <a:lstStyle>
            <a:lvl1pPr marL="342891" indent="-342891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32" indent="-28574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2971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160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349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53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b="0" kern="0"/>
              <a:t>System: Intel Xeon Bronze (Skylake) 3106 CPU @ 1.70GHz (4 nodes, 16 cores/node, 8 x 2 sockets) with Omni-Path 100Gbps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D142ABE-B760-5B64-8320-FEE9039B11E0}"/>
              </a:ext>
            </a:extLst>
          </p:cNvPr>
          <p:cNvCxnSpPr>
            <a:cxnSpLocks/>
          </p:cNvCxnSpPr>
          <p:nvPr/>
        </p:nvCxnSpPr>
        <p:spPr bwMode="auto">
          <a:xfrm flipV="1">
            <a:off x="7019926" y="4510088"/>
            <a:ext cx="0" cy="319087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51486F6-3F8B-B118-EECC-707DF79AA664}"/>
              </a:ext>
            </a:extLst>
          </p:cNvPr>
          <p:cNvSpPr txBox="1"/>
          <p:nvPr/>
        </p:nvSpPr>
        <p:spPr bwMode="auto">
          <a:xfrm>
            <a:off x="6977063" y="4504649"/>
            <a:ext cx="776288" cy="26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10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1.69x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31CD23-220B-D976-308A-DFAF8A658455}"/>
              </a:ext>
            </a:extLst>
          </p:cNvPr>
          <p:cNvSpPr txBox="1"/>
          <p:nvPr/>
        </p:nvSpPr>
        <p:spPr bwMode="auto">
          <a:xfrm>
            <a:off x="1562272" y="5156688"/>
            <a:ext cx="666188" cy="29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1200" i="0" u="none" strike="noStrike" kern="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1.08 us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B7D70F-99AE-B3F2-1FDB-711088A615B3}"/>
              </a:ext>
            </a:extLst>
          </p:cNvPr>
          <p:cNvSpPr txBox="1"/>
          <p:nvPr/>
        </p:nvSpPr>
        <p:spPr bwMode="auto">
          <a:xfrm>
            <a:off x="1562272" y="4819500"/>
            <a:ext cx="666188" cy="29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120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1.22 us</a:t>
            </a:r>
          </a:p>
        </p:txBody>
      </p:sp>
    </p:spTree>
    <p:extLst>
      <p:ext uri="{BB962C8B-B14F-4D97-AF65-F5344CB8AC3E}">
        <p14:creationId xmlns:p14="http://schemas.microsoft.com/office/powerpoint/2010/main" val="4042396678"/>
      </p:ext>
    </p:extLst>
  </p:cSld>
  <p:clrMapOvr>
    <a:masterClrMapping/>
  </p:clrMapOvr>
</p:sld>
</file>

<file path=ppt/theme/theme1.xml><?xml version="1.0" encoding="utf-8"?>
<a:theme xmlns:a="http://schemas.openxmlformats.org/drawingml/2006/main" name="Contemporary">
  <a:themeElements>
    <a:clrScheme name="">
      <a:dk1>
        <a:srgbClr val="000000"/>
      </a:dk1>
      <a:lt1>
        <a:srgbClr val="000066"/>
      </a:lt1>
      <a:dk2>
        <a:srgbClr val="CD052B"/>
      </a:dk2>
      <a:lt2>
        <a:srgbClr val="000000"/>
      </a:lt2>
      <a:accent1>
        <a:srgbClr val="009999"/>
      </a:accent1>
      <a:accent2>
        <a:srgbClr val="FF9933"/>
      </a:accent2>
      <a:accent3>
        <a:srgbClr val="AAAAB8"/>
      </a:accent3>
      <a:accent4>
        <a:srgbClr val="000000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5">
            <a:lumMod val="60000"/>
            <a:lumOff val="40000"/>
          </a:schemeClr>
        </a:solidFill>
        <a:ln w="12700" cap="sq">
          <a:solidFill>
            <a:schemeClr val="tx1">
              <a:alpha val="25000"/>
            </a:schemeClr>
          </a:solidFill>
          <a:miter lim="800000"/>
          <a:headEnd type="none" w="sm" len="sm"/>
          <a:tailEnd type="none" w="sm" len="sm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square" rtlCol="0" anchor="ctr">
        <a:noAutofit/>
      </a:bodyPr>
      <a:lstStyle>
        <a:defPPr algn="ctr" eaLnBrk="0" hangingPunct="0">
          <a:lnSpc>
            <a:spcPct val="110000"/>
          </a:lnSpc>
          <a:spcBef>
            <a:spcPct val="20000"/>
          </a:spcBef>
          <a:defRPr dirty="0" err="1" smtClean="0">
            <a:solidFill>
              <a:schemeClr val="tx1">
                <a:lumMod val="95000"/>
                <a:lumOff val="5000"/>
              </a:schemeClr>
            </a:solidFill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sz="2000" b="0" i="0" u="none" strike="noStrike" kern="0" cap="none" spc="0" normalizeH="0" baseline="0" noProof="0" dirty="0" smtClean="0">
            <a:ln>
              <a:noFill/>
            </a:ln>
            <a:effectLst/>
            <a:uLnTx/>
            <a:uFillTx/>
            <a:latin typeface="+mj-lt"/>
            <a:ea typeface="+mn-ea"/>
            <a:cs typeface="Calibri" pitchFamily="34" charset="0"/>
          </a:defRPr>
        </a:defPPr>
      </a:lstStyle>
    </a:txDef>
  </a:objectDefaults>
  <a:extraClrSchemeLst>
    <a:extraClrScheme>
      <a:clrScheme name="Contemporary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38</Slides>
  <Notes>28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Contemporary</vt:lpstr>
      <vt:lpstr>Roadmap of the MVAPICH Project</vt:lpstr>
      <vt:lpstr>Outline</vt:lpstr>
      <vt:lpstr>Overview of the MVAPICH2 Project</vt:lpstr>
      <vt:lpstr>Architecture of MVAPICH Software Family for HPC, DL/ML, Big Data &amp; Data Science </vt:lpstr>
      <vt:lpstr>Outline</vt:lpstr>
      <vt:lpstr>MVAPICH 3.0</vt:lpstr>
      <vt:lpstr>MPI Level Latency on Slingshot 11</vt:lpstr>
      <vt:lpstr>MPI Level Bandwidth on Slingshot 11</vt:lpstr>
      <vt:lpstr>MVAPICH2-3.0a+OPX vs MVAPICH2-2.3.7+PSM2 (Early Performance Results)</vt:lpstr>
      <vt:lpstr>AMD Milan + HDR 200 </vt:lpstr>
      <vt:lpstr>MVAPICH2-Plus: One Stack for all Architectures and Interconnects</vt:lpstr>
      <vt:lpstr>Outline</vt:lpstr>
      <vt:lpstr>MVAPICH-Plus 3.0</vt:lpstr>
      <vt:lpstr>MVAPICH-PLUS with AMD LargeBar Design on AMD GPUs</vt:lpstr>
      <vt:lpstr>MVAPICH-PLUS GPU Optimized for Collectives – NVIDIA + IB </vt:lpstr>
      <vt:lpstr>MVAPICH-PLUS GPU Optimized for Collectives – AMD + Slingshot-11 </vt:lpstr>
      <vt:lpstr>“On-the-fly” Compression Support in MVAPICH-Plus</vt:lpstr>
      <vt:lpstr>Performance of All-to-All with Online Compression</vt:lpstr>
      <vt:lpstr>Outline</vt:lpstr>
      <vt:lpstr>MPI-Driven Solutions for AI, Big Data and Data Science</vt:lpstr>
      <vt:lpstr>Four Different Modules</vt:lpstr>
      <vt:lpstr>MVAPICH (MPI)-driven Infrastructure for ML/DL Training</vt:lpstr>
      <vt:lpstr>Outline</vt:lpstr>
      <vt:lpstr>OSU Microbenchmarks</vt:lpstr>
      <vt:lpstr>OSU Micro Benchmarks v7.3</vt:lpstr>
      <vt:lpstr>Outline</vt:lpstr>
      <vt:lpstr>MVAPICH – Moving to MPI 4.1</vt:lpstr>
      <vt:lpstr>MVAPICH 4.0 Release Timeline</vt:lpstr>
      <vt:lpstr>Outline</vt:lpstr>
      <vt:lpstr>MVAPICH-xCCL Design on Habana: Application-Level Evaluation</vt:lpstr>
      <vt:lpstr>Outline</vt:lpstr>
      <vt:lpstr>Optimized MVAPICH-FPGA Design</vt:lpstr>
      <vt:lpstr>Outline</vt:lpstr>
      <vt:lpstr>Upcoming Release: MPI4DL v0.5</vt:lpstr>
      <vt:lpstr>Outline</vt:lpstr>
      <vt:lpstr>Funding Acknowledgments</vt:lpstr>
      <vt:lpstr>Acknowledgments to all the Heroes (Past/Current Students and Staffs)</vt:lpstr>
      <vt:lpstr>Thank You!</vt:lpstr>
    </vt:vector>
  </TitlesOfParts>
  <Company>OSU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MVAPICH2 for Intel MIC</dc:title>
  <dc:subject>Presentation Slides</dc:subject>
  <dc:creator>D. K. Panda</dc:creator>
  <cp:revision>6</cp:revision>
  <cp:lastPrinted>1998-10-01T16:18:06Z</cp:lastPrinted>
  <dcterms:created xsi:type="dcterms:W3CDTF">2013-08-20T22:52:07Z</dcterms:created>
  <dcterms:modified xsi:type="dcterms:W3CDTF">2023-11-14T14:50:01Z</dcterms:modified>
</cp:coreProperties>
</file>