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37"/>
  </p:notesMasterIdLst>
  <p:sldIdLst>
    <p:sldId id="256" r:id="rId3"/>
    <p:sldId id="283" r:id="rId4"/>
    <p:sldId id="2147308192" r:id="rId5"/>
    <p:sldId id="294" r:id="rId6"/>
    <p:sldId id="260" r:id="rId7"/>
    <p:sldId id="263" r:id="rId8"/>
    <p:sldId id="261" r:id="rId9"/>
    <p:sldId id="291" r:id="rId10"/>
    <p:sldId id="274" r:id="rId11"/>
    <p:sldId id="277" r:id="rId12"/>
    <p:sldId id="297" r:id="rId13"/>
    <p:sldId id="265" r:id="rId14"/>
    <p:sldId id="287" r:id="rId15"/>
    <p:sldId id="288" r:id="rId16"/>
    <p:sldId id="289" r:id="rId17"/>
    <p:sldId id="293" r:id="rId18"/>
    <p:sldId id="295" r:id="rId19"/>
    <p:sldId id="2147308248" r:id="rId20"/>
    <p:sldId id="383" r:id="rId21"/>
    <p:sldId id="374" r:id="rId22"/>
    <p:sldId id="375" r:id="rId23"/>
    <p:sldId id="384" r:id="rId24"/>
    <p:sldId id="377" r:id="rId25"/>
    <p:sldId id="376" r:id="rId26"/>
    <p:sldId id="378" r:id="rId27"/>
    <p:sldId id="278" r:id="rId28"/>
    <p:sldId id="2147308246" r:id="rId29"/>
    <p:sldId id="276" r:id="rId30"/>
    <p:sldId id="275" r:id="rId31"/>
    <p:sldId id="2147308247" r:id="rId32"/>
    <p:sldId id="267" r:id="rId33"/>
    <p:sldId id="273" r:id="rId34"/>
    <p:sldId id="266" r:id="rId35"/>
    <p:sldId id="270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94694"/>
  </p:normalViewPr>
  <p:slideViewPr>
    <p:cSldViewPr snapToGrid="0">
      <p:cViewPr varScale="1">
        <p:scale>
          <a:sx n="121" d="100"/>
          <a:sy n="121" d="100"/>
        </p:scale>
        <p:origin x="4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igmem_test%20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bigmem_test%20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bigmem_test%20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/>
          <a:lstStyle/>
          <a:p>
            <a:pPr>
              <a:defRPr sz="1300" b="0" strike="noStrike" spc="-1">
                <a:latin typeface="Arial"/>
              </a:defRPr>
            </a:pPr>
            <a:r>
              <a:rPr lang="en-US" sz="1300" b="0" strike="noStrike" spc="-1">
                <a:latin typeface="Arial"/>
              </a:rPr>
              <a:t>Average Latency of Single Node AlltoAll on Frontera
"Small Mem" vs "Big Mem"</a:t>
            </a:r>
          </a:p>
        </c:rich>
      </c:tx>
      <c:overlay val="0"/>
      <c:spPr>
        <a:noFill/>
        <a:ln w="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949494234857555"/>
          <c:y val="0.11971623853025568"/>
          <c:w val="0.77855712935427546"/>
          <c:h val="0.72126573196582067"/>
        </c:manualLayout>
      </c:layout>
      <c:lineChart>
        <c:grouping val="standard"/>
        <c:varyColors val="0"/>
        <c:ser>
          <c:idx val="0"/>
          <c:order val="0"/>
          <c:tx>
            <c:strRef>
              <c:f>'[bigmem_test 1.xlsx]AlltoAll'!$B$2:$B$2</c:f>
              <c:strCache>
                <c:ptCount val="1"/>
                <c:pt idx="0">
                  <c:v>small_mem_28ppn</c:v>
                </c:pt>
              </c:strCache>
            </c:strRef>
          </c:tx>
          <c:spPr>
            <a:ln w="28800">
              <a:solidFill>
                <a:srgbClr val="FFD320"/>
              </a:solidFill>
              <a:round/>
            </a:ln>
          </c:spPr>
          <c:marker>
            <c:symbol val="triangle"/>
            <c:size val="8"/>
            <c:spPr>
              <a:solidFill>
                <a:srgbClr val="FFD32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latin typeface="Arial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'[bigmem_test 1.xlsx]AlltoAll'!$A$3:$A$17</c:f>
              <c:strCache>
                <c:ptCount val="15"/>
                <c:pt idx="0">
                  <c:v>64 KB</c:v>
                </c:pt>
                <c:pt idx="1">
                  <c:v>128 KB</c:v>
                </c:pt>
                <c:pt idx="2">
                  <c:v>256 KB</c:v>
                </c:pt>
                <c:pt idx="3">
                  <c:v>512 KB</c:v>
                </c:pt>
                <c:pt idx="4">
                  <c:v>1 MB</c:v>
                </c:pt>
                <c:pt idx="5">
                  <c:v>2 MB</c:v>
                </c:pt>
                <c:pt idx="6">
                  <c:v>4 MB</c:v>
                </c:pt>
                <c:pt idx="7">
                  <c:v>8 MB</c:v>
                </c:pt>
                <c:pt idx="8">
                  <c:v>16 MB</c:v>
                </c:pt>
                <c:pt idx="9">
                  <c:v>32 MB</c:v>
                </c:pt>
                <c:pt idx="10">
                  <c:v>64 MB</c:v>
                </c:pt>
                <c:pt idx="11">
                  <c:v>128 MB</c:v>
                </c:pt>
                <c:pt idx="12">
                  <c:v>256 MB</c:v>
                </c:pt>
                <c:pt idx="13">
                  <c:v>512 MB</c:v>
                </c:pt>
                <c:pt idx="14">
                  <c:v>1 GB</c:v>
                </c:pt>
              </c:strCache>
            </c:strRef>
          </c:cat>
          <c:val>
            <c:numRef>
              <c:f>'[bigmem_test 1.xlsx]AlltoAll'!$B$3:$B$17</c:f>
              <c:numCache>
                <c:formatCode>General</c:formatCode>
                <c:ptCount val="15"/>
                <c:pt idx="0">
                  <c:v>876.40599999999995</c:v>
                </c:pt>
                <c:pt idx="1">
                  <c:v>2223.5899999999997</c:v>
                </c:pt>
                <c:pt idx="2">
                  <c:v>4406.2339999999995</c:v>
                </c:pt>
                <c:pt idx="3">
                  <c:v>8869.1159999999982</c:v>
                </c:pt>
                <c:pt idx="4">
                  <c:v>18002.056</c:v>
                </c:pt>
                <c:pt idx="5">
                  <c:v>36712.296000000002</c:v>
                </c:pt>
                <c:pt idx="6">
                  <c:v>74209.222000000009</c:v>
                </c:pt>
                <c:pt idx="7">
                  <c:v>145318.88400000002</c:v>
                </c:pt>
                <c:pt idx="8">
                  <c:v>285895.68400000001</c:v>
                </c:pt>
                <c:pt idx="9">
                  <c:v>565113.0199999999</c:v>
                </c:pt>
                <c:pt idx="10">
                  <c:v>1132803.8139999998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20B-45A0-A9A3-4476E8FF065D}"/>
            </c:ext>
          </c:extLst>
        </c:ser>
        <c:ser>
          <c:idx val="1"/>
          <c:order val="1"/>
          <c:tx>
            <c:strRef>
              <c:f>'[bigmem_test 1.xlsx]AlltoAll'!$D$2:$D$2</c:f>
              <c:strCache>
                <c:ptCount val="1"/>
                <c:pt idx="0">
                  <c:v>big_mem_28ppn</c:v>
                </c:pt>
              </c:strCache>
            </c:strRef>
          </c:tx>
          <c:spPr>
            <a:ln w="28800">
              <a:solidFill>
                <a:srgbClr val="FF420E"/>
              </a:solidFill>
              <a:round/>
            </a:ln>
          </c:spPr>
          <c:marker>
            <c:symbol val="diamond"/>
            <c:size val="8"/>
            <c:spPr>
              <a:solidFill>
                <a:srgbClr val="FF420E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latin typeface="Arial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'[bigmem_test 1.xlsx]AlltoAll'!$A$3:$A$17</c:f>
              <c:strCache>
                <c:ptCount val="15"/>
                <c:pt idx="0">
                  <c:v>64 KB</c:v>
                </c:pt>
                <c:pt idx="1">
                  <c:v>128 KB</c:v>
                </c:pt>
                <c:pt idx="2">
                  <c:v>256 KB</c:v>
                </c:pt>
                <c:pt idx="3">
                  <c:v>512 KB</c:v>
                </c:pt>
                <c:pt idx="4">
                  <c:v>1 MB</c:v>
                </c:pt>
                <c:pt idx="5">
                  <c:v>2 MB</c:v>
                </c:pt>
                <c:pt idx="6">
                  <c:v>4 MB</c:v>
                </c:pt>
                <c:pt idx="7">
                  <c:v>8 MB</c:v>
                </c:pt>
                <c:pt idx="8">
                  <c:v>16 MB</c:v>
                </c:pt>
                <c:pt idx="9">
                  <c:v>32 MB</c:v>
                </c:pt>
                <c:pt idx="10">
                  <c:v>64 MB</c:v>
                </c:pt>
                <c:pt idx="11">
                  <c:v>128 MB</c:v>
                </c:pt>
                <c:pt idx="12">
                  <c:v>256 MB</c:v>
                </c:pt>
                <c:pt idx="13">
                  <c:v>512 MB</c:v>
                </c:pt>
                <c:pt idx="14">
                  <c:v>1 GB</c:v>
                </c:pt>
              </c:strCache>
            </c:strRef>
          </c:cat>
          <c:val>
            <c:numRef>
              <c:f>'[bigmem_test 1.xlsx]AlltoAll'!$D$3:$D$17</c:f>
              <c:numCache>
                <c:formatCode>General</c:formatCode>
                <c:ptCount val="15"/>
                <c:pt idx="0">
                  <c:v>1038.0099999999998</c:v>
                </c:pt>
                <c:pt idx="1">
                  <c:v>2567.1999999999998</c:v>
                </c:pt>
                <c:pt idx="2">
                  <c:v>5120.0819999999994</c:v>
                </c:pt>
                <c:pt idx="3">
                  <c:v>10864.48</c:v>
                </c:pt>
                <c:pt idx="4">
                  <c:v>23497.589999999997</c:v>
                </c:pt>
                <c:pt idx="5">
                  <c:v>51841.945999999996</c:v>
                </c:pt>
                <c:pt idx="6">
                  <c:v>112983.196</c:v>
                </c:pt>
                <c:pt idx="7">
                  <c:v>237981.29399999999</c:v>
                </c:pt>
                <c:pt idx="8">
                  <c:v>514211.30800000002</c:v>
                </c:pt>
                <c:pt idx="9">
                  <c:v>1180664.8960000002</c:v>
                </c:pt>
                <c:pt idx="10">
                  <c:v>2924881.3299999996</c:v>
                </c:pt>
                <c:pt idx="11">
                  <c:v>8136305.6879999992</c:v>
                </c:pt>
                <c:pt idx="12">
                  <c:v>22568486.898000002</c:v>
                </c:pt>
                <c:pt idx="13">
                  <c:v>51194161.194000006</c:v>
                </c:pt>
                <c:pt idx="14">
                  <c:v>82405935.80399999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20B-45A0-A9A3-4476E8FF065D}"/>
            </c:ext>
          </c:extLst>
        </c:ser>
        <c:ser>
          <c:idx val="2"/>
          <c:order val="2"/>
          <c:tx>
            <c:strRef>
              <c:f>'[bigmem_test 1.xlsx]AlltoAll'!$C$2:$C$2</c:f>
              <c:strCache>
                <c:ptCount val="1"/>
                <c:pt idx="0">
                  <c:v>small_mem_56ppn</c:v>
                </c:pt>
              </c:strCache>
            </c:strRef>
          </c:tx>
          <c:spPr>
            <a:ln w="28800">
              <a:solidFill>
                <a:srgbClr val="579D1C"/>
              </a:solidFill>
              <a:round/>
            </a:ln>
          </c:spPr>
          <c:marker>
            <c:symbol val="triangle"/>
            <c:size val="8"/>
            <c:spPr>
              <a:solidFill>
                <a:srgbClr val="579D1C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latin typeface="Arial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'[bigmem_test 1.xlsx]AlltoAll'!$A$3:$A$17</c:f>
              <c:strCache>
                <c:ptCount val="15"/>
                <c:pt idx="0">
                  <c:v>64 KB</c:v>
                </c:pt>
                <c:pt idx="1">
                  <c:v>128 KB</c:v>
                </c:pt>
                <c:pt idx="2">
                  <c:v>256 KB</c:v>
                </c:pt>
                <c:pt idx="3">
                  <c:v>512 KB</c:v>
                </c:pt>
                <c:pt idx="4">
                  <c:v>1 MB</c:v>
                </c:pt>
                <c:pt idx="5">
                  <c:v>2 MB</c:v>
                </c:pt>
                <c:pt idx="6">
                  <c:v>4 MB</c:v>
                </c:pt>
                <c:pt idx="7">
                  <c:v>8 MB</c:v>
                </c:pt>
                <c:pt idx="8">
                  <c:v>16 MB</c:v>
                </c:pt>
                <c:pt idx="9">
                  <c:v>32 MB</c:v>
                </c:pt>
                <c:pt idx="10">
                  <c:v>64 MB</c:v>
                </c:pt>
                <c:pt idx="11">
                  <c:v>128 MB</c:v>
                </c:pt>
                <c:pt idx="12">
                  <c:v>256 MB</c:v>
                </c:pt>
                <c:pt idx="13">
                  <c:v>512 MB</c:v>
                </c:pt>
                <c:pt idx="14">
                  <c:v>1 GB</c:v>
                </c:pt>
              </c:strCache>
            </c:strRef>
          </c:cat>
          <c:val>
            <c:numRef>
              <c:f>'[bigmem_test 1.xlsx]AlltoAll'!$C$3:$C$17</c:f>
              <c:numCache>
                <c:formatCode>General</c:formatCode>
                <c:ptCount val="15"/>
                <c:pt idx="0">
                  <c:v>2647.5440000000003</c:v>
                </c:pt>
                <c:pt idx="1">
                  <c:v>5936.0340000000015</c:v>
                </c:pt>
                <c:pt idx="2">
                  <c:v>11181.392</c:v>
                </c:pt>
                <c:pt idx="3">
                  <c:v>22670.466000000004</c:v>
                </c:pt>
                <c:pt idx="4">
                  <c:v>46295.968000000001</c:v>
                </c:pt>
                <c:pt idx="5">
                  <c:v>93202.708000000013</c:v>
                </c:pt>
                <c:pt idx="6">
                  <c:v>184114.50599999999</c:v>
                </c:pt>
                <c:pt idx="7">
                  <c:v>350489.016</c:v>
                </c:pt>
                <c:pt idx="8">
                  <c:v>693786.55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20B-45A0-A9A3-4476E8FF065D}"/>
            </c:ext>
          </c:extLst>
        </c:ser>
        <c:ser>
          <c:idx val="3"/>
          <c:order val="3"/>
          <c:tx>
            <c:strRef>
              <c:f>'[bigmem_test 1.xlsx]AlltoAll'!$E$2:$E$2</c:f>
              <c:strCache>
                <c:ptCount val="1"/>
                <c:pt idx="0">
                  <c:v>big_mem_56ppn</c:v>
                </c:pt>
              </c:strCache>
            </c:strRef>
          </c:tx>
          <c:spPr>
            <a:ln w="28800">
              <a:solidFill>
                <a:srgbClr val="99CCFF"/>
              </a:solidFill>
              <a:round/>
            </a:ln>
          </c:spPr>
          <c:marker>
            <c:symbol val="triangle"/>
            <c:size val="8"/>
            <c:spPr>
              <a:solidFill>
                <a:srgbClr val="99CCFF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latin typeface="Arial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'[bigmem_test 1.xlsx]AlltoAll'!$A$3:$A$17</c:f>
              <c:strCache>
                <c:ptCount val="15"/>
                <c:pt idx="0">
                  <c:v>64 KB</c:v>
                </c:pt>
                <c:pt idx="1">
                  <c:v>128 KB</c:v>
                </c:pt>
                <c:pt idx="2">
                  <c:v>256 KB</c:v>
                </c:pt>
                <c:pt idx="3">
                  <c:v>512 KB</c:v>
                </c:pt>
                <c:pt idx="4">
                  <c:v>1 MB</c:v>
                </c:pt>
                <c:pt idx="5">
                  <c:v>2 MB</c:v>
                </c:pt>
                <c:pt idx="6">
                  <c:v>4 MB</c:v>
                </c:pt>
                <c:pt idx="7">
                  <c:v>8 MB</c:v>
                </c:pt>
                <c:pt idx="8">
                  <c:v>16 MB</c:v>
                </c:pt>
                <c:pt idx="9">
                  <c:v>32 MB</c:v>
                </c:pt>
                <c:pt idx="10">
                  <c:v>64 MB</c:v>
                </c:pt>
                <c:pt idx="11">
                  <c:v>128 MB</c:v>
                </c:pt>
                <c:pt idx="12">
                  <c:v>256 MB</c:v>
                </c:pt>
                <c:pt idx="13">
                  <c:v>512 MB</c:v>
                </c:pt>
                <c:pt idx="14">
                  <c:v>1 GB</c:v>
                </c:pt>
              </c:strCache>
            </c:strRef>
          </c:cat>
          <c:val>
            <c:numRef>
              <c:f>'[bigmem_test 1.xlsx]AlltoAll'!$E$3:$E$17</c:f>
              <c:numCache>
                <c:formatCode>General</c:formatCode>
                <c:ptCount val="15"/>
                <c:pt idx="0">
                  <c:v>4243.5779999999995</c:v>
                </c:pt>
                <c:pt idx="1">
                  <c:v>8667.1899999999987</c:v>
                </c:pt>
                <c:pt idx="2">
                  <c:v>17467.68</c:v>
                </c:pt>
                <c:pt idx="3">
                  <c:v>34683.914000000004</c:v>
                </c:pt>
                <c:pt idx="4">
                  <c:v>70413.118000000002</c:v>
                </c:pt>
                <c:pt idx="5">
                  <c:v>146437.41399999999</c:v>
                </c:pt>
                <c:pt idx="6">
                  <c:v>308165.50400000002</c:v>
                </c:pt>
                <c:pt idx="7">
                  <c:v>674640.75</c:v>
                </c:pt>
                <c:pt idx="8">
                  <c:v>1696700.9420000003</c:v>
                </c:pt>
                <c:pt idx="9">
                  <c:v>5605115.2539999997</c:v>
                </c:pt>
                <c:pt idx="10">
                  <c:v>15820568.146000002</c:v>
                </c:pt>
                <c:pt idx="11">
                  <c:v>36692706.788000003</c:v>
                </c:pt>
                <c:pt idx="12">
                  <c:v>95709525.316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20B-45A0-A9A3-4476E8FF06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0">
              <a:noFill/>
            </a:ln>
          </c:spPr>
        </c:hiLowLines>
        <c:marker val="1"/>
        <c:smooth val="0"/>
        <c:axId val="70552203"/>
        <c:axId val="53839700"/>
      </c:lineChart>
      <c:catAx>
        <c:axId val="70552203"/>
        <c:scaling>
          <c:orientation val="minMax"/>
        </c:scaling>
        <c:delete val="0"/>
        <c:axPos val="b"/>
        <c:minorGridlines>
          <c:spPr>
            <a:ln>
              <a:solidFill>
                <a:srgbClr val="D0CECE"/>
              </a:solidFill>
              <a:prstDash val="solid"/>
            </a:ln>
          </c:spPr>
        </c:minorGridlines>
        <c:title>
          <c:tx>
            <c:rich>
              <a:bodyPr rot="0"/>
              <a:lstStyle/>
              <a:p>
                <a:pPr>
                  <a:defRPr sz="900" b="0" strike="noStrike" spc="-1">
                    <a:latin typeface="Arial"/>
                  </a:defRPr>
                </a:pPr>
                <a:r>
                  <a:rPr lang="en-US" sz="900" b="0" strike="noStrike" spc="-1">
                    <a:latin typeface="Arial"/>
                  </a:rPr>
                  <a:t>Message Size (bytes)</a:t>
                </a:r>
              </a:p>
            </c:rich>
          </c:tx>
          <c:overlay val="0"/>
          <c:spPr>
            <a:noFill/>
            <a:ln w="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0">
            <a:solidFill>
              <a:srgbClr val="B3B3B3"/>
            </a:solidFill>
          </a:ln>
        </c:spPr>
        <c:txPr>
          <a:bodyPr/>
          <a:lstStyle/>
          <a:p>
            <a:pPr>
              <a:defRPr sz="1000" b="0" strike="noStrike" spc="-1">
                <a:latin typeface="Arial"/>
              </a:defRPr>
            </a:pPr>
            <a:endParaRPr lang="en-US"/>
          </a:p>
        </c:txPr>
        <c:crossAx val="53839700"/>
        <c:crosses val="autoZero"/>
        <c:auto val="1"/>
        <c:lblAlgn val="ctr"/>
        <c:lblOffset val="100"/>
        <c:noMultiLvlLbl val="0"/>
      </c:catAx>
      <c:valAx>
        <c:axId val="53839700"/>
        <c:scaling>
          <c:logBase val="2"/>
          <c:orientation val="minMax"/>
        </c:scaling>
        <c:delete val="0"/>
        <c:axPos val="l"/>
        <c:majorGridlines>
          <c:spPr>
            <a:ln w="3175">
              <a:solidFill>
                <a:srgbClr val="D0CECE"/>
              </a:solidFill>
              <a:prstDash val="solid"/>
            </a:ln>
          </c:spPr>
        </c:majorGridlines>
        <c:title>
          <c:tx>
            <c:rich>
              <a:bodyPr rot="-5400000"/>
              <a:lstStyle/>
              <a:p>
                <a:pPr>
                  <a:defRPr sz="900" b="0" strike="noStrike" spc="-1">
                    <a:latin typeface="Arial"/>
                  </a:defRPr>
                </a:pPr>
                <a:r>
                  <a:rPr lang="en-US" sz="900" b="0" strike="noStrike" spc="-1">
                    <a:latin typeface="Arial"/>
                  </a:rPr>
                  <a:t>Latency (us)</a:t>
                </a:r>
              </a:p>
            </c:rich>
          </c:tx>
          <c:overlay val="0"/>
          <c:spPr>
            <a:noFill/>
            <a:ln w="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000" b="0" strike="noStrike" spc="-1">
                <a:latin typeface="Arial"/>
              </a:defRPr>
            </a:pPr>
            <a:endParaRPr lang="en-US"/>
          </a:p>
        </c:txPr>
        <c:crossAx val="70552203"/>
        <c:crosses val="autoZero"/>
        <c:crossBetween val="between"/>
        <c:majorUnit val="0.30102999565999999"/>
        <c:minorUnit val="2"/>
      </c:valAx>
      <c:spPr>
        <a:noFill/>
        <a:ln w="0">
          <a:solidFill>
            <a:srgbClr val="B3B3B3"/>
          </a:solidFill>
        </a:ln>
      </c:spPr>
    </c:plotArea>
    <c:legend>
      <c:legendPos val="r"/>
      <c:layout>
        <c:manualLayout>
          <c:xMode val="edge"/>
          <c:yMode val="edge"/>
          <c:x val="0.69402031863285818"/>
          <c:y val="0.64432302321236523"/>
          <c:w val="0.19092191458130567"/>
          <c:h val="0.1637471354565635"/>
        </c:manualLayout>
      </c:layout>
      <c:overlay val="0"/>
    </c:legend>
    <c:plotVisOnly val="1"/>
    <c:dispBlanksAs val="gap"/>
    <c:showDLblsOverMax val="1"/>
  </c:chart>
  <c:spPr>
    <a:solidFill>
      <a:srgbClr val="FFFFFF"/>
    </a:solidFill>
    <a:ln w="0">
      <a:noFill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/>
          <a:lstStyle/>
          <a:p>
            <a:pPr>
              <a:defRPr sz="1300" b="0" strike="noStrike" spc="-1">
                <a:latin typeface="Arial"/>
              </a:defRPr>
            </a:pPr>
            <a:r>
              <a:rPr lang="en-US" sz="1300" b="0" strike="noStrike" spc="-1">
                <a:latin typeface="Arial"/>
              </a:rPr>
              <a:t>Average Latency of Single Node Allreduce on Frontera
"Small Mem" vs "Big Mem"</a:t>
            </a:r>
          </a:p>
        </c:rich>
      </c:tx>
      <c:overlay val="0"/>
      <c:spPr>
        <a:noFill/>
        <a:ln w="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281687278663011"/>
          <c:y val="0.11887442113129627"/>
          <c:w val="0.82515434559148904"/>
          <c:h val="0.75038341141620624"/>
        </c:manualLayout>
      </c:layout>
      <c:lineChart>
        <c:grouping val="standard"/>
        <c:varyColors val="0"/>
        <c:ser>
          <c:idx val="0"/>
          <c:order val="0"/>
          <c:tx>
            <c:strRef>
              <c:f>'[bigmem_test 1.xlsx]Allreduce'!$B$2:$B$2</c:f>
              <c:strCache>
                <c:ptCount val="1"/>
                <c:pt idx="0">
                  <c:v>small_mem_28ppn</c:v>
                </c:pt>
              </c:strCache>
            </c:strRef>
          </c:tx>
          <c:spPr>
            <a:ln w="28800">
              <a:solidFill>
                <a:srgbClr val="FFD320"/>
              </a:solidFill>
              <a:round/>
            </a:ln>
          </c:spPr>
          <c:marker>
            <c:symbol val="triangle"/>
            <c:size val="8"/>
            <c:spPr>
              <a:solidFill>
                <a:srgbClr val="FFD32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latin typeface="Arial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'[bigmem_test 1.xlsx]Allreduce'!$A$3:$A$17</c:f>
              <c:strCache>
                <c:ptCount val="15"/>
                <c:pt idx="0">
                  <c:v>64 KB</c:v>
                </c:pt>
                <c:pt idx="1">
                  <c:v>128 KB</c:v>
                </c:pt>
                <c:pt idx="2">
                  <c:v>256 KB</c:v>
                </c:pt>
                <c:pt idx="3">
                  <c:v>512 KB</c:v>
                </c:pt>
                <c:pt idx="4">
                  <c:v>1 MB</c:v>
                </c:pt>
                <c:pt idx="5">
                  <c:v>2 MB</c:v>
                </c:pt>
                <c:pt idx="6">
                  <c:v>4 MB</c:v>
                </c:pt>
                <c:pt idx="7">
                  <c:v>8 MB</c:v>
                </c:pt>
                <c:pt idx="8">
                  <c:v>16 MB</c:v>
                </c:pt>
                <c:pt idx="9">
                  <c:v>32 MB</c:v>
                </c:pt>
                <c:pt idx="10">
                  <c:v>64 MB</c:v>
                </c:pt>
                <c:pt idx="11">
                  <c:v>128 MB</c:v>
                </c:pt>
                <c:pt idx="12">
                  <c:v>256 MB</c:v>
                </c:pt>
                <c:pt idx="13">
                  <c:v>512 MB</c:v>
                </c:pt>
                <c:pt idx="14">
                  <c:v>1 GB</c:v>
                </c:pt>
              </c:strCache>
            </c:strRef>
          </c:cat>
          <c:val>
            <c:numRef>
              <c:f>'[bigmem_test 1.xlsx]Allreduce'!$B$3:$B$17</c:f>
              <c:numCache>
                <c:formatCode>General</c:formatCode>
                <c:ptCount val="15"/>
                <c:pt idx="0">
                  <c:v>93.572000000000003</c:v>
                </c:pt>
                <c:pt idx="1">
                  <c:v>115.26000000000002</c:v>
                </c:pt>
                <c:pt idx="2">
                  <c:v>225.05199999999999</c:v>
                </c:pt>
                <c:pt idx="3">
                  <c:v>480.47200000000004</c:v>
                </c:pt>
                <c:pt idx="4">
                  <c:v>1290.3380000000002</c:v>
                </c:pt>
                <c:pt idx="5">
                  <c:v>1786.7219999999998</c:v>
                </c:pt>
                <c:pt idx="6">
                  <c:v>3682.6959999999999</c:v>
                </c:pt>
                <c:pt idx="7">
                  <c:v>8462.018</c:v>
                </c:pt>
                <c:pt idx="8">
                  <c:v>19457.905999999999</c:v>
                </c:pt>
                <c:pt idx="9">
                  <c:v>48022.634000000005</c:v>
                </c:pt>
                <c:pt idx="10">
                  <c:v>98517.856</c:v>
                </c:pt>
                <c:pt idx="11">
                  <c:v>201777.76</c:v>
                </c:pt>
                <c:pt idx="12">
                  <c:v>409650.41000000003</c:v>
                </c:pt>
                <c:pt idx="13">
                  <c:v>822919.47200000007</c:v>
                </c:pt>
                <c:pt idx="14">
                  <c:v>1638769.3060000001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305-4EE0-BCE3-84E9166D8333}"/>
            </c:ext>
          </c:extLst>
        </c:ser>
        <c:ser>
          <c:idx val="1"/>
          <c:order val="1"/>
          <c:tx>
            <c:strRef>
              <c:f>'[bigmem_test 1.xlsx]Allreduce'!$D$2:$D$2</c:f>
              <c:strCache>
                <c:ptCount val="1"/>
                <c:pt idx="0">
                  <c:v>big_mem_28ppn</c:v>
                </c:pt>
              </c:strCache>
            </c:strRef>
          </c:tx>
          <c:spPr>
            <a:ln w="28800">
              <a:solidFill>
                <a:srgbClr val="FF420E"/>
              </a:solidFill>
              <a:round/>
            </a:ln>
          </c:spPr>
          <c:marker>
            <c:symbol val="diamond"/>
            <c:size val="8"/>
            <c:spPr>
              <a:solidFill>
                <a:srgbClr val="FF420E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latin typeface="Arial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'[bigmem_test 1.xlsx]Allreduce'!$A$3:$A$17</c:f>
              <c:strCache>
                <c:ptCount val="15"/>
                <c:pt idx="0">
                  <c:v>64 KB</c:v>
                </c:pt>
                <c:pt idx="1">
                  <c:v>128 KB</c:v>
                </c:pt>
                <c:pt idx="2">
                  <c:v>256 KB</c:v>
                </c:pt>
                <c:pt idx="3">
                  <c:v>512 KB</c:v>
                </c:pt>
                <c:pt idx="4">
                  <c:v>1 MB</c:v>
                </c:pt>
                <c:pt idx="5">
                  <c:v>2 MB</c:v>
                </c:pt>
                <c:pt idx="6">
                  <c:v>4 MB</c:v>
                </c:pt>
                <c:pt idx="7">
                  <c:v>8 MB</c:v>
                </c:pt>
                <c:pt idx="8">
                  <c:v>16 MB</c:v>
                </c:pt>
                <c:pt idx="9">
                  <c:v>32 MB</c:v>
                </c:pt>
                <c:pt idx="10">
                  <c:v>64 MB</c:v>
                </c:pt>
                <c:pt idx="11">
                  <c:v>128 MB</c:v>
                </c:pt>
                <c:pt idx="12">
                  <c:v>256 MB</c:v>
                </c:pt>
                <c:pt idx="13">
                  <c:v>512 MB</c:v>
                </c:pt>
                <c:pt idx="14">
                  <c:v>1 GB</c:v>
                </c:pt>
              </c:strCache>
            </c:strRef>
          </c:cat>
          <c:val>
            <c:numRef>
              <c:f>'[bigmem_test 1.xlsx]Allreduce'!$D$3:$D$17</c:f>
              <c:numCache>
                <c:formatCode>General</c:formatCode>
                <c:ptCount val="15"/>
                <c:pt idx="0">
                  <c:v>99.740000000000009</c:v>
                </c:pt>
                <c:pt idx="1">
                  <c:v>115.68199999999999</c:v>
                </c:pt>
                <c:pt idx="2">
                  <c:v>215.96999999999997</c:v>
                </c:pt>
                <c:pt idx="3">
                  <c:v>448.9</c:v>
                </c:pt>
                <c:pt idx="4">
                  <c:v>1504.4780000000001</c:v>
                </c:pt>
                <c:pt idx="5">
                  <c:v>2198.4500000000003</c:v>
                </c:pt>
                <c:pt idx="6">
                  <c:v>4720.1760000000004</c:v>
                </c:pt>
                <c:pt idx="7">
                  <c:v>10704.798000000001</c:v>
                </c:pt>
                <c:pt idx="8">
                  <c:v>24062.67</c:v>
                </c:pt>
                <c:pt idx="9">
                  <c:v>61399.728000000003</c:v>
                </c:pt>
                <c:pt idx="10">
                  <c:v>127372.802</c:v>
                </c:pt>
                <c:pt idx="11">
                  <c:v>278214.076</c:v>
                </c:pt>
                <c:pt idx="12">
                  <c:v>602733.54599999997</c:v>
                </c:pt>
                <c:pt idx="13">
                  <c:v>1377866.9339999999</c:v>
                </c:pt>
                <c:pt idx="14">
                  <c:v>3194131.6239999998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305-4EE0-BCE3-84E9166D8333}"/>
            </c:ext>
          </c:extLst>
        </c:ser>
        <c:ser>
          <c:idx val="2"/>
          <c:order val="2"/>
          <c:tx>
            <c:strRef>
              <c:f>'[bigmem_test 1.xlsx]Allreduce'!$C$2:$C$2</c:f>
              <c:strCache>
                <c:ptCount val="1"/>
                <c:pt idx="0">
                  <c:v>small_mem_56ppn</c:v>
                </c:pt>
              </c:strCache>
            </c:strRef>
          </c:tx>
          <c:spPr>
            <a:ln w="28800">
              <a:solidFill>
                <a:srgbClr val="579D1C"/>
              </a:solidFill>
              <a:round/>
            </a:ln>
          </c:spPr>
          <c:marker>
            <c:symbol val="triangle"/>
            <c:size val="8"/>
            <c:spPr>
              <a:solidFill>
                <a:srgbClr val="579D1C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latin typeface="Arial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'[bigmem_test 1.xlsx]Allreduce'!$A$3:$A$17</c:f>
              <c:strCache>
                <c:ptCount val="15"/>
                <c:pt idx="0">
                  <c:v>64 KB</c:v>
                </c:pt>
                <c:pt idx="1">
                  <c:v>128 KB</c:v>
                </c:pt>
                <c:pt idx="2">
                  <c:v>256 KB</c:v>
                </c:pt>
                <c:pt idx="3">
                  <c:v>512 KB</c:v>
                </c:pt>
                <c:pt idx="4">
                  <c:v>1 MB</c:v>
                </c:pt>
                <c:pt idx="5">
                  <c:v>2 MB</c:v>
                </c:pt>
                <c:pt idx="6">
                  <c:v>4 MB</c:v>
                </c:pt>
                <c:pt idx="7">
                  <c:v>8 MB</c:v>
                </c:pt>
                <c:pt idx="8">
                  <c:v>16 MB</c:v>
                </c:pt>
                <c:pt idx="9">
                  <c:v>32 MB</c:v>
                </c:pt>
                <c:pt idx="10">
                  <c:v>64 MB</c:v>
                </c:pt>
                <c:pt idx="11">
                  <c:v>128 MB</c:v>
                </c:pt>
                <c:pt idx="12">
                  <c:v>256 MB</c:v>
                </c:pt>
                <c:pt idx="13">
                  <c:v>512 MB</c:v>
                </c:pt>
                <c:pt idx="14">
                  <c:v>1 GB</c:v>
                </c:pt>
              </c:strCache>
            </c:strRef>
          </c:cat>
          <c:val>
            <c:numRef>
              <c:f>'[bigmem_test 1.xlsx]Allreduce'!$C$3:$C$17</c:f>
              <c:numCache>
                <c:formatCode>General</c:formatCode>
                <c:ptCount val="15"/>
                <c:pt idx="0">
                  <c:v>133.17400000000001</c:v>
                </c:pt>
                <c:pt idx="1">
                  <c:v>143.93400000000003</c:v>
                </c:pt>
                <c:pt idx="2">
                  <c:v>227.702</c:v>
                </c:pt>
                <c:pt idx="3">
                  <c:v>568.63800000000015</c:v>
                </c:pt>
                <c:pt idx="4">
                  <c:v>1300.3780000000002</c:v>
                </c:pt>
                <c:pt idx="5">
                  <c:v>2308.7059999999997</c:v>
                </c:pt>
                <c:pt idx="6">
                  <c:v>4536.1020000000008</c:v>
                </c:pt>
                <c:pt idx="7">
                  <c:v>9168.6040000000012</c:v>
                </c:pt>
                <c:pt idx="8">
                  <c:v>18654.662000000004</c:v>
                </c:pt>
                <c:pt idx="9">
                  <c:v>39709.721999999994</c:v>
                </c:pt>
                <c:pt idx="10">
                  <c:v>99088.237999999998</c:v>
                </c:pt>
                <c:pt idx="11">
                  <c:v>208126.51800000001</c:v>
                </c:pt>
                <c:pt idx="12">
                  <c:v>411885.44799999997</c:v>
                </c:pt>
                <c:pt idx="13">
                  <c:v>844893.326</c:v>
                </c:pt>
                <c:pt idx="14">
                  <c:v>1686184.1300000001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305-4EE0-BCE3-84E9166D8333}"/>
            </c:ext>
          </c:extLst>
        </c:ser>
        <c:ser>
          <c:idx val="3"/>
          <c:order val="3"/>
          <c:tx>
            <c:strRef>
              <c:f>'[bigmem_test 1.xlsx]Allreduce'!$E$2:$E$2</c:f>
              <c:strCache>
                <c:ptCount val="1"/>
                <c:pt idx="0">
                  <c:v>big_mem_56ppn</c:v>
                </c:pt>
              </c:strCache>
            </c:strRef>
          </c:tx>
          <c:spPr>
            <a:ln w="28800">
              <a:solidFill>
                <a:srgbClr val="99CCFF"/>
              </a:solidFill>
              <a:round/>
            </a:ln>
          </c:spPr>
          <c:marker>
            <c:symbol val="triangle"/>
            <c:size val="8"/>
            <c:spPr>
              <a:solidFill>
                <a:srgbClr val="99CCFF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latin typeface="Arial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'[bigmem_test 1.xlsx]Allreduce'!$A$3:$A$17</c:f>
              <c:strCache>
                <c:ptCount val="15"/>
                <c:pt idx="0">
                  <c:v>64 KB</c:v>
                </c:pt>
                <c:pt idx="1">
                  <c:v>128 KB</c:v>
                </c:pt>
                <c:pt idx="2">
                  <c:v>256 KB</c:v>
                </c:pt>
                <c:pt idx="3">
                  <c:v>512 KB</c:v>
                </c:pt>
                <c:pt idx="4">
                  <c:v>1 MB</c:v>
                </c:pt>
                <c:pt idx="5">
                  <c:v>2 MB</c:v>
                </c:pt>
                <c:pt idx="6">
                  <c:v>4 MB</c:v>
                </c:pt>
                <c:pt idx="7">
                  <c:v>8 MB</c:v>
                </c:pt>
                <c:pt idx="8">
                  <c:v>16 MB</c:v>
                </c:pt>
                <c:pt idx="9">
                  <c:v>32 MB</c:v>
                </c:pt>
                <c:pt idx="10">
                  <c:v>64 MB</c:v>
                </c:pt>
                <c:pt idx="11">
                  <c:v>128 MB</c:v>
                </c:pt>
                <c:pt idx="12">
                  <c:v>256 MB</c:v>
                </c:pt>
                <c:pt idx="13">
                  <c:v>512 MB</c:v>
                </c:pt>
                <c:pt idx="14">
                  <c:v>1 GB</c:v>
                </c:pt>
              </c:strCache>
            </c:strRef>
          </c:cat>
          <c:val>
            <c:numRef>
              <c:f>'[bigmem_test 1.xlsx]Allreduce'!$E$3:$E$17</c:f>
              <c:numCache>
                <c:formatCode>General</c:formatCode>
                <c:ptCount val="15"/>
                <c:pt idx="0">
                  <c:v>148.738</c:v>
                </c:pt>
                <c:pt idx="1">
                  <c:v>147.946</c:v>
                </c:pt>
                <c:pt idx="2">
                  <c:v>233.98400000000001</c:v>
                </c:pt>
                <c:pt idx="3">
                  <c:v>600.65800000000002</c:v>
                </c:pt>
                <c:pt idx="4">
                  <c:v>1378.95</c:v>
                </c:pt>
                <c:pt idx="5">
                  <c:v>2822.7239999999997</c:v>
                </c:pt>
                <c:pt idx="6">
                  <c:v>5366.13</c:v>
                </c:pt>
                <c:pt idx="7">
                  <c:v>11017.878000000001</c:v>
                </c:pt>
                <c:pt idx="8">
                  <c:v>24419.218000000001</c:v>
                </c:pt>
                <c:pt idx="9">
                  <c:v>55116.898000000001</c:v>
                </c:pt>
                <c:pt idx="10">
                  <c:v>138515.56199999998</c:v>
                </c:pt>
                <c:pt idx="11">
                  <c:v>288949.83600000001</c:v>
                </c:pt>
                <c:pt idx="12">
                  <c:v>630333.89799999993</c:v>
                </c:pt>
                <c:pt idx="13">
                  <c:v>1412997.632</c:v>
                </c:pt>
                <c:pt idx="14">
                  <c:v>3298237.2140000002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305-4EE0-BCE3-84E9166D83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0">
              <a:noFill/>
            </a:ln>
          </c:spPr>
        </c:hiLowLines>
        <c:marker val="1"/>
        <c:smooth val="0"/>
        <c:axId val="38713611"/>
        <c:axId val="37001223"/>
      </c:lineChart>
      <c:catAx>
        <c:axId val="38713611"/>
        <c:scaling>
          <c:orientation val="minMax"/>
        </c:scaling>
        <c:delete val="0"/>
        <c:axPos val="b"/>
        <c:minorGridlines/>
        <c:title>
          <c:tx>
            <c:rich>
              <a:bodyPr rot="0"/>
              <a:lstStyle/>
              <a:p>
                <a:pPr>
                  <a:defRPr sz="900" b="0" strike="noStrike" spc="-1">
                    <a:latin typeface="Arial"/>
                  </a:defRPr>
                </a:pPr>
                <a:r>
                  <a:rPr lang="en-US" sz="900" b="0" strike="noStrike" spc="-1">
                    <a:latin typeface="Arial"/>
                  </a:rPr>
                  <a:t>Message Size (bytes)</a:t>
                </a:r>
              </a:p>
            </c:rich>
          </c:tx>
          <c:overlay val="0"/>
          <c:spPr>
            <a:noFill/>
            <a:ln w="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0">
            <a:solidFill>
              <a:srgbClr val="B3B3B3"/>
            </a:solidFill>
          </a:ln>
        </c:spPr>
        <c:txPr>
          <a:bodyPr/>
          <a:lstStyle/>
          <a:p>
            <a:pPr>
              <a:defRPr sz="1000" b="0" strike="noStrike" spc="-1">
                <a:latin typeface="Arial"/>
              </a:defRPr>
            </a:pPr>
            <a:endParaRPr lang="en-US"/>
          </a:p>
        </c:txPr>
        <c:crossAx val="37001223"/>
        <c:crossesAt val="0"/>
        <c:auto val="1"/>
        <c:lblAlgn val="ctr"/>
        <c:lblOffset val="100"/>
        <c:noMultiLvlLbl val="0"/>
      </c:catAx>
      <c:valAx>
        <c:axId val="37001223"/>
        <c:scaling>
          <c:logBase val="2"/>
          <c:orientation val="minMax"/>
        </c:scaling>
        <c:delete val="0"/>
        <c:axPos val="l"/>
        <c:majorGridlines>
          <c:spPr>
            <a:ln w="0">
              <a:solidFill>
                <a:srgbClr val="B3B3B3"/>
              </a:solidFill>
            </a:ln>
          </c:spPr>
        </c:majorGridlines>
        <c:minorGridlines/>
        <c:title>
          <c:tx>
            <c:rich>
              <a:bodyPr rot="-5400000"/>
              <a:lstStyle/>
              <a:p>
                <a:pPr>
                  <a:defRPr sz="900" b="0" strike="noStrike" spc="-1">
                    <a:latin typeface="Arial"/>
                  </a:defRPr>
                </a:pPr>
                <a:r>
                  <a:rPr lang="en-US" sz="900" b="0" strike="noStrike" spc="-1">
                    <a:latin typeface="Arial"/>
                  </a:rPr>
                  <a:t>Latency (us)</a:t>
                </a:r>
              </a:p>
            </c:rich>
          </c:tx>
          <c:overlay val="0"/>
          <c:spPr>
            <a:noFill/>
            <a:ln w="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0">
            <a:solidFill>
              <a:srgbClr val="B3B3B3"/>
            </a:solidFill>
          </a:ln>
        </c:spPr>
        <c:txPr>
          <a:bodyPr/>
          <a:lstStyle/>
          <a:p>
            <a:pPr>
              <a:defRPr sz="1000" b="0" strike="noStrike" spc="-1">
                <a:latin typeface="Arial"/>
              </a:defRPr>
            </a:pPr>
            <a:endParaRPr lang="en-US"/>
          </a:p>
        </c:txPr>
        <c:crossAx val="38713611"/>
        <c:crosses val="autoZero"/>
        <c:crossBetween val="midCat"/>
        <c:majorUnit val="0.30102999565999999"/>
        <c:minorUnit val="2"/>
      </c:valAx>
      <c:spPr>
        <a:noFill/>
        <a:ln w="0">
          <a:solidFill>
            <a:srgbClr val="B3B3B3"/>
          </a:solidFill>
        </a:ln>
      </c:spPr>
    </c:plotArea>
    <c:legend>
      <c:legendPos val="r"/>
      <c:layout>
        <c:manualLayout>
          <c:xMode val="edge"/>
          <c:yMode val="edge"/>
          <c:x val="0.70918457119585376"/>
          <c:y val="0.66752846698460055"/>
          <c:w val="0.19989189406499519"/>
          <c:h val="0.16259570279087496"/>
        </c:manualLayout>
      </c:layout>
      <c:overlay val="0"/>
      <c:spPr>
        <a:noFill/>
        <a:ln w="0">
          <a:noFill/>
        </a:ln>
      </c:spPr>
      <c:txPr>
        <a:bodyPr/>
        <a:lstStyle/>
        <a:p>
          <a:pPr>
            <a:defRPr sz="1000" b="0" strike="noStrike" spc="-1">
              <a:latin typeface="Arial"/>
            </a:defRPr>
          </a:pPr>
          <a:endParaRPr lang="en-US"/>
        </a:p>
      </c:txPr>
    </c:legend>
    <c:plotVisOnly val="1"/>
    <c:dispBlanksAs val="gap"/>
    <c:showDLblsOverMax val="1"/>
  </c:chart>
  <c:spPr>
    <a:solidFill>
      <a:srgbClr val="FFFFFF"/>
    </a:solidFill>
    <a:ln w="0"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title>
      <c:tx>
        <c:rich>
          <a:bodyPr rot="0"/>
          <a:lstStyle/>
          <a:p>
            <a:pPr>
              <a:defRPr lang="en-US" sz="1400" b="0" strike="noStrike" spc="-1">
                <a:solidFill>
                  <a:srgbClr val="595959"/>
                </a:solidFill>
                <a:latin typeface="Calibri"/>
              </a:defRPr>
            </a:pPr>
            <a:r>
              <a:rPr lang="en-US" sz="1400" b="0" strike="noStrike" spc="-1">
                <a:solidFill>
                  <a:srgbClr val="595959"/>
                </a:solidFill>
                <a:latin typeface="Calibri"/>
              </a:rPr>
              <a:t>MPI_Allreduce using different compute devices</a:t>
            </a:r>
          </a:p>
        </c:rich>
      </c:tx>
      <c:overlay val="0"/>
      <c:spPr>
        <a:noFill/>
        <a:ln w="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10X FPGA</c:v>
                </c:pt>
              </c:strCache>
            </c:strRef>
          </c:tx>
          <c:spPr>
            <a:solidFill>
              <a:srgbClr val="4472C4"/>
            </a:solidFill>
            <a:ln w="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5"/>
                <c:pt idx="0">
                  <c:v>1M</c:v>
                </c:pt>
                <c:pt idx="1">
                  <c:v>2M</c:v>
                </c:pt>
                <c:pt idx="2">
                  <c:v>4M</c:v>
                </c:pt>
                <c:pt idx="3">
                  <c:v>8M</c:v>
                </c:pt>
                <c:pt idx="4">
                  <c:v>16M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520.40700000000004</c:v>
                </c:pt>
                <c:pt idx="1">
                  <c:v>1220.779</c:v>
                </c:pt>
                <c:pt idx="2">
                  <c:v>1609.9179999999999</c:v>
                </c:pt>
                <c:pt idx="3">
                  <c:v>3213.58</c:v>
                </c:pt>
                <c:pt idx="4">
                  <c:v>6114.91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18-4BE1-A96A-35BE7CF49547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50X FPGA</c:v>
                </c:pt>
              </c:strCache>
            </c:strRef>
          </c:tx>
          <c:spPr>
            <a:solidFill>
              <a:srgbClr val="ED7D31"/>
            </a:solidFill>
            <a:ln w="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5"/>
                <c:pt idx="0">
                  <c:v>1M</c:v>
                </c:pt>
                <c:pt idx="1">
                  <c:v>2M</c:v>
                </c:pt>
                <c:pt idx="2">
                  <c:v>4M</c:v>
                </c:pt>
                <c:pt idx="3">
                  <c:v>8M</c:v>
                </c:pt>
                <c:pt idx="4">
                  <c:v>16M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5"/>
                <c:pt idx="0">
                  <c:v>513.23339999999996</c:v>
                </c:pt>
                <c:pt idx="1">
                  <c:v>1198.9798000000001</c:v>
                </c:pt>
                <c:pt idx="2">
                  <c:v>1495.4875999999999</c:v>
                </c:pt>
                <c:pt idx="3">
                  <c:v>2977.444</c:v>
                </c:pt>
                <c:pt idx="4">
                  <c:v>5880.4780000000001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18-4BE1-A96A-35BE7CF49547}"/>
            </c:ext>
          </c:extLst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100X FPGA</c:v>
                </c:pt>
              </c:strCache>
            </c:strRef>
          </c:tx>
          <c:spPr>
            <a:solidFill>
              <a:srgbClr val="A5A5A5"/>
            </a:solidFill>
            <a:ln w="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5"/>
                <c:pt idx="0">
                  <c:v>1M</c:v>
                </c:pt>
                <c:pt idx="1">
                  <c:v>2M</c:v>
                </c:pt>
                <c:pt idx="2">
                  <c:v>4M</c:v>
                </c:pt>
                <c:pt idx="3">
                  <c:v>8M</c:v>
                </c:pt>
                <c:pt idx="4">
                  <c:v>16M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5"/>
                <c:pt idx="0">
                  <c:v>512.33669999999995</c:v>
                </c:pt>
                <c:pt idx="1">
                  <c:v>1196.2548999999999</c:v>
                </c:pt>
                <c:pt idx="2">
                  <c:v>1481.1838</c:v>
                </c:pt>
                <c:pt idx="3">
                  <c:v>2947.9270000000001</c:v>
                </c:pt>
                <c:pt idx="4">
                  <c:v>5851.174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318-4BE1-A96A-35BE7CF49547}"/>
            </c:ext>
          </c:extLst>
        </c:ser>
        <c:ser>
          <c:idx val="3"/>
          <c:order val="3"/>
          <c:tx>
            <c:strRef>
              <c:f>label 3</c:f>
              <c:strCache>
                <c:ptCount val="1"/>
                <c:pt idx="0">
                  <c:v>CPU</c:v>
                </c:pt>
              </c:strCache>
            </c:strRef>
          </c:tx>
          <c:spPr>
            <a:solidFill>
              <a:srgbClr val="FFC000"/>
            </a:solidFill>
            <a:ln w="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5"/>
                <c:pt idx="0">
                  <c:v>1M</c:v>
                </c:pt>
                <c:pt idx="1">
                  <c:v>2M</c:v>
                </c:pt>
                <c:pt idx="2">
                  <c:v>4M</c:v>
                </c:pt>
                <c:pt idx="3">
                  <c:v>8M</c:v>
                </c:pt>
                <c:pt idx="4">
                  <c:v>16M</c:v>
                </c:pt>
              </c:strCache>
            </c:strRef>
          </c:cat>
          <c:val>
            <c:numRef>
              <c:f>3</c:f>
              <c:numCache>
                <c:formatCode>General</c:formatCode>
                <c:ptCount val="5"/>
                <c:pt idx="0">
                  <c:v>519.37</c:v>
                </c:pt>
                <c:pt idx="1">
                  <c:v>1075.99</c:v>
                </c:pt>
                <c:pt idx="2">
                  <c:v>2133.84</c:v>
                </c:pt>
                <c:pt idx="3">
                  <c:v>4332.25</c:v>
                </c:pt>
                <c:pt idx="4">
                  <c:v>5676.75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318-4BE1-A96A-35BE7CF495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8328460"/>
        <c:axId val="13368026"/>
      </c:barChart>
      <c:catAx>
        <c:axId val="68328460"/>
        <c:scaling>
          <c:orientation val="minMax"/>
        </c:scaling>
        <c:delete val="0"/>
        <c:axPos val="b"/>
        <c:title>
          <c:tx>
            <c:rich>
              <a:bodyPr rot="0"/>
              <a:lstStyle/>
              <a:p>
                <a:pPr>
                  <a:defRPr lang="en-US" sz="1000" b="0" strike="noStrike" spc="-1">
                    <a:solidFill>
                      <a:srgbClr val="595959"/>
                    </a:solidFill>
                    <a:latin typeface="Calibri"/>
                  </a:defRPr>
                </a:pPr>
                <a:r>
                  <a:rPr lang="en-US" sz="1000" b="0" strike="noStrike" spc="-1">
                    <a:solidFill>
                      <a:srgbClr val="595959"/>
                    </a:solidFill>
                    <a:latin typeface="Calibri"/>
                  </a:rPr>
                  <a:t>Message Size (bytes)</a:t>
                </a:r>
              </a:p>
            </c:rich>
          </c:tx>
          <c:overlay val="0"/>
          <c:spPr>
            <a:noFill/>
            <a:ln w="0">
              <a:noFill/>
            </a:ln>
          </c:spPr>
        </c:title>
        <c:numFmt formatCode="General" sourceLinked="0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sz="900" b="0" strike="noStrike" spc="-1">
                <a:solidFill>
                  <a:srgbClr val="595959"/>
                </a:solidFill>
                <a:latin typeface="Calibri"/>
              </a:defRPr>
            </a:pPr>
            <a:endParaRPr lang="en-US"/>
          </a:p>
        </c:txPr>
        <c:crossAx val="13368026"/>
        <c:crosses val="autoZero"/>
        <c:auto val="1"/>
        <c:lblAlgn val="ctr"/>
        <c:lblOffset val="100"/>
        <c:noMultiLvlLbl val="0"/>
      </c:catAx>
      <c:valAx>
        <c:axId val="13368026"/>
        <c:scaling>
          <c:orientation val="minMax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lang="en-US" sz="1000" b="0" strike="noStrike" spc="-1">
                    <a:solidFill>
                      <a:srgbClr val="595959"/>
                    </a:solidFill>
                    <a:latin typeface="Calibri"/>
                  </a:defRPr>
                </a:pPr>
                <a:r>
                  <a:rPr lang="en-US" sz="1000" b="0" strike="noStrike" spc="-1">
                    <a:solidFill>
                      <a:srgbClr val="595959"/>
                    </a:solidFill>
                    <a:latin typeface="Calibri"/>
                  </a:rPr>
                  <a:t>Latency(us)</a:t>
                </a:r>
              </a:p>
            </c:rich>
          </c:tx>
          <c:overlay val="0"/>
          <c:spPr>
            <a:noFill/>
            <a:ln w="0">
              <a:noFill/>
            </a:ln>
          </c:spPr>
        </c:title>
        <c:numFmt formatCode="General" sourceLinked="0"/>
        <c:majorTickMark val="none"/>
        <c:minorTickMark val="none"/>
        <c:tickLblPos val="nextTo"/>
        <c:spPr>
          <a:ln w="9360">
            <a:noFill/>
          </a:ln>
        </c:spPr>
        <c:txPr>
          <a:bodyPr/>
          <a:lstStyle/>
          <a:p>
            <a:pPr>
              <a:defRPr sz="900" b="0" strike="noStrike" spc="-1">
                <a:solidFill>
                  <a:srgbClr val="595959"/>
                </a:solidFill>
                <a:latin typeface="Calibri"/>
              </a:defRPr>
            </a:pPr>
            <a:endParaRPr lang="en-US"/>
          </a:p>
        </c:txPr>
        <c:crossAx val="68328460"/>
        <c:crosses val="autoZero"/>
        <c:crossBetween val="between"/>
      </c:valAx>
      <c:spPr>
        <a:noFill/>
        <a:ln w="0">
          <a:noFill/>
        </a:ln>
      </c:spPr>
    </c:plotArea>
    <c:legend>
      <c:legendPos val="b"/>
      <c:overlay val="0"/>
      <c:spPr>
        <a:noFill/>
        <a:ln w="0">
          <a:noFill/>
        </a:ln>
      </c:spPr>
      <c:txPr>
        <a:bodyPr/>
        <a:lstStyle/>
        <a:p>
          <a:pPr>
            <a:defRPr sz="900" b="0" strike="noStrike" spc="-1">
              <a:solidFill>
                <a:srgbClr val="595959"/>
              </a:solidFill>
              <a:latin typeface="Calibri"/>
            </a:defRPr>
          </a:pPr>
          <a:endParaRPr lang="en-US"/>
        </a:p>
      </c:txPr>
    </c:legend>
    <c:plotVisOnly val="1"/>
    <c:dispBlanksAs val="gap"/>
    <c:showDLblsOverMax val="1"/>
  </c:chart>
  <c:spPr>
    <a:noFill/>
    <a:ln w="9360">
      <a:noFill/>
    </a:ln>
  </c:spPr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/>
          <a:lstStyle/>
          <a:p>
            <a:pPr>
              <a:defRPr sz="1300" b="0" strike="noStrike" spc="-1">
                <a:latin typeface="Arial"/>
              </a:defRPr>
            </a:pPr>
            <a:r>
              <a:rPr lang="en-US" sz="1300" b="0" strike="noStrike" spc="-1">
                <a:latin typeface="Arial"/>
              </a:rPr>
              <a:t>Average Latency of Single Node AlltoAll on Frontera
"Small Mem" vs "Big Mem"</a:t>
            </a:r>
          </a:p>
        </c:rich>
      </c:tx>
      <c:overlay val="0"/>
      <c:spPr>
        <a:noFill/>
        <a:ln w="0">
          <a:noFill/>
        </a:ln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'[bigmem_test 1.xlsx]AlltoAll'!$B$2:$B$2</c:f>
              <c:strCache>
                <c:ptCount val="1"/>
                <c:pt idx="0">
                  <c:v>small_mem_28ppn</c:v>
                </c:pt>
              </c:strCache>
            </c:strRef>
          </c:tx>
          <c:spPr>
            <a:ln w="28800">
              <a:solidFill>
                <a:srgbClr val="FFD320"/>
              </a:solidFill>
              <a:round/>
            </a:ln>
          </c:spPr>
          <c:marker>
            <c:symbol val="triangle"/>
            <c:size val="8"/>
            <c:spPr>
              <a:solidFill>
                <a:srgbClr val="FFD32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latin typeface="Arial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'[bigmem_test 1.xlsx]AlltoAll'!$A$3:$A$17</c:f>
              <c:strCache>
                <c:ptCount val="15"/>
                <c:pt idx="0">
                  <c:v>64 KB</c:v>
                </c:pt>
                <c:pt idx="1">
                  <c:v>128 KB</c:v>
                </c:pt>
                <c:pt idx="2">
                  <c:v>256 KB</c:v>
                </c:pt>
                <c:pt idx="3">
                  <c:v>512 KB</c:v>
                </c:pt>
                <c:pt idx="4">
                  <c:v>1 MB</c:v>
                </c:pt>
                <c:pt idx="5">
                  <c:v>2 MB</c:v>
                </c:pt>
                <c:pt idx="6">
                  <c:v>4 MB</c:v>
                </c:pt>
                <c:pt idx="7">
                  <c:v>8 MB</c:v>
                </c:pt>
                <c:pt idx="8">
                  <c:v>16 MB</c:v>
                </c:pt>
                <c:pt idx="9">
                  <c:v>32 MB</c:v>
                </c:pt>
                <c:pt idx="10">
                  <c:v>64 MB</c:v>
                </c:pt>
                <c:pt idx="11">
                  <c:v>128 MB</c:v>
                </c:pt>
                <c:pt idx="12">
                  <c:v>256 MB</c:v>
                </c:pt>
                <c:pt idx="13">
                  <c:v>512 MB</c:v>
                </c:pt>
                <c:pt idx="14">
                  <c:v>1 GB</c:v>
                </c:pt>
              </c:strCache>
            </c:strRef>
          </c:cat>
          <c:val>
            <c:numRef>
              <c:f>'[bigmem_test 1.xlsx]AlltoAll'!$B$3:$B$17</c:f>
              <c:numCache>
                <c:formatCode>General</c:formatCode>
                <c:ptCount val="15"/>
                <c:pt idx="0">
                  <c:v>876.40599999999995</c:v>
                </c:pt>
                <c:pt idx="1">
                  <c:v>2223.5899999999997</c:v>
                </c:pt>
                <c:pt idx="2">
                  <c:v>4406.2339999999995</c:v>
                </c:pt>
                <c:pt idx="3">
                  <c:v>8869.1159999999982</c:v>
                </c:pt>
                <c:pt idx="4">
                  <c:v>18002.056</c:v>
                </c:pt>
                <c:pt idx="5">
                  <c:v>36712.296000000002</c:v>
                </c:pt>
                <c:pt idx="6">
                  <c:v>74209.222000000009</c:v>
                </c:pt>
                <c:pt idx="7">
                  <c:v>145318.88400000002</c:v>
                </c:pt>
                <c:pt idx="8">
                  <c:v>285895.68400000001</c:v>
                </c:pt>
                <c:pt idx="9">
                  <c:v>565113.0199999999</c:v>
                </c:pt>
                <c:pt idx="10">
                  <c:v>1132803.8139999998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797-4F10-AEF6-08566A2A85ED}"/>
            </c:ext>
          </c:extLst>
        </c:ser>
        <c:ser>
          <c:idx val="1"/>
          <c:order val="1"/>
          <c:tx>
            <c:strRef>
              <c:f>'[bigmem_test 1.xlsx]AlltoAll'!$D$2:$D$2</c:f>
              <c:strCache>
                <c:ptCount val="1"/>
                <c:pt idx="0">
                  <c:v>big_mem_28ppn</c:v>
                </c:pt>
              </c:strCache>
            </c:strRef>
          </c:tx>
          <c:spPr>
            <a:ln w="28800">
              <a:solidFill>
                <a:srgbClr val="FF420E"/>
              </a:solidFill>
              <a:round/>
            </a:ln>
          </c:spPr>
          <c:marker>
            <c:symbol val="diamond"/>
            <c:size val="8"/>
            <c:spPr>
              <a:solidFill>
                <a:srgbClr val="FF420E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latin typeface="Arial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'[bigmem_test 1.xlsx]AlltoAll'!$A$3:$A$17</c:f>
              <c:strCache>
                <c:ptCount val="15"/>
                <c:pt idx="0">
                  <c:v>64 KB</c:v>
                </c:pt>
                <c:pt idx="1">
                  <c:v>128 KB</c:v>
                </c:pt>
                <c:pt idx="2">
                  <c:v>256 KB</c:v>
                </c:pt>
                <c:pt idx="3">
                  <c:v>512 KB</c:v>
                </c:pt>
                <c:pt idx="4">
                  <c:v>1 MB</c:v>
                </c:pt>
                <c:pt idx="5">
                  <c:v>2 MB</c:v>
                </c:pt>
                <c:pt idx="6">
                  <c:v>4 MB</c:v>
                </c:pt>
                <c:pt idx="7">
                  <c:v>8 MB</c:v>
                </c:pt>
                <c:pt idx="8">
                  <c:v>16 MB</c:v>
                </c:pt>
                <c:pt idx="9">
                  <c:v>32 MB</c:v>
                </c:pt>
                <c:pt idx="10">
                  <c:v>64 MB</c:v>
                </c:pt>
                <c:pt idx="11">
                  <c:v>128 MB</c:v>
                </c:pt>
                <c:pt idx="12">
                  <c:v>256 MB</c:v>
                </c:pt>
                <c:pt idx="13">
                  <c:v>512 MB</c:v>
                </c:pt>
                <c:pt idx="14">
                  <c:v>1 GB</c:v>
                </c:pt>
              </c:strCache>
            </c:strRef>
          </c:cat>
          <c:val>
            <c:numRef>
              <c:f>'[bigmem_test 1.xlsx]AlltoAll'!$D$3:$D$17</c:f>
              <c:numCache>
                <c:formatCode>General</c:formatCode>
                <c:ptCount val="15"/>
                <c:pt idx="0">
                  <c:v>1038.0099999999998</c:v>
                </c:pt>
                <c:pt idx="1">
                  <c:v>2567.1999999999998</c:v>
                </c:pt>
                <c:pt idx="2">
                  <c:v>5120.0819999999994</c:v>
                </c:pt>
                <c:pt idx="3">
                  <c:v>10864.48</c:v>
                </c:pt>
                <c:pt idx="4">
                  <c:v>23497.589999999997</c:v>
                </c:pt>
                <c:pt idx="5">
                  <c:v>51841.945999999996</c:v>
                </c:pt>
                <c:pt idx="6">
                  <c:v>112983.196</c:v>
                </c:pt>
                <c:pt idx="7">
                  <c:v>237981.29399999999</c:v>
                </c:pt>
                <c:pt idx="8">
                  <c:v>514211.30800000002</c:v>
                </c:pt>
                <c:pt idx="9">
                  <c:v>1180664.8960000002</c:v>
                </c:pt>
                <c:pt idx="10">
                  <c:v>2924881.3299999996</c:v>
                </c:pt>
                <c:pt idx="11">
                  <c:v>8136305.6879999992</c:v>
                </c:pt>
                <c:pt idx="12">
                  <c:v>22568486.898000002</c:v>
                </c:pt>
                <c:pt idx="13">
                  <c:v>51194161.194000006</c:v>
                </c:pt>
                <c:pt idx="14">
                  <c:v>82405935.80399999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797-4F10-AEF6-08566A2A85ED}"/>
            </c:ext>
          </c:extLst>
        </c:ser>
        <c:ser>
          <c:idx val="2"/>
          <c:order val="2"/>
          <c:tx>
            <c:strRef>
              <c:f>'[bigmem_test 1.xlsx]AlltoAll'!$C$2:$C$2</c:f>
              <c:strCache>
                <c:ptCount val="1"/>
                <c:pt idx="0">
                  <c:v>small_mem_56ppn</c:v>
                </c:pt>
              </c:strCache>
            </c:strRef>
          </c:tx>
          <c:spPr>
            <a:ln w="28800">
              <a:solidFill>
                <a:srgbClr val="579D1C"/>
              </a:solidFill>
              <a:round/>
            </a:ln>
          </c:spPr>
          <c:marker>
            <c:symbol val="triangle"/>
            <c:size val="8"/>
            <c:spPr>
              <a:solidFill>
                <a:srgbClr val="579D1C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latin typeface="Arial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'[bigmem_test 1.xlsx]AlltoAll'!$A$3:$A$17</c:f>
              <c:strCache>
                <c:ptCount val="15"/>
                <c:pt idx="0">
                  <c:v>64 KB</c:v>
                </c:pt>
                <c:pt idx="1">
                  <c:v>128 KB</c:v>
                </c:pt>
                <c:pt idx="2">
                  <c:v>256 KB</c:v>
                </c:pt>
                <c:pt idx="3">
                  <c:v>512 KB</c:v>
                </c:pt>
                <c:pt idx="4">
                  <c:v>1 MB</c:v>
                </c:pt>
                <c:pt idx="5">
                  <c:v>2 MB</c:v>
                </c:pt>
                <c:pt idx="6">
                  <c:v>4 MB</c:v>
                </c:pt>
                <c:pt idx="7">
                  <c:v>8 MB</c:v>
                </c:pt>
                <c:pt idx="8">
                  <c:v>16 MB</c:v>
                </c:pt>
                <c:pt idx="9">
                  <c:v>32 MB</c:v>
                </c:pt>
                <c:pt idx="10">
                  <c:v>64 MB</c:v>
                </c:pt>
                <c:pt idx="11">
                  <c:v>128 MB</c:v>
                </c:pt>
                <c:pt idx="12">
                  <c:v>256 MB</c:v>
                </c:pt>
                <c:pt idx="13">
                  <c:v>512 MB</c:v>
                </c:pt>
                <c:pt idx="14">
                  <c:v>1 GB</c:v>
                </c:pt>
              </c:strCache>
            </c:strRef>
          </c:cat>
          <c:val>
            <c:numRef>
              <c:f>'[bigmem_test 1.xlsx]AlltoAll'!$C$3:$C$17</c:f>
              <c:numCache>
                <c:formatCode>General</c:formatCode>
                <c:ptCount val="15"/>
                <c:pt idx="0">
                  <c:v>2647.5440000000003</c:v>
                </c:pt>
                <c:pt idx="1">
                  <c:v>5936.0340000000015</c:v>
                </c:pt>
                <c:pt idx="2">
                  <c:v>11181.392</c:v>
                </c:pt>
                <c:pt idx="3">
                  <c:v>22670.466000000004</c:v>
                </c:pt>
                <c:pt idx="4">
                  <c:v>46295.968000000001</c:v>
                </c:pt>
                <c:pt idx="5">
                  <c:v>93202.708000000013</c:v>
                </c:pt>
                <c:pt idx="6">
                  <c:v>184114.50599999999</c:v>
                </c:pt>
                <c:pt idx="7">
                  <c:v>350489.016</c:v>
                </c:pt>
                <c:pt idx="8">
                  <c:v>693786.55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797-4F10-AEF6-08566A2A85ED}"/>
            </c:ext>
          </c:extLst>
        </c:ser>
        <c:ser>
          <c:idx val="3"/>
          <c:order val="3"/>
          <c:tx>
            <c:strRef>
              <c:f>'[bigmem_test 1.xlsx]AlltoAll'!$E$2:$E$2</c:f>
              <c:strCache>
                <c:ptCount val="1"/>
                <c:pt idx="0">
                  <c:v>big_mem_56ppn</c:v>
                </c:pt>
              </c:strCache>
            </c:strRef>
          </c:tx>
          <c:spPr>
            <a:ln w="28800">
              <a:solidFill>
                <a:srgbClr val="99CCFF"/>
              </a:solidFill>
              <a:round/>
            </a:ln>
          </c:spPr>
          <c:marker>
            <c:symbol val="triangle"/>
            <c:size val="8"/>
            <c:spPr>
              <a:solidFill>
                <a:srgbClr val="99CCFF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latin typeface="Arial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'[bigmem_test 1.xlsx]AlltoAll'!$A$3:$A$17</c:f>
              <c:strCache>
                <c:ptCount val="15"/>
                <c:pt idx="0">
                  <c:v>64 KB</c:v>
                </c:pt>
                <c:pt idx="1">
                  <c:v>128 KB</c:v>
                </c:pt>
                <c:pt idx="2">
                  <c:v>256 KB</c:v>
                </c:pt>
                <c:pt idx="3">
                  <c:v>512 KB</c:v>
                </c:pt>
                <c:pt idx="4">
                  <c:v>1 MB</c:v>
                </c:pt>
                <c:pt idx="5">
                  <c:v>2 MB</c:v>
                </c:pt>
                <c:pt idx="6">
                  <c:v>4 MB</c:v>
                </c:pt>
                <c:pt idx="7">
                  <c:v>8 MB</c:v>
                </c:pt>
                <c:pt idx="8">
                  <c:v>16 MB</c:v>
                </c:pt>
                <c:pt idx="9">
                  <c:v>32 MB</c:v>
                </c:pt>
                <c:pt idx="10">
                  <c:v>64 MB</c:v>
                </c:pt>
                <c:pt idx="11">
                  <c:v>128 MB</c:v>
                </c:pt>
                <c:pt idx="12">
                  <c:v>256 MB</c:v>
                </c:pt>
                <c:pt idx="13">
                  <c:v>512 MB</c:v>
                </c:pt>
                <c:pt idx="14">
                  <c:v>1 GB</c:v>
                </c:pt>
              </c:strCache>
            </c:strRef>
          </c:cat>
          <c:val>
            <c:numRef>
              <c:f>'[bigmem_test 1.xlsx]AlltoAll'!$E$3:$E$17</c:f>
              <c:numCache>
                <c:formatCode>General</c:formatCode>
                <c:ptCount val="15"/>
                <c:pt idx="0">
                  <c:v>4243.5779999999995</c:v>
                </c:pt>
                <c:pt idx="1">
                  <c:v>8667.1899999999987</c:v>
                </c:pt>
                <c:pt idx="2">
                  <c:v>17467.68</c:v>
                </c:pt>
                <c:pt idx="3">
                  <c:v>34683.914000000004</c:v>
                </c:pt>
                <c:pt idx="4">
                  <c:v>70413.118000000002</c:v>
                </c:pt>
                <c:pt idx="5">
                  <c:v>146437.41399999999</c:v>
                </c:pt>
                <c:pt idx="6">
                  <c:v>308165.50400000002</c:v>
                </c:pt>
                <c:pt idx="7">
                  <c:v>674640.75</c:v>
                </c:pt>
                <c:pt idx="8">
                  <c:v>1696700.9420000003</c:v>
                </c:pt>
                <c:pt idx="9">
                  <c:v>5605115.2539999997</c:v>
                </c:pt>
                <c:pt idx="10">
                  <c:v>15820568.146000002</c:v>
                </c:pt>
                <c:pt idx="11">
                  <c:v>36692706.788000003</c:v>
                </c:pt>
                <c:pt idx="12">
                  <c:v>95709525.316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797-4F10-AEF6-08566A2A85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0">
              <a:noFill/>
            </a:ln>
          </c:spPr>
        </c:hiLowLines>
        <c:marker val="1"/>
        <c:smooth val="0"/>
        <c:axId val="70552203"/>
        <c:axId val="53839700"/>
      </c:lineChart>
      <c:catAx>
        <c:axId val="70552203"/>
        <c:scaling>
          <c:orientation val="minMax"/>
        </c:scaling>
        <c:delete val="0"/>
        <c:axPos val="b"/>
        <c:minorGridlines>
          <c:spPr>
            <a:ln>
              <a:solidFill>
                <a:srgbClr val="D0CECE"/>
              </a:solidFill>
              <a:prstDash val="solid"/>
            </a:ln>
          </c:spPr>
        </c:minorGridlines>
        <c:title>
          <c:tx>
            <c:rich>
              <a:bodyPr rot="0"/>
              <a:lstStyle/>
              <a:p>
                <a:pPr>
                  <a:defRPr sz="900" b="0" strike="noStrike" spc="-1">
                    <a:latin typeface="Arial"/>
                  </a:defRPr>
                </a:pPr>
                <a:r>
                  <a:rPr lang="en-US" sz="900" b="0" strike="noStrike" spc="-1">
                    <a:latin typeface="Arial"/>
                  </a:rPr>
                  <a:t>Message Size (bytes)</a:t>
                </a:r>
              </a:p>
            </c:rich>
          </c:tx>
          <c:overlay val="0"/>
          <c:spPr>
            <a:noFill/>
            <a:ln w="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0">
            <a:solidFill>
              <a:srgbClr val="B3B3B3"/>
            </a:solidFill>
          </a:ln>
        </c:spPr>
        <c:txPr>
          <a:bodyPr/>
          <a:lstStyle/>
          <a:p>
            <a:pPr>
              <a:defRPr sz="1000" b="0" strike="noStrike" spc="-1">
                <a:latin typeface="Arial"/>
              </a:defRPr>
            </a:pPr>
            <a:endParaRPr lang="en-US"/>
          </a:p>
        </c:txPr>
        <c:crossAx val="53839700"/>
        <c:crosses val="autoZero"/>
        <c:auto val="1"/>
        <c:lblAlgn val="ctr"/>
        <c:lblOffset val="100"/>
        <c:noMultiLvlLbl val="0"/>
      </c:catAx>
      <c:valAx>
        <c:axId val="53839700"/>
        <c:scaling>
          <c:logBase val="2"/>
          <c:orientation val="minMax"/>
        </c:scaling>
        <c:delete val="0"/>
        <c:axPos val="l"/>
        <c:majorGridlines>
          <c:spPr>
            <a:ln w="3175">
              <a:solidFill>
                <a:srgbClr val="D0CECE"/>
              </a:solidFill>
              <a:prstDash val="solid"/>
            </a:ln>
          </c:spPr>
        </c:majorGridlines>
        <c:title>
          <c:tx>
            <c:rich>
              <a:bodyPr rot="-5400000"/>
              <a:lstStyle/>
              <a:p>
                <a:pPr>
                  <a:defRPr sz="900" b="0" strike="noStrike" spc="-1">
                    <a:latin typeface="Arial"/>
                  </a:defRPr>
                </a:pPr>
                <a:r>
                  <a:rPr lang="en-US" sz="900" b="0" strike="noStrike" spc="-1">
                    <a:latin typeface="Arial"/>
                  </a:rPr>
                  <a:t>Latency (us)</a:t>
                </a:r>
              </a:p>
            </c:rich>
          </c:tx>
          <c:overlay val="0"/>
          <c:spPr>
            <a:noFill/>
            <a:ln w="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000" b="0" strike="noStrike" spc="-1">
                <a:latin typeface="Arial"/>
              </a:defRPr>
            </a:pPr>
            <a:endParaRPr lang="en-US"/>
          </a:p>
        </c:txPr>
        <c:crossAx val="70552203"/>
        <c:crosses val="autoZero"/>
        <c:crossBetween val="between"/>
        <c:majorUnit val="0.30102999565999999"/>
        <c:minorUnit val="2"/>
      </c:valAx>
      <c:spPr>
        <a:noFill/>
        <a:ln w="0">
          <a:solidFill>
            <a:srgbClr val="B3B3B3"/>
          </a:solidFill>
        </a:ln>
      </c:spPr>
    </c:plotArea>
    <c:legend>
      <c:legendPos val="r"/>
      <c:overlay val="0"/>
      <c:spPr>
        <a:noFill/>
        <a:ln w="0">
          <a:noFill/>
        </a:ln>
      </c:spPr>
      <c:txPr>
        <a:bodyPr/>
        <a:lstStyle/>
        <a:p>
          <a:pPr>
            <a:defRPr sz="1000" b="0" strike="noStrike" spc="-1">
              <a:latin typeface="Arial"/>
            </a:defRPr>
          </a:pPr>
          <a:endParaRPr lang="en-US"/>
        </a:p>
      </c:txPr>
    </c:legend>
    <c:plotVisOnly val="1"/>
    <c:dispBlanksAs val="gap"/>
    <c:showDLblsOverMax val="1"/>
  </c:chart>
  <c:spPr>
    <a:solidFill>
      <a:srgbClr val="FFFFFF"/>
    </a:solidFill>
    <a:ln w="0"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Average Latency of </a:t>
            </a:r>
            <a:r>
              <a:rPr lang="en-US" err="1"/>
              <a:t>Allgather</a:t>
            </a:r>
            <a:r>
              <a:rPr lang="en-US"/>
              <a:t> on Frontera – “Small Mem” Vs. “Big Mem”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'[bigmem_test 1.xlsx]Allgather'!$B$2:$B$2</c:f>
              <c:strCache>
                <c:ptCount val="1"/>
                <c:pt idx="0">
                  <c:v>small_mem_28ppn</c:v>
                </c:pt>
              </c:strCache>
            </c:strRef>
          </c:tx>
          <c:spPr>
            <a:ln w="28800">
              <a:solidFill>
                <a:srgbClr val="FFD320"/>
              </a:solidFill>
              <a:round/>
            </a:ln>
          </c:spPr>
          <c:marker>
            <c:symbol val="triangle"/>
            <c:size val="8"/>
            <c:spPr>
              <a:solidFill>
                <a:srgbClr val="FFD32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latin typeface="Arial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'[bigmem_test 1.xlsx]Allgather'!$A$3:$A$17</c:f>
              <c:strCache>
                <c:ptCount val="15"/>
                <c:pt idx="0">
                  <c:v>64 KB</c:v>
                </c:pt>
                <c:pt idx="1">
                  <c:v>128 KB</c:v>
                </c:pt>
                <c:pt idx="2">
                  <c:v>256 KB</c:v>
                </c:pt>
                <c:pt idx="3">
                  <c:v>512 KB</c:v>
                </c:pt>
                <c:pt idx="4">
                  <c:v>1 MB</c:v>
                </c:pt>
                <c:pt idx="5">
                  <c:v>2 MB</c:v>
                </c:pt>
                <c:pt idx="6">
                  <c:v>4 MB</c:v>
                </c:pt>
                <c:pt idx="7">
                  <c:v>8 MB</c:v>
                </c:pt>
                <c:pt idx="8">
                  <c:v>16 MB</c:v>
                </c:pt>
                <c:pt idx="9">
                  <c:v>32 MB</c:v>
                </c:pt>
                <c:pt idx="10">
                  <c:v>64 MB</c:v>
                </c:pt>
                <c:pt idx="11">
                  <c:v>128 MB</c:v>
                </c:pt>
                <c:pt idx="12">
                  <c:v>256 MB</c:v>
                </c:pt>
                <c:pt idx="13">
                  <c:v>512 MB</c:v>
                </c:pt>
                <c:pt idx="14">
                  <c:v>1 GB</c:v>
                </c:pt>
              </c:strCache>
            </c:strRef>
          </c:cat>
          <c:val>
            <c:numRef>
              <c:f>'[bigmem_test 1.xlsx]Allgather'!$B$3:$B$17</c:f>
              <c:numCache>
                <c:formatCode>General</c:formatCode>
                <c:ptCount val="15"/>
                <c:pt idx="0">
                  <c:v>725.96399999999994</c:v>
                </c:pt>
                <c:pt idx="1">
                  <c:v>1627.386</c:v>
                </c:pt>
                <c:pt idx="2">
                  <c:v>3334.076</c:v>
                </c:pt>
                <c:pt idx="3">
                  <c:v>7600.5479999999998</c:v>
                </c:pt>
                <c:pt idx="4">
                  <c:v>16836.302</c:v>
                </c:pt>
                <c:pt idx="5">
                  <c:v>36362.466</c:v>
                </c:pt>
                <c:pt idx="6">
                  <c:v>76212.017999999996</c:v>
                </c:pt>
                <c:pt idx="7">
                  <c:v>152399.88200000001</c:v>
                </c:pt>
                <c:pt idx="8">
                  <c:v>305120.21799999999</c:v>
                </c:pt>
                <c:pt idx="9">
                  <c:v>606507.02799999993</c:v>
                </c:pt>
                <c:pt idx="10">
                  <c:v>1214023.1340000001</c:v>
                </c:pt>
                <c:pt idx="11">
                  <c:v>2259157.9539999999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309-4DA3-9BF8-D75733F9FC17}"/>
            </c:ext>
          </c:extLst>
        </c:ser>
        <c:ser>
          <c:idx val="1"/>
          <c:order val="1"/>
          <c:tx>
            <c:strRef>
              <c:f>'[bigmem_test 1.xlsx]Allgather'!$D$2:$D$2</c:f>
              <c:strCache>
                <c:ptCount val="1"/>
                <c:pt idx="0">
                  <c:v>big_mem_28ppn</c:v>
                </c:pt>
              </c:strCache>
            </c:strRef>
          </c:tx>
          <c:spPr>
            <a:ln w="28800">
              <a:solidFill>
                <a:srgbClr val="FF420E"/>
              </a:solidFill>
              <a:round/>
            </a:ln>
          </c:spPr>
          <c:marker>
            <c:symbol val="diamond"/>
            <c:size val="8"/>
            <c:spPr>
              <a:solidFill>
                <a:srgbClr val="FF420E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latin typeface="Arial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'[bigmem_test 1.xlsx]Allgather'!$A$3:$A$17</c:f>
              <c:strCache>
                <c:ptCount val="15"/>
                <c:pt idx="0">
                  <c:v>64 KB</c:v>
                </c:pt>
                <c:pt idx="1">
                  <c:v>128 KB</c:v>
                </c:pt>
                <c:pt idx="2">
                  <c:v>256 KB</c:v>
                </c:pt>
                <c:pt idx="3">
                  <c:v>512 KB</c:v>
                </c:pt>
                <c:pt idx="4">
                  <c:v>1 MB</c:v>
                </c:pt>
                <c:pt idx="5">
                  <c:v>2 MB</c:v>
                </c:pt>
                <c:pt idx="6">
                  <c:v>4 MB</c:v>
                </c:pt>
                <c:pt idx="7">
                  <c:v>8 MB</c:v>
                </c:pt>
                <c:pt idx="8">
                  <c:v>16 MB</c:v>
                </c:pt>
                <c:pt idx="9">
                  <c:v>32 MB</c:v>
                </c:pt>
                <c:pt idx="10">
                  <c:v>64 MB</c:v>
                </c:pt>
                <c:pt idx="11">
                  <c:v>128 MB</c:v>
                </c:pt>
                <c:pt idx="12">
                  <c:v>256 MB</c:v>
                </c:pt>
                <c:pt idx="13">
                  <c:v>512 MB</c:v>
                </c:pt>
                <c:pt idx="14">
                  <c:v>1 GB</c:v>
                </c:pt>
              </c:strCache>
            </c:strRef>
          </c:cat>
          <c:val>
            <c:numRef>
              <c:f>'[bigmem_test 1.xlsx]Allgather'!$D$3:$D$17</c:f>
              <c:numCache>
                <c:formatCode>General</c:formatCode>
                <c:ptCount val="15"/>
                <c:pt idx="0">
                  <c:v>1038.0099999999998</c:v>
                </c:pt>
                <c:pt idx="1">
                  <c:v>2567.1999999999998</c:v>
                </c:pt>
                <c:pt idx="2">
                  <c:v>5120.0819999999994</c:v>
                </c:pt>
                <c:pt idx="3">
                  <c:v>10864.48</c:v>
                </c:pt>
                <c:pt idx="4">
                  <c:v>23497.589999999997</c:v>
                </c:pt>
                <c:pt idx="5">
                  <c:v>51841.945999999996</c:v>
                </c:pt>
                <c:pt idx="6">
                  <c:v>112983.196</c:v>
                </c:pt>
                <c:pt idx="7">
                  <c:v>237981.29399999999</c:v>
                </c:pt>
                <c:pt idx="8">
                  <c:v>514211.30800000002</c:v>
                </c:pt>
                <c:pt idx="9">
                  <c:v>1180664.8960000002</c:v>
                </c:pt>
                <c:pt idx="10">
                  <c:v>2924881.3299999996</c:v>
                </c:pt>
                <c:pt idx="11">
                  <c:v>8136305.6879999992</c:v>
                </c:pt>
                <c:pt idx="12">
                  <c:v>22568486.898000002</c:v>
                </c:pt>
                <c:pt idx="13">
                  <c:v>51194161.194000006</c:v>
                </c:pt>
                <c:pt idx="14">
                  <c:v>82405935.80399999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309-4DA3-9BF8-D75733F9FC17}"/>
            </c:ext>
          </c:extLst>
        </c:ser>
        <c:ser>
          <c:idx val="2"/>
          <c:order val="2"/>
          <c:tx>
            <c:strRef>
              <c:f>'[bigmem_test 1.xlsx]Allgather'!$C$2:$C$2</c:f>
              <c:strCache>
                <c:ptCount val="1"/>
                <c:pt idx="0">
                  <c:v>small_mem_56ppn</c:v>
                </c:pt>
              </c:strCache>
            </c:strRef>
          </c:tx>
          <c:spPr>
            <a:ln w="28800">
              <a:solidFill>
                <a:srgbClr val="579D1C"/>
              </a:solidFill>
              <a:round/>
            </a:ln>
          </c:spPr>
          <c:marker>
            <c:symbol val="triangle"/>
            <c:size val="8"/>
            <c:spPr>
              <a:solidFill>
                <a:srgbClr val="579D1C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latin typeface="Arial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'[bigmem_test 1.xlsx]Allgather'!$A$3:$A$17</c:f>
              <c:strCache>
                <c:ptCount val="15"/>
                <c:pt idx="0">
                  <c:v>64 KB</c:v>
                </c:pt>
                <c:pt idx="1">
                  <c:v>128 KB</c:v>
                </c:pt>
                <c:pt idx="2">
                  <c:v>256 KB</c:v>
                </c:pt>
                <c:pt idx="3">
                  <c:v>512 KB</c:v>
                </c:pt>
                <c:pt idx="4">
                  <c:v>1 MB</c:v>
                </c:pt>
                <c:pt idx="5">
                  <c:v>2 MB</c:v>
                </c:pt>
                <c:pt idx="6">
                  <c:v>4 MB</c:v>
                </c:pt>
                <c:pt idx="7">
                  <c:v>8 MB</c:v>
                </c:pt>
                <c:pt idx="8">
                  <c:v>16 MB</c:v>
                </c:pt>
                <c:pt idx="9">
                  <c:v>32 MB</c:v>
                </c:pt>
                <c:pt idx="10">
                  <c:v>64 MB</c:v>
                </c:pt>
                <c:pt idx="11">
                  <c:v>128 MB</c:v>
                </c:pt>
                <c:pt idx="12">
                  <c:v>256 MB</c:v>
                </c:pt>
                <c:pt idx="13">
                  <c:v>512 MB</c:v>
                </c:pt>
                <c:pt idx="14">
                  <c:v>1 GB</c:v>
                </c:pt>
              </c:strCache>
            </c:strRef>
          </c:cat>
          <c:val>
            <c:numRef>
              <c:f>'[bigmem_test 1.xlsx]Allgather'!$C$3:$C$17</c:f>
              <c:numCache>
                <c:formatCode>General</c:formatCode>
                <c:ptCount val="15"/>
                <c:pt idx="0">
                  <c:v>1909.67</c:v>
                </c:pt>
                <c:pt idx="1">
                  <c:v>3724.5620000000004</c:v>
                </c:pt>
                <c:pt idx="2">
                  <c:v>8106.0959999999995</c:v>
                </c:pt>
                <c:pt idx="3">
                  <c:v>17288.665999999997</c:v>
                </c:pt>
                <c:pt idx="4">
                  <c:v>36336.89</c:v>
                </c:pt>
                <c:pt idx="5">
                  <c:v>76379.718000000008</c:v>
                </c:pt>
                <c:pt idx="6">
                  <c:v>159941.92000000001</c:v>
                </c:pt>
                <c:pt idx="7">
                  <c:v>320142.62600000005</c:v>
                </c:pt>
                <c:pt idx="8">
                  <c:v>640146.26399999997</c:v>
                </c:pt>
                <c:pt idx="9">
                  <c:v>1276314.6340000001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309-4DA3-9BF8-D75733F9FC17}"/>
            </c:ext>
          </c:extLst>
        </c:ser>
        <c:ser>
          <c:idx val="3"/>
          <c:order val="3"/>
          <c:tx>
            <c:strRef>
              <c:f>'[bigmem_test 1.xlsx]Allgather'!$E$2:$E$2</c:f>
              <c:strCache>
                <c:ptCount val="1"/>
                <c:pt idx="0">
                  <c:v>big_mem_56ppn</c:v>
                </c:pt>
              </c:strCache>
            </c:strRef>
          </c:tx>
          <c:spPr>
            <a:ln w="28800">
              <a:solidFill>
                <a:srgbClr val="99CCFF"/>
              </a:solidFill>
              <a:round/>
            </a:ln>
          </c:spPr>
          <c:marker>
            <c:symbol val="triangle"/>
            <c:size val="8"/>
            <c:spPr>
              <a:solidFill>
                <a:srgbClr val="99CCFF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latin typeface="Arial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'[bigmem_test 1.xlsx]Allgather'!$A$3:$A$17</c:f>
              <c:strCache>
                <c:ptCount val="15"/>
                <c:pt idx="0">
                  <c:v>64 KB</c:v>
                </c:pt>
                <c:pt idx="1">
                  <c:v>128 KB</c:v>
                </c:pt>
                <c:pt idx="2">
                  <c:v>256 KB</c:v>
                </c:pt>
                <c:pt idx="3">
                  <c:v>512 KB</c:v>
                </c:pt>
                <c:pt idx="4">
                  <c:v>1 MB</c:v>
                </c:pt>
                <c:pt idx="5">
                  <c:v>2 MB</c:v>
                </c:pt>
                <c:pt idx="6">
                  <c:v>4 MB</c:v>
                </c:pt>
                <c:pt idx="7">
                  <c:v>8 MB</c:v>
                </c:pt>
                <c:pt idx="8">
                  <c:v>16 MB</c:v>
                </c:pt>
                <c:pt idx="9">
                  <c:v>32 MB</c:v>
                </c:pt>
                <c:pt idx="10">
                  <c:v>64 MB</c:v>
                </c:pt>
                <c:pt idx="11">
                  <c:v>128 MB</c:v>
                </c:pt>
                <c:pt idx="12">
                  <c:v>256 MB</c:v>
                </c:pt>
                <c:pt idx="13">
                  <c:v>512 MB</c:v>
                </c:pt>
                <c:pt idx="14">
                  <c:v>1 GB</c:v>
                </c:pt>
              </c:strCache>
            </c:strRef>
          </c:cat>
          <c:val>
            <c:numRef>
              <c:f>'[bigmem_test 1.xlsx]Allgather'!$E$3:$E$17</c:f>
              <c:numCache>
                <c:formatCode>General</c:formatCode>
                <c:ptCount val="15"/>
                <c:pt idx="0">
                  <c:v>2658.692</c:v>
                </c:pt>
                <c:pt idx="1">
                  <c:v>5828.55</c:v>
                </c:pt>
                <c:pt idx="2">
                  <c:v>11252.641999999998</c:v>
                </c:pt>
                <c:pt idx="3">
                  <c:v>23628.256000000001</c:v>
                </c:pt>
                <c:pt idx="4">
                  <c:v>51048.930000000008</c:v>
                </c:pt>
                <c:pt idx="5">
                  <c:v>111058.85400000001</c:v>
                </c:pt>
                <c:pt idx="6">
                  <c:v>243575.70800000001</c:v>
                </c:pt>
                <c:pt idx="7">
                  <c:v>521838.36399999994</c:v>
                </c:pt>
                <c:pt idx="8">
                  <c:v>1180923.9439999999</c:v>
                </c:pt>
                <c:pt idx="9">
                  <c:v>2873609.5719999997</c:v>
                </c:pt>
                <c:pt idx="10">
                  <c:v>7813437.466</c:v>
                </c:pt>
                <c:pt idx="11">
                  <c:v>21362357.302000001</c:v>
                </c:pt>
                <c:pt idx="12">
                  <c:v>48339249.952000007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309-4DA3-9BF8-D75733F9FC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0">
              <a:noFill/>
            </a:ln>
          </c:spPr>
        </c:hiLowLines>
        <c:marker val="1"/>
        <c:smooth val="0"/>
        <c:axId val="31176067"/>
        <c:axId val="81982841"/>
      </c:lineChart>
      <c:catAx>
        <c:axId val="31176067"/>
        <c:scaling>
          <c:orientation val="minMax"/>
        </c:scaling>
        <c:delete val="0"/>
        <c:axPos val="b"/>
        <c:minorGridlines/>
        <c:title>
          <c:tx>
            <c:rich>
              <a:bodyPr rot="0"/>
              <a:lstStyle/>
              <a:p>
                <a:pPr>
                  <a:defRPr sz="900" b="0" strike="noStrike" spc="-1">
                    <a:latin typeface="Arial"/>
                  </a:defRPr>
                </a:pPr>
                <a:r>
                  <a:rPr lang="en-US" sz="900" b="0" strike="noStrike" spc="-1">
                    <a:latin typeface="Arial"/>
                  </a:rPr>
                  <a:t>Message Size (bytes)</a:t>
                </a:r>
              </a:p>
            </c:rich>
          </c:tx>
          <c:overlay val="0"/>
          <c:spPr>
            <a:noFill/>
            <a:ln w="0">
              <a:noFill/>
            </a:ln>
          </c:spPr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 b="0" strike="noStrike" spc="-1">
                <a:latin typeface="Arial"/>
              </a:defRPr>
            </a:pPr>
            <a:endParaRPr lang="en-US"/>
          </a:p>
        </c:txPr>
        <c:crossAx val="81982841"/>
        <c:crosses val="autoZero"/>
        <c:auto val="1"/>
        <c:lblAlgn val="ctr"/>
        <c:lblOffset val="100"/>
        <c:noMultiLvlLbl val="0"/>
      </c:catAx>
      <c:valAx>
        <c:axId val="81982841"/>
        <c:scaling>
          <c:logBase val="2"/>
          <c:orientation val="minMax"/>
        </c:scaling>
        <c:delete val="0"/>
        <c:axPos val="l"/>
        <c:minorGridlines/>
        <c:title>
          <c:tx>
            <c:rich>
              <a:bodyPr rot="-5400000"/>
              <a:lstStyle/>
              <a:p>
                <a:pPr>
                  <a:defRPr sz="900" b="0" strike="noStrike" spc="-1">
                    <a:latin typeface="Arial"/>
                  </a:defRPr>
                </a:pPr>
                <a:r>
                  <a:rPr lang="en-US" sz="900" b="0" strike="noStrike" spc="-1">
                    <a:latin typeface="Arial"/>
                  </a:rPr>
                  <a:t>Latency (us)</a:t>
                </a:r>
              </a:p>
            </c:rich>
          </c:tx>
          <c:overlay val="0"/>
          <c:spPr>
            <a:noFill/>
            <a:ln w="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0">
            <a:solidFill>
              <a:srgbClr val="B3B3B3"/>
            </a:solidFill>
          </a:ln>
        </c:spPr>
        <c:txPr>
          <a:bodyPr/>
          <a:lstStyle/>
          <a:p>
            <a:pPr>
              <a:defRPr sz="1000" b="0" strike="noStrike" spc="-1">
                <a:latin typeface="Arial"/>
              </a:defRPr>
            </a:pPr>
            <a:endParaRPr lang="en-US"/>
          </a:p>
        </c:txPr>
        <c:crossAx val="31176067"/>
        <c:crosses val="autoZero"/>
        <c:crossBetween val="between"/>
        <c:majorUnit val="0.30102999565999999"/>
        <c:minorUnit val="2"/>
      </c:valAx>
      <c:spPr>
        <a:noFill/>
        <a:ln w="0">
          <a:solidFill>
            <a:srgbClr val="B3B3B3"/>
          </a:solidFill>
        </a:ln>
      </c:spPr>
    </c:plotArea>
    <c:legend>
      <c:legendPos val="r"/>
      <c:overlay val="0"/>
      <c:spPr>
        <a:noFill/>
        <a:ln w="0">
          <a:noFill/>
        </a:ln>
      </c:spPr>
      <c:txPr>
        <a:bodyPr/>
        <a:lstStyle/>
        <a:p>
          <a:pPr>
            <a:defRPr sz="1000" b="0" strike="noStrike" spc="-1">
              <a:latin typeface="Arial"/>
            </a:defRPr>
          </a:pPr>
          <a:endParaRPr lang="en-US"/>
        </a:p>
      </c:txPr>
    </c:legend>
    <c:plotVisOnly val="1"/>
    <c:dispBlanksAs val="gap"/>
    <c:showDLblsOverMax val="1"/>
  </c:chart>
  <c:spPr>
    <a:solidFill>
      <a:srgbClr val="FFFFFF"/>
    </a:solidFill>
    <a:ln w="0"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9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93" name="PlaceHolder 4"/>
          <p:cNvSpPr>
            <a:spLocks noGrp="1"/>
          </p:cNvSpPr>
          <p:nvPr>
            <p:ph type="dt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en-US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94" name="PlaceHolder 5"/>
          <p:cNvSpPr>
            <a:spLocks noGrp="1"/>
          </p:cNvSpPr>
          <p:nvPr>
            <p:ph type="ftr" idx="2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en-US" sz="1400" b="0" strike="noStrike" spc="-1">
                <a:latin typeface="Times New Roman"/>
              </a:defRPr>
            </a:lvl1pPr>
          </a:lstStyle>
          <a:p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95" name="PlaceHolder 6"/>
          <p:cNvSpPr>
            <a:spLocks noGrp="1"/>
          </p:cNvSpPr>
          <p:nvPr>
            <p:ph type="sldNum" idx="3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buNone/>
              <a:defRPr lang="en-US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fld id="{9BEC5E58-84A9-4AB2-B1B6-212A6D271981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1638" y="696913"/>
            <a:ext cx="6183312" cy="3479800"/>
          </a:xfrm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CA7853-FEA0-404D-A28E-1EBB2C87A31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342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4013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pPr algn="r">
              <a:buNone/>
            </a:pPr>
            <a:fld id="{9BEC5E58-84A9-4AB2-B1B6-212A6D271981}" type="slidenum">
              <a:rPr lang="en-US" sz="1400" b="0" strike="noStrike" spc="-1" smtClean="0">
                <a:latin typeface="Times New Roman"/>
              </a:rPr>
              <a:t>13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67992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4013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pPr algn="r">
              <a:buNone/>
            </a:pPr>
            <a:fld id="{3C3F6BAD-5031-439B-B986-A2AF19D61EE7}" type="slidenum">
              <a:rPr lang="en-US" sz="1400" b="0" strike="noStrike" spc="-1" smtClean="0">
                <a:latin typeface="Times New Roman"/>
              </a:rPr>
              <a:t>29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00629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prstGeom prst="rect">
            <a:avLst/>
          </a:prstGeom>
          <a:ln w="0">
            <a:noFill/>
          </a:ln>
        </p:spPr>
      </p:sp>
      <p:sp>
        <p:nvSpPr>
          <p:cNvPr id="385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20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386" name="PlaceHolder 3"/>
          <p:cNvSpPr>
            <a:spLocks noGrp="1"/>
          </p:cNvSpPr>
          <p:nvPr>
            <p:ph type="sldNum" idx="5"/>
          </p:nvPr>
        </p:nvSpPr>
        <p:spPr>
          <a:xfrm>
            <a:off x="4399200" y="9555480"/>
            <a:ext cx="3372480" cy="50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en-US" sz="14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5AECB93F-FA57-4519-83E1-170DD54D1CBE}" type="slidenum">
              <a:rPr lang="en-US" sz="1400" b="0" strike="noStrike" spc="-1">
                <a:latin typeface="Times New Roman"/>
              </a:rPr>
              <a:t>30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prstGeom prst="rect">
            <a:avLst/>
          </a:prstGeom>
          <a:ln w="0">
            <a:noFill/>
          </a:ln>
        </p:spPr>
      </p:sp>
      <p:sp>
        <p:nvSpPr>
          <p:cNvPr id="388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20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389" name="PlaceHolder 3"/>
          <p:cNvSpPr>
            <a:spLocks noGrp="1"/>
          </p:cNvSpPr>
          <p:nvPr>
            <p:ph type="sldNum" idx="6"/>
          </p:nvPr>
        </p:nvSpPr>
        <p:spPr>
          <a:xfrm>
            <a:off x="4399200" y="9555480"/>
            <a:ext cx="3372480" cy="50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en-US" sz="14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350C1EBF-A5D0-457D-AD3E-FB3F4C0CF399}" type="slidenum">
              <a:rPr lang="en-US" sz="1400" b="0" strike="noStrike" spc="-1">
                <a:latin typeface="Times New Roman"/>
              </a:rPr>
              <a:t>31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39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398" name="PlaceHolder 3"/>
          <p:cNvSpPr>
            <a:spLocks noGrp="1"/>
          </p:cNvSpPr>
          <p:nvPr>
            <p:ph type="sldNum" idx="9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A94F401F-602E-4616-8E50-723D789D513A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32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6940" y="1205348"/>
            <a:ext cx="10490661" cy="5104015"/>
          </a:xfrm>
        </p:spPr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75859" y="176427"/>
            <a:ext cx="10795460" cy="772768"/>
          </a:xfrm>
          <a:prstGeom prst="rect">
            <a:avLst/>
          </a:prstGeom>
        </p:spPr>
        <p:txBody>
          <a:bodyPr lIns="91434" tIns="45717" rIns="91434" bIns="45717"/>
          <a:lstStyle>
            <a:lvl1pPr algn="l">
              <a:defRPr sz="3467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3115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 descr="hibd.png"/>
          <p:cNvPicPr/>
          <p:nvPr/>
        </p:nvPicPr>
        <p:blipFill>
          <a:blip r:embed="rId14"/>
          <a:stretch/>
        </p:blipFill>
        <p:spPr>
          <a:xfrm>
            <a:off x="77040" y="6638760"/>
            <a:ext cx="734400" cy="212040"/>
          </a:xfrm>
          <a:prstGeom prst="rect">
            <a:avLst/>
          </a:prstGeom>
          <a:ln w="0">
            <a:noFill/>
          </a:ln>
        </p:spPr>
      </p:pic>
      <p:sp>
        <p:nvSpPr>
          <p:cNvPr id="11" name="Rectangle 6" hidden="1"/>
          <p:cNvSpPr/>
          <p:nvPr/>
        </p:nvSpPr>
        <p:spPr>
          <a:xfrm>
            <a:off x="0" y="6645240"/>
            <a:ext cx="12191400" cy="229320"/>
          </a:xfrm>
          <a:prstGeom prst="rect">
            <a:avLst/>
          </a:prstGeom>
          <a:solidFill>
            <a:schemeClr val="tx2"/>
          </a:solidFill>
          <a:ln w="12700" cap="sq">
            <a:solidFill>
              <a:srgbClr val="000000">
                <a:alpha val="25000"/>
              </a:srgb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Rectangle 21" hidden="1"/>
          <p:cNvSpPr/>
          <p:nvPr/>
        </p:nvSpPr>
        <p:spPr>
          <a:xfrm>
            <a:off x="0" y="6675840"/>
            <a:ext cx="12191400" cy="18756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Rectangle 11" hidden="1"/>
          <p:cNvSpPr/>
          <p:nvPr/>
        </p:nvSpPr>
        <p:spPr>
          <a:xfrm>
            <a:off x="0" y="0"/>
            <a:ext cx="12191400" cy="73800"/>
          </a:xfrm>
          <a:prstGeom prst="rect">
            <a:avLst/>
          </a:prstGeom>
          <a:solidFill>
            <a:schemeClr val="tx2"/>
          </a:solidFill>
          <a:ln w="12700" cap="sq">
            <a:solidFill>
              <a:srgbClr val="000000">
                <a:alpha val="25000"/>
              </a:srgb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Rectangle 21" hidden="1"/>
          <p:cNvSpPr/>
          <p:nvPr/>
        </p:nvSpPr>
        <p:spPr>
          <a:xfrm>
            <a:off x="11391840" y="6626520"/>
            <a:ext cx="799560" cy="21384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numCol="1" spcCol="0" anchor="ctr">
            <a:noAutofit/>
          </a:bodyPr>
          <a:lstStyle/>
          <a:p>
            <a:pPr algn="r">
              <a:lnSpc>
                <a:spcPct val="100000"/>
              </a:lnSpc>
              <a:spcBef>
                <a:spcPts val="799"/>
              </a:spcBef>
              <a:buNone/>
            </a:pPr>
            <a:fld id="{223634BF-E020-4733-84E2-59BBFFF03EDD}" type="slidenum">
              <a:rPr lang="en-US" sz="1600" b="1" strike="noStrike" spc="-1">
                <a:solidFill>
                  <a:srgbClr val="FFFFFF"/>
                </a:solidFill>
                <a:latin typeface="Calibri"/>
                <a:ea typeface="DejaVu Sans"/>
              </a:rPr>
              <a:t>‹#›</a:t>
            </a:fld>
            <a:endParaRPr lang="en-US" sz="1600" b="0" strike="noStrike" spc="-1">
              <a:latin typeface="Arial"/>
            </a:endParaRPr>
          </a:p>
        </p:txBody>
      </p:sp>
      <p:sp>
        <p:nvSpPr>
          <p:cNvPr id="5" name="Rectangle 21" hidden="1"/>
          <p:cNvSpPr/>
          <p:nvPr/>
        </p:nvSpPr>
        <p:spPr>
          <a:xfrm>
            <a:off x="-84240" y="6725160"/>
            <a:ext cx="3675600" cy="22932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numCol="1" spcCol="0" anchor="b">
            <a:noAutofit/>
          </a:bodyPr>
          <a:lstStyle/>
          <a:p>
            <a:pPr>
              <a:lnSpc>
                <a:spcPct val="100000"/>
              </a:lnSpc>
              <a:spcBef>
                <a:spcPts val="799"/>
              </a:spcBef>
              <a:buNone/>
            </a:pPr>
            <a:r>
              <a:rPr lang="en-US" sz="1600" b="1" strike="noStrike" spc="-1">
                <a:solidFill>
                  <a:srgbClr val="FFFFFF"/>
                </a:solidFill>
                <a:latin typeface="Calibri"/>
                <a:ea typeface="DejaVu Sans"/>
              </a:rPr>
              <a:t>Network Based Computing Laboratory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6" name="Rectangle 15"/>
          <p:cNvSpPr/>
          <p:nvPr/>
        </p:nvSpPr>
        <p:spPr>
          <a:xfrm>
            <a:off x="0" y="6783480"/>
            <a:ext cx="12191400" cy="73800"/>
          </a:xfrm>
          <a:prstGeom prst="rect">
            <a:avLst/>
          </a:prstGeom>
          <a:solidFill>
            <a:schemeClr val="tx2"/>
          </a:solidFill>
          <a:ln w="12700" cap="sq">
            <a:solidFill>
              <a:srgbClr val="000000">
                <a:alpha val="25000"/>
              </a:srgb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" name="Picture 5"/>
          <p:cNvPicPr/>
          <p:nvPr/>
        </p:nvPicPr>
        <p:blipFill>
          <a:blip r:embed="rId15"/>
          <a:stretch/>
        </p:blipFill>
        <p:spPr>
          <a:xfrm>
            <a:off x="71280" y="-30600"/>
            <a:ext cx="3187800" cy="1129320"/>
          </a:xfrm>
          <a:prstGeom prst="rect">
            <a:avLst/>
          </a:prstGeom>
          <a:ln w="0">
            <a:noFill/>
          </a:ln>
        </p:spPr>
      </p:pic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775800" y="238680"/>
            <a:ext cx="10794600" cy="77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1" descr="hibd.png"/>
          <p:cNvPicPr/>
          <p:nvPr/>
        </p:nvPicPr>
        <p:blipFill>
          <a:blip r:embed="rId15"/>
          <a:stretch/>
        </p:blipFill>
        <p:spPr>
          <a:xfrm>
            <a:off x="77040" y="6638760"/>
            <a:ext cx="734400" cy="212040"/>
          </a:xfrm>
          <a:prstGeom prst="rect">
            <a:avLst/>
          </a:prstGeom>
          <a:ln w="0">
            <a:noFill/>
          </a:ln>
        </p:spPr>
      </p:pic>
      <p:sp>
        <p:nvSpPr>
          <p:cNvPr id="47" name="Rectangle 6"/>
          <p:cNvSpPr/>
          <p:nvPr/>
        </p:nvSpPr>
        <p:spPr>
          <a:xfrm>
            <a:off x="0" y="6645240"/>
            <a:ext cx="12191400" cy="229320"/>
          </a:xfrm>
          <a:prstGeom prst="rect">
            <a:avLst/>
          </a:prstGeom>
          <a:solidFill>
            <a:schemeClr val="tx2"/>
          </a:solidFill>
          <a:ln w="12700" cap="sq">
            <a:solidFill>
              <a:srgbClr val="000000">
                <a:alpha val="25000"/>
              </a:srgb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" name="Rectangle 21"/>
          <p:cNvSpPr/>
          <p:nvPr/>
        </p:nvSpPr>
        <p:spPr>
          <a:xfrm>
            <a:off x="0" y="6675840"/>
            <a:ext cx="12191400" cy="18756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" name="Rectangle 11"/>
          <p:cNvSpPr/>
          <p:nvPr/>
        </p:nvSpPr>
        <p:spPr>
          <a:xfrm>
            <a:off x="0" y="0"/>
            <a:ext cx="12191400" cy="73800"/>
          </a:xfrm>
          <a:prstGeom prst="rect">
            <a:avLst/>
          </a:prstGeom>
          <a:solidFill>
            <a:schemeClr val="tx2"/>
          </a:solidFill>
          <a:ln w="12700" cap="sq">
            <a:solidFill>
              <a:srgbClr val="000000">
                <a:alpha val="25000"/>
              </a:srgb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" name="Rectangle 21"/>
          <p:cNvSpPr/>
          <p:nvPr/>
        </p:nvSpPr>
        <p:spPr>
          <a:xfrm>
            <a:off x="11391840" y="6626520"/>
            <a:ext cx="799560" cy="21384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numCol="1" spcCol="0" anchor="ctr">
            <a:noAutofit/>
          </a:bodyPr>
          <a:lstStyle/>
          <a:p>
            <a:pPr algn="r">
              <a:lnSpc>
                <a:spcPct val="100000"/>
              </a:lnSpc>
              <a:spcBef>
                <a:spcPts val="799"/>
              </a:spcBef>
              <a:buNone/>
            </a:pPr>
            <a:fld id="{06666AE9-868E-48FF-B5AE-2F12ABA70C1D}" type="slidenum">
              <a:rPr lang="en-US" sz="1600" b="1" strike="noStrike" spc="-1">
                <a:solidFill>
                  <a:srgbClr val="FFFFFF"/>
                </a:solidFill>
                <a:latin typeface="Calibri"/>
                <a:ea typeface="DejaVu Sans"/>
              </a:rPr>
              <a:t>‹#›</a:t>
            </a:fld>
            <a:endParaRPr lang="en-US" sz="1600" b="0" strike="noStrike" spc="-1">
              <a:latin typeface="Arial"/>
            </a:endParaRPr>
          </a:p>
        </p:txBody>
      </p:sp>
      <p:sp>
        <p:nvSpPr>
          <p:cNvPr id="51" name="Rectangle 21"/>
          <p:cNvSpPr/>
          <p:nvPr/>
        </p:nvSpPr>
        <p:spPr>
          <a:xfrm>
            <a:off x="-84240" y="6725160"/>
            <a:ext cx="3675600" cy="22932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numCol="1" spcCol="0" anchor="b">
            <a:noAutofit/>
          </a:bodyPr>
          <a:lstStyle/>
          <a:p>
            <a:pPr>
              <a:lnSpc>
                <a:spcPct val="100000"/>
              </a:lnSpc>
              <a:spcBef>
                <a:spcPts val="799"/>
              </a:spcBef>
              <a:buNone/>
            </a:pPr>
            <a:r>
              <a:rPr lang="en-US" sz="1600" b="1" strike="noStrike" spc="-1">
                <a:solidFill>
                  <a:srgbClr val="FFFFFF"/>
                </a:solidFill>
                <a:latin typeface="Calibri"/>
                <a:ea typeface="DejaVu Sans"/>
              </a:rPr>
              <a:t>Network Based Computing Laboratory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hsundar/usor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0.png"/><Relationship Id="rId3" Type="http://schemas.openxmlformats.org/officeDocument/2006/relationships/image" Target="../media/image42.png"/><Relationship Id="rId7" Type="http://schemas.openxmlformats.org/officeDocument/2006/relationships/image" Target="../media/image80.png"/><Relationship Id="rId12" Type="http://schemas.openxmlformats.org/officeDocument/2006/relationships/image" Target="../media/image130.png"/><Relationship Id="rId17" Type="http://schemas.openxmlformats.org/officeDocument/2006/relationships/image" Target="../media/image180.png"/><Relationship Id="rId2" Type="http://schemas.openxmlformats.org/officeDocument/2006/relationships/image" Target="../media/image310.png"/><Relationship Id="rId16" Type="http://schemas.openxmlformats.org/officeDocument/2006/relationships/image" Target="../media/image17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0.png"/><Relationship Id="rId11" Type="http://schemas.openxmlformats.org/officeDocument/2006/relationships/image" Target="../media/image12.png"/><Relationship Id="rId5" Type="http://schemas.openxmlformats.org/officeDocument/2006/relationships/image" Target="../media/image60.png"/><Relationship Id="rId15" Type="http://schemas.openxmlformats.org/officeDocument/2006/relationships/image" Target="../media/image160.png"/><Relationship Id="rId10" Type="http://schemas.openxmlformats.org/officeDocument/2006/relationships/image" Target="../media/image11.png"/><Relationship Id="rId4" Type="http://schemas.openxmlformats.org/officeDocument/2006/relationships/image" Target="../media/image50.png"/><Relationship Id="rId9" Type="http://schemas.openxmlformats.org/officeDocument/2006/relationships/image" Target="../media/image10.png"/><Relationship Id="rId14" Type="http://schemas.openxmlformats.org/officeDocument/2006/relationships/image" Target="../media/image15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13" Type="http://schemas.openxmlformats.org/officeDocument/2006/relationships/image" Target="../media/image29.png"/><Relationship Id="rId3" Type="http://schemas.openxmlformats.org/officeDocument/2006/relationships/image" Target="../media/image200.png"/><Relationship Id="rId7" Type="http://schemas.openxmlformats.org/officeDocument/2006/relationships/image" Target="../media/image230.png"/><Relationship Id="rId12" Type="http://schemas.openxmlformats.org/officeDocument/2006/relationships/image" Target="../media/image28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0.png"/><Relationship Id="rId11" Type="http://schemas.openxmlformats.org/officeDocument/2006/relationships/image" Target="../media/image27.png"/><Relationship Id="rId5" Type="http://schemas.openxmlformats.org/officeDocument/2006/relationships/image" Target="../media/image70.png"/><Relationship Id="rId10" Type="http://schemas.openxmlformats.org/officeDocument/2006/relationships/image" Target="../media/image26.png"/><Relationship Id="rId4" Type="http://schemas.openxmlformats.org/officeDocument/2006/relationships/image" Target="../media/image210.png"/><Relationship Id="rId9" Type="http://schemas.openxmlformats.org/officeDocument/2006/relationships/image" Target="../media/image25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0.png"/><Relationship Id="rId3" Type="http://schemas.openxmlformats.org/officeDocument/2006/relationships/image" Target="../media/image30.png"/><Relationship Id="rId7" Type="http://schemas.openxmlformats.org/officeDocument/2006/relationships/image" Target="../media/image80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0.png"/><Relationship Id="rId11" Type="http://schemas.openxmlformats.org/officeDocument/2006/relationships/image" Target="../media/image32.png"/><Relationship Id="rId5" Type="http://schemas.openxmlformats.org/officeDocument/2006/relationships/image" Target="../media/image210.png"/><Relationship Id="rId15" Type="http://schemas.openxmlformats.org/officeDocument/2006/relationships/image" Target="../media/image34.png"/><Relationship Id="rId10" Type="http://schemas.openxmlformats.org/officeDocument/2006/relationships/image" Target="../media/image180.png"/><Relationship Id="rId4" Type="http://schemas.openxmlformats.org/officeDocument/2006/relationships/image" Target="../media/image31.png"/><Relationship Id="rId9" Type="http://schemas.openxmlformats.org/officeDocument/2006/relationships/image" Target="../media/image170.png"/><Relationship Id="rId14" Type="http://schemas.openxmlformats.org/officeDocument/2006/relationships/image" Target="../media/image1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mvapich.cse.ohio-state.ed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nowlab.cse.ohio-state.edu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823680" y="1217520"/>
            <a:ext cx="10544040" cy="230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4400" b="1" strike="noStrike" spc="-1" dirty="0">
                <a:solidFill>
                  <a:srgbClr val="CD052B"/>
                </a:solidFill>
                <a:latin typeface="Calibri"/>
              </a:rPr>
              <a:t>Can near-data processing accelerate dense MPI collectives? An MVAPICH Approach</a:t>
            </a:r>
            <a:endParaRPr lang="en-US" sz="4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subTitle"/>
          </p:nvPr>
        </p:nvSpPr>
        <p:spPr>
          <a:xfrm>
            <a:off x="1701720" y="3640320"/>
            <a:ext cx="8787960" cy="239148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t">
            <a:noAutofit/>
          </a:bodyPr>
          <a:lstStyle/>
          <a:p>
            <a:pPr marL="228600" indent="-228600" algn="ctr">
              <a:lnSpc>
                <a:spcPct val="120000"/>
              </a:lnSpc>
              <a:spcBef>
                <a:spcPts val="425"/>
              </a:spcBef>
              <a:buNone/>
              <a:tabLst>
                <a:tab pos="0" algn="l"/>
              </a:tabLst>
            </a:pPr>
            <a:endParaRPr lang="en-US" sz="2130" b="0" strike="noStrike" spc="-1" dirty="0">
              <a:latin typeface="Arial"/>
            </a:endParaRPr>
          </a:p>
          <a:p>
            <a:pPr marL="228600" indent="-228600" algn="ctr">
              <a:lnSpc>
                <a:spcPct val="80000"/>
              </a:lnSpc>
              <a:spcBef>
                <a:spcPts val="1332"/>
              </a:spcBef>
              <a:buNone/>
              <a:tabLst>
                <a:tab pos="0" algn="l"/>
              </a:tabLst>
            </a:pPr>
            <a:r>
              <a:rPr lang="en-US" sz="3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Talk by: Mustafa Abduljabbar</a:t>
            </a:r>
          </a:p>
          <a:p>
            <a:pPr marL="228600" indent="-228600" algn="ctr">
              <a:lnSpc>
                <a:spcPct val="80000"/>
              </a:lnSpc>
              <a:spcBef>
                <a:spcPts val="1332"/>
              </a:spcBef>
              <a:buNone/>
              <a:tabLst>
                <a:tab pos="0" algn="l"/>
              </a:tabLst>
            </a:pPr>
            <a:r>
              <a:rPr lang="en-US" sz="21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Network-based Computing Laboratory</a:t>
            </a:r>
            <a:endParaRPr lang="en-US" sz="2100" b="0" strike="noStrike" spc="-1" dirty="0">
              <a:latin typeface="Arial"/>
            </a:endParaRPr>
          </a:p>
          <a:p>
            <a:pPr marL="228600" indent="-228600" algn="ctr">
              <a:lnSpc>
                <a:spcPct val="80000"/>
              </a:lnSpc>
              <a:spcBef>
                <a:spcPts val="1332"/>
              </a:spcBef>
              <a:buNone/>
              <a:tabLst>
                <a:tab pos="0" algn="l"/>
              </a:tabLst>
            </a:pPr>
            <a:r>
              <a:rPr lang="en-US" sz="21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Department of Computer Science and Engineering</a:t>
            </a:r>
            <a:endParaRPr lang="en-US" sz="2100" b="0" strike="noStrike" spc="-1" dirty="0">
              <a:latin typeface="Arial"/>
            </a:endParaRPr>
          </a:p>
          <a:p>
            <a:pPr marL="228600" indent="-228600" algn="ctr">
              <a:lnSpc>
                <a:spcPct val="80000"/>
              </a:lnSpc>
              <a:spcBef>
                <a:spcPts val="1332"/>
              </a:spcBef>
              <a:buNone/>
              <a:tabLst>
                <a:tab pos="0" algn="l"/>
              </a:tabLst>
            </a:pPr>
            <a:r>
              <a:rPr lang="en-US" sz="21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The Ohio State University</a:t>
            </a:r>
            <a:endParaRPr lang="en-US" sz="2100" b="0" strike="noStrike" spc="-1" dirty="0">
              <a:latin typeface="Arial"/>
            </a:endParaRPr>
          </a:p>
        </p:txBody>
      </p:sp>
      <p:sp>
        <p:nvSpPr>
          <p:cNvPr id="98" name="Rectangle 5"/>
          <p:cNvSpPr/>
          <p:nvPr/>
        </p:nvSpPr>
        <p:spPr>
          <a:xfrm>
            <a:off x="1490760" y="2903400"/>
            <a:ext cx="9515520" cy="118224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99" name="TextBox 1"/>
          <p:cNvSpPr/>
          <p:nvPr/>
        </p:nvSpPr>
        <p:spPr>
          <a:xfrm>
            <a:off x="-1919160" y="1180080"/>
            <a:ext cx="183960" cy="53496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/>
          </p:nvPr>
        </p:nvSpPr>
        <p:spPr>
          <a:xfrm>
            <a:off x="786960" y="1205280"/>
            <a:ext cx="10490040" cy="510336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t">
            <a:noAutofit/>
          </a:bodyPr>
          <a:lstStyle/>
          <a:p>
            <a:pPr>
              <a:lnSpc>
                <a:spcPct val="120000"/>
              </a:lnSpc>
              <a:spcBef>
                <a:spcPts val="479"/>
              </a:spcBef>
              <a:buNone/>
              <a:tabLst>
                <a:tab pos="0" algn="l"/>
              </a:tabLst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ts val="420"/>
              </a:spcBef>
              <a:buNone/>
              <a:tabLst>
                <a:tab pos="0" algn="l"/>
              </a:tabLst>
            </a:pPr>
            <a:endParaRPr lang="en-US" sz="2500" b="0" strike="noStrike" spc="-1">
              <a:solidFill>
                <a:srgbClr val="000000"/>
              </a:solidFill>
              <a:latin typeface="Arial"/>
            </a:endParaRPr>
          </a:p>
          <a:p>
            <a:pPr marL="1123920" indent="-285840">
              <a:lnSpc>
                <a:spcPct val="120000"/>
              </a:lnSpc>
              <a:spcBef>
                <a:spcPts val="420"/>
              </a:spcBef>
              <a:buNone/>
              <a:tabLst>
                <a:tab pos="0" algn="l"/>
              </a:tabLst>
            </a:pPr>
            <a:endParaRPr lang="en-US" sz="17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20000"/>
              </a:lnSpc>
              <a:spcBef>
                <a:spcPts val="479"/>
              </a:spcBef>
              <a:buNone/>
              <a:tabLst>
                <a:tab pos="0" algn="l"/>
              </a:tabLst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20000"/>
              </a:lnSpc>
              <a:spcBef>
                <a:spcPts val="1417"/>
              </a:spcBef>
              <a:buNone/>
              <a:tabLst>
                <a:tab pos="0" algn="l"/>
              </a:tabLst>
            </a:pPr>
            <a:endParaRPr lang="en-US" sz="21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20000"/>
              </a:lnSpc>
              <a:spcBef>
                <a:spcPts val="479"/>
              </a:spcBef>
              <a:buNone/>
              <a:tabLst>
                <a:tab pos="0" algn="l"/>
              </a:tabLst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title"/>
          </p:nvPr>
        </p:nvSpPr>
        <p:spPr>
          <a:xfrm>
            <a:off x="775800" y="238680"/>
            <a:ext cx="10794600" cy="7722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4800" b="1" strike="noStrike" spc="-1">
                <a:solidFill>
                  <a:srgbClr val="CD052B"/>
                </a:solidFill>
                <a:latin typeface="Calibri"/>
              </a:rPr>
              <a:t>MV2 Pt-to-Pt based with PMEM </a:t>
            </a:r>
            <a:r>
              <a:rPr lang="en-US" sz="4800" b="1" spc="-1">
                <a:solidFill>
                  <a:srgbClr val="CD052B"/>
                </a:solidFill>
                <a:latin typeface="Calibri"/>
              </a:rPr>
              <a:t>memory modes</a:t>
            </a:r>
            <a:endParaRPr lang="en-US" sz="4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1"/>
          <p:cNvSpPr/>
          <p:nvPr/>
        </p:nvSpPr>
        <p:spPr>
          <a:xfrm>
            <a:off x="939240" y="1357560"/>
            <a:ext cx="10490040" cy="5103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numCol="1" spcCol="0" anchor="t">
            <a:noAutofit/>
          </a:bodyPr>
          <a:lstStyle/>
          <a:p>
            <a:pPr>
              <a:lnSpc>
                <a:spcPct val="120000"/>
              </a:lnSpc>
              <a:spcBef>
                <a:spcPts val="479"/>
              </a:spcBef>
              <a:buNone/>
              <a:tabLst>
                <a:tab pos="0" algn="l"/>
              </a:tabLst>
            </a:pPr>
            <a:endParaRPr lang="en-US" sz="2400" b="0" strike="noStrike" spc="-1">
              <a:latin typeface="Arial"/>
            </a:endParaRPr>
          </a:p>
          <a:p>
            <a:pPr marL="1123920" indent="-285840">
              <a:lnSpc>
                <a:spcPct val="120000"/>
              </a:lnSpc>
              <a:spcBef>
                <a:spcPts val="420"/>
              </a:spcBef>
              <a:buNone/>
              <a:tabLst>
                <a:tab pos="0" algn="l"/>
              </a:tabLst>
            </a:pPr>
            <a:endParaRPr lang="en-US" sz="1700" b="0" strike="noStrike" spc="-1">
              <a:latin typeface="Arial"/>
            </a:endParaRPr>
          </a:p>
          <a:p>
            <a:pPr marL="228600" indent="-228600">
              <a:lnSpc>
                <a:spcPct val="120000"/>
              </a:lnSpc>
              <a:spcBef>
                <a:spcPts val="479"/>
              </a:spcBef>
              <a:buNone/>
              <a:tabLst>
                <a:tab pos="0" algn="l"/>
              </a:tabLst>
            </a:pPr>
            <a:endParaRPr lang="en-US" sz="2400" b="0" strike="noStrike" spc="-1">
              <a:latin typeface="Arial"/>
            </a:endParaRPr>
          </a:p>
          <a:p>
            <a:pPr marL="228600" indent="-228600">
              <a:lnSpc>
                <a:spcPct val="120000"/>
              </a:lnSpc>
              <a:spcBef>
                <a:spcPts val="1417"/>
              </a:spcBef>
              <a:buNone/>
              <a:tabLst>
                <a:tab pos="0" algn="l"/>
              </a:tabLst>
            </a:pPr>
            <a:endParaRPr lang="en-US" sz="2100" b="0" strike="noStrike" spc="-1">
              <a:latin typeface="Arial"/>
            </a:endParaRPr>
          </a:p>
          <a:p>
            <a:pPr marL="228600" indent="-228600">
              <a:lnSpc>
                <a:spcPct val="120000"/>
              </a:lnSpc>
              <a:spcBef>
                <a:spcPts val="479"/>
              </a:spcBef>
              <a:buNone/>
              <a:tabLst>
                <a:tab pos="0" algn="l"/>
              </a:tabLst>
            </a:pPr>
            <a:endParaRPr lang="en-US" sz="2400" b="0" strike="noStrike" spc="-1">
              <a:latin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0753FE-0D00-ED67-BEBF-68BEDA2BAB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286" y="2083906"/>
            <a:ext cx="6092714" cy="37673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AFA49BA-1656-0C05-F229-2766C1F32D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3906"/>
            <a:ext cx="6092714" cy="3767328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FA28424-68A1-0F28-7619-B1FDCBD12F68}"/>
              </a:ext>
            </a:extLst>
          </p:cNvPr>
          <p:cNvCxnSpPr>
            <a:cxnSpLocks/>
          </p:cNvCxnSpPr>
          <p:nvPr/>
        </p:nvCxnSpPr>
        <p:spPr>
          <a:xfrm>
            <a:off x="7634832" y="2983230"/>
            <a:ext cx="0" cy="178308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0927D2C-FF91-8C1D-9630-ED42492E24E7}"/>
              </a:ext>
            </a:extLst>
          </p:cNvPr>
          <p:cNvCxnSpPr>
            <a:cxnSpLocks/>
          </p:cNvCxnSpPr>
          <p:nvPr/>
        </p:nvCxnSpPr>
        <p:spPr>
          <a:xfrm>
            <a:off x="9707472" y="2983230"/>
            <a:ext cx="0" cy="178308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A4ABFF8-9B84-7DD2-C0E3-61981DFAF35E}"/>
              </a:ext>
            </a:extLst>
          </p:cNvPr>
          <p:cNvSpPr txBox="1"/>
          <p:nvPr/>
        </p:nvSpPr>
        <p:spPr>
          <a:xfrm>
            <a:off x="6964523" y="4028530"/>
            <a:ext cx="682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L2 cache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8F2407-FD57-93AF-9544-03FFECF9BEB3}"/>
              </a:ext>
            </a:extLst>
          </p:cNvPr>
          <p:cNvSpPr txBox="1"/>
          <p:nvPr/>
        </p:nvSpPr>
        <p:spPr>
          <a:xfrm>
            <a:off x="8225633" y="4028530"/>
            <a:ext cx="682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L3 cache</a:t>
            </a:r>
          </a:p>
        </p:txBody>
      </p:sp>
    </p:spTree>
    <p:extLst>
      <p:ext uri="{BB962C8B-B14F-4D97-AF65-F5344CB8AC3E}">
        <p14:creationId xmlns:p14="http://schemas.microsoft.com/office/powerpoint/2010/main" val="515423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4800" b="1" spc="-1" dirty="0" err="1">
                <a:solidFill>
                  <a:srgbClr val="CD052B"/>
                </a:solidFill>
                <a:latin typeface="Calibri"/>
              </a:rPr>
              <a:t>Alltoall</a:t>
            </a:r>
            <a:r>
              <a:rPr lang="en-US" sz="4800" b="1" spc="-1" dirty="0">
                <a:solidFill>
                  <a:srgbClr val="CD052B"/>
                </a:solidFill>
                <a:latin typeface="Calibri"/>
              </a:rPr>
              <a:t> collective behavior</a:t>
            </a:r>
            <a:endParaRPr lang="en-US" dirty="0"/>
          </a:p>
        </p:txBody>
      </p:sp>
      <p:sp>
        <p:nvSpPr>
          <p:cNvPr id="207" name="PlaceHolder 1"/>
          <p:cNvSpPr/>
          <p:nvPr/>
        </p:nvSpPr>
        <p:spPr>
          <a:xfrm>
            <a:off x="786960" y="1205280"/>
            <a:ext cx="10489680" cy="5103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numCol="1" spcCol="0" anchor="t">
            <a:noAutofit/>
          </a:bodyPr>
          <a:lstStyle/>
          <a:p>
            <a:pPr>
              <a:lnSpc>
                <a:spcPct val="120000"/>
              </a:lnSpc>
              <a:spcBef>
                <a:spcPts val="479"/>
              </a:spcBef>
              <a:buNone/>
              <a:tabLst>
                <a:tab pos="0" algn="l"/>
              </a:tabLst>
            </a:pPr>
            <a:endParaRPr lang="en-US" sz="24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25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499"/>
              </a:spcBef>
              <a:buNone/>
              <a:tabLst>
                <a:tab pos="0" algn="l"/>
              </a:tabLst>
            </a:pPr>
            <a:endParaRPr lang="en-US" sz="2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499"/>
              </a:spcBef>
              <a:buNone/>
              <a:tabLst>
                <a:tab pos="0" algn="l"/>
              </a:tabLst>
            </a:pPr>
            <a:endParaRPr lang="en-US" sz="2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2500" b="0" strike="noStrike" spc="-1" dirty="0">
              <a:latin typeface="Arial"/>
            </a:endParaRPr>
          </a:p>
          <a:p>
            <a:pPr marL="1123920" indent="-285840">
              <a:lnSpc>
                <a:spcPct val="120000"/>
              </a:lnSpc>
              <a:spcBef>
                <a:spcPts val="420"/>
              </a:spcBef>
              <a:buNone/>
              <a:tabLst>
                <a:tab pos="0" algn="l"/>
              </a:tabLst>
            </a:pPr>
            <a:endParaRPr lang="en-US" sz="1700" b="0" strike="noStrike" spc="-1" dirty="0">
              <a:latin typeface="Arial"/>
            </a:endParaRPr>
          </a:p>
          <a:p>
            <a:pPr marL="228600" indent="-228600">
              <a:lnSpc>
                <a:spcPct val="120000"/>
              </a:lnSpc>
              <a:spcBef>
                <a:spcPts val="479"/>
              </a:spcBef>
              <a:buNone/>
              <a:tabLst>
                <a:tab pos="0" algn="l"/>
              </a:tabLst>
            </a:pPr>
            <a:endParaRPr lang="en-US" sz="2400" b="0" strike="noStrike" spc="-1" dirty="0">
              <a:latin typeface="Arial"/>
            </a:endParaRPr>
          </a:p>
          <a:p>
            <a:pPr marL="228600" indent="-228600">
              <a:lnSpc>
                <a:spcPct val="120000"/>
              </a:lnSpc>
              <a:spcBef>
                <a:spcPts val="1417"/>
              </a:spcBef>
              <a:buNone/>
              <a:tabLst>
                <a:tab pos="0" algn="l"/>
              </a:tabLst>
            </a:pPr>
            <a:endParaRPr lang="en-US" sz="1400" b="0" strike="noStrike" spc="-1" dirty="0">
              <a:latin typeface="Arial"/>
            </a:endParaRPr>
          </a:p>
          <a:p>
            <a:pPr marL="228600" indent="-228600">
              <a:lnSpc>
                <a:spcPct val="120000"/>
              </a:lnSpc>
              <a:spcBef>
                <a:spcPts val="479"/>
              </a:spcBef>
              <a:buNone/>
              <a:tabLst>
                <a:tab pos="0" algn="l"/>
              </a:tabLst>
            </a:pPr>
            <a:endParaRPr lang="en-US" sz="2400" b="0" strike="noStrike" spc="-1" dirty="0">
              <a:latin typeface="Arial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398BE84-DEF0-5616-5DE4-3A209C52B0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7286306"/>
              </p:ext>
            </p:extLst>
          </p:nvPr>
        </p:nvGraphicFramePr>
        <p:xfrm>
          <a:off x="4448175" y="934315"/>
          <a:ext cx="7614469" cy="5293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3DBCC7-F147-B9ED-B558-3D3EFF326475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129356" y="1675440"/>
            <a:ext cx="4318819" cy="3977280"/>
          </a:xfrm>
        </p:spPr>
        <p:txBody>
          <a:bodyPr>
            <a:normAutofit/>
          </a:bodyPr>
          <a:lstStyle/>
          <a:p>
            <a:r>
              <a:rPr lang="en-US" sz="2000" dirty="0"/>
              <a:t>Around 1 TB of </a:t>
            </a:r>
            <a:r>
              <a:rPr lang="en-US" sz="2000" dirty="0" err="1"/>
              <a:t>alltoall</a:t>
            </a:r>
            <a:r>
              <a:rPr lang="en-US" sz="2000" dirty="0"/>
              <a:t> exchange without drop in scaling</a:t>
            </a:r>
          </a:p>
          <a:p>
            <a:endParaRPr lang="en-US" sz="2000" dirty="0"/>
          </a:p>
          <a:p>
            <a:r>
              <a:rPr lang="en-US" sz="2000" dirty="0"/>
              <a:t>Proper collective tuning choice and techniques to push the boundaries of effective resource usage</a:t>
            </a:r>
          </a:p>
          <a:p>
            <a:endParaRPr lang="en-US" sz="2000" dirty="0"/>
          </a:p>
          <a:p>
            <a:r>
              <a:rPr lang="en-US" sz="2000" dirty="0"/>
              <a:t>Observed increase in latency due to higher latency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328FA14-DA4D-9FB0-30B3-456B731C1316}"/>
              </a:ext>
            </a:extLst>
          </p:cNvPr>
          <p:cNvSpPr/>
          <p:nvPr/>
        </p:nvSpPr>
        <p:spPr>
          <a:xfrm rot="19860437">
            <a:off x="8583650" y="1945319"/>
            <a:ext cx="2648277" cy="3524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D10216C-4D91-CBD1-5D72-8CF84B2F95A3}"/>
              </a:ext>
            </a:extLst>
          </p:cNvPr>
          <p:cNvSpPr/>
          <p:nvPr/>
        </p:nvSpPr>
        <p:spPr>
          <a:xfrm rot="20172091">
            <a:off x="9400299" y="1880876"/>
            <a:ext cx="2612215" cy="3524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548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775800" y="238680"/>
            <a:ext cx="10794240" cy="771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4800" b="1" spc="-1" dirty="0" err="1">
                <a:solidFill>
                  <a:srgbClr val="CD052B"/>
                </a:solidFill>
                <a:latin typeface="Calibri"/>
              </a:rPr>
              <a:t>Allreduce</a:t>
            </a:r>
            <a:r>
              <a:rPr lang="en-US" sz="4800" b="1" spc="-1" dirty="0">
                <a:solidFill>
                  <a:srgbClr val="CD052B"/>
                </a:solidFill>
                <a:latin typeface="Calibri"/>
              </a:rPr>
              <a:t> collective behavior</a:t>
            </a:r>
            <a:endParaRPr lang="en-US" sz="4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PlaceHolder 1"/>
          <p:cNvSpPr/>
          <p:nvPr/>
        </p:nvSpPr>
        <p:spPr>
          <a:xfrm>
            <a:off x="786960" y="1205280"/>
            <a:ext cx="10489680" cy="5103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numCol="1" spcCol="0" anchor="t">
            <a:noAutofit/>
          </a:bodyPr>
          <a:lstStyle/>
          <a:p>
            <a:pPr>
              <a:lnSpc>
                <a:spcPct val="120000"/>
              </a:lnSpc>
              <a:spcBef>
                <a:spcPts val="479"/>
              </a:spcBef>
              <a:buNone/>
              <a:tabLst>
                <a:tab pos="0" algn="l"/>
              </a:tabLst>
            </a:pPr>
            <a:endParaRPr lang="en-US" sz="24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25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499"/>
              </a:spcBef>
              <a:buNone/>
              <a:tabLst>
                <a:tab pos="0" algn="l"/>
              </a:tabLst>
            </a:pPr>
            <a:endParaRPr lang="en-US" sz="21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499"/>
              </a:spcBef>
              <a:buNone/>
              <a:tabLst>
                <a:tab pos="0" algn="l"/>
              </a:tabLst>
            </a:pPr>
            <a:endParaRPr lang="en-US" sz="21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2500" b="0" strike="noStrike" spc="-1">
              <a:latin typeface="Arial"/>
            </a:endParaRPr>
          </a:p>
          <a:p>
            <a:pPr marL="1123920" indent="-285840">
              <a:lnSpc>
                <a:spcPct val="120000"/>
              </a:lnSpc>
              <a:spcBef>
                <a:spcPts val="420"/>
              </a:spcBef>
              <a:buNone/>
              <a:tabLst>
                <a:tab pos="0" algn="l"/>
              </a:tabLst>
            </a:pPr>
            <a:endParaRPr lang="en-US" sz="1700" b="0" strike="noStrike" spc="-1">
              <a:latin typeface="Arial"/>
            </a:endParaRPr>
          </a:p>
          <a:p>
            <a:pPr marL="228600" indent="-228600">
              <a:lnSpc>
                <a:spcPct val="120000"/>
              </a:lnSpc>
              <a:spcBef>
                <a:spcPts val="479"/>
              </a:spcBef>
              <a:buNone/>
              <a:tabLst>
                <a:tab pos="0" algn="l"/>
              </a:tabLst>
            </a:pPr>
            <a:endParaRPr lang="en-US" sz="2400" b="0" strike="noStrike" spc="-1">
              <a:latin typeface="Arial"/>
            </a:endParaRPr>
          </a:p>
          <a:p>
            <a:pPr marL="228600" indent="-228600">
              <a:lnSpc>
                <a:spcPct val="120000"/>
              </a:lnSpc>
              <a:spcBef>
                <a:spcPts val="1417"/>
              </a:spcBef>
              <a:buNone/>
              <a:tabLst>
                <a:tab pos="0" algn="l"/>
              </a:tabLst>
            </a:pPr>
            <a:endParaRPr lang="en-US" sz="1400" b="0" strike="noStrike" spc="-1">
              <a:latin typeface="Arial"/>
            </a:endParaRPr>
          </a:p>
          <a:p>
            <a:pPr marL="228600" indent="-228600">
              <a:lnSpc>
                <a:spcPct val="120000"/>
              </a:lnSpc>
              <a:spcBef>
                <a:spcPts val="479"/>
              </a:spcBef>
              <a:buNone/>
              <a:tabLst>
                <a:tab pos="0" algn="l"/>
              </a:tabLst>
            </a:pPr>
            <a:endParaRPr lang="en-US" sz="2400" b="0" strike="noStrike" spc="-1">
              <a:latin typeface="Arial"/>
            </a:endParaRPr>
          </a:p>
        </p:txBody>
      </p:sp>
      <p:sp>
        <p:nvSpPr>
          <p:cNvPr id="5" name="PlaceHolder 1">
            <a:extLst>
              <a:ext uri="{FF2B5EF4-FFF2-40B4-BE49-F238E27FC236}">
                <a16:creationId xmlns:a16="http://schemas.microsoft.com/office/drawing/2014/main" id="{C72D79C1-0634-440C-A4FA-6F452B864BBE}"/>
              </a:ext>
            </a:extLst>
          </p:cNvPr>
          <p:cNvSpPr/>
          <p:nvPr/>
        </p:nvSpPr>
        <p:spPr>
          <a:xfrm>
            <a:off x="257175" y="1205280"/>
            <a:ext cx="4623953" cy="5103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numCol="1" spcCol="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tabLst>
                <a:tab pos="0" algn="l"/>
              </a:tabLst>
            </a:pPr>
            <a:endParaRPr lang="en-US" sz="2000" spc="-1" dirty="0"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endParaRPr lang="en-US" sz="2000" b="0" strike="noStrike" spc="-1" dirty="0"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000" b="0" strike="noStrike" spc="-1" dirty="0">
                <a:latin typeface="Arial"/>
              </a:rPr>
              <a:t>Similar performance up to L2 (1MB), and </a:t>
            </a:r>
            <a:r>
              <a:rPr lang="en-US" sz="2000" b="0" strike="noStrike" spc="-1" dirty="0" err="1">
                <a:latin typeface="Arial"/>
              </a:rPr>
              <a:t>smallmem</a:t>
            </a:r>
            <a:r>
              <a:rPr lang="en-US" sz="2000" b="0" strike="noStrike" spc="-1" dirty="0">
                <a:latin typeface="Arial"/>
              </a:rPr>
              <a:t> outperforms </a:t>
            </a:r>
            <a:r>
              <a:rPr lang="en-US" sz="2000" b="0" strike="noStrike" spc="-1" dirty="0" err="1">
                <a:latin typeface="Arial"/>
              </a:rPr>
              <a:t>bigmem</a:t>
            </a:r>
            <a:r>
              <a:rPr lang="en-US" sz="2000" b="0" strike="noStrike" spc="-1" dirty="0">
                <a:latin typeface="Arial"/>
              </a:rPr>
              <a:t> beyond L3 size (32M)</a:t>
            </a: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endParaRPr lang="en-US" sz="2000" spc="-1" dirty="0"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000" b="0" strike="noStrike" spc="-1" dirty="0">
                <a:latin typeface="Arial"/>
              </a:rPr>
              <a:t>However, lower degradations because </a:t>
            </a:r>
            <a:r>
              <a:rPr lang="en-US" sz="2000" b="0" strike="noStrike" spc="-1" dirty="0" err="1">
                <a:latin typeface="Arial"/>
              </a:rPr>
              <a:t>allreduce</a:t>
            </a:r>
            <a:r>
              <a:rPr lang="en-US" sz="2000" spc="-1" dirty="0">
                <a:latin typeface="Arial"/>
              </a:rPr>
              <a:t> is more computationally heavy</a:t>
            </a: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endParaRPr lang="en-US" sz="2000" b="0" strike="noStrike" spc="-1" dirty="0"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000" b="0" strike="noStrike" spc="-1" dirty="0">
                <a:latin typeface="Arial"/>
              </a:rPr>
              <a:t>On par with DRAM with the small range ( &lt; 1MB message size)</a:t>
            </a: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25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499"/>
              </a:spcBef>
              <a:buNone/>
              <a:tabLst>
                <a:tab pos="0" algn="l"/>
              </a:tabLst>
            </a:pPr>
            <a:endParaRPr lang="en-US" sz="2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499"/>
              </a:spcBef>
              <a:buNone/>
              <a:tabLst>
                <a:tab pos="0" algn="l"/>
              </a:tabLst>
            </a:pPr>
            <a:endParaRPr lang="en-US" sz="2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499"/>
              </a:spcBef>
              <a:buNone/>
              <a:tabLst>
                <a:tab pos="0" algn="l"/>
              </a:tabLst>
            </a:pPr>
            <a:endParaRPr lang="en-US" sz="2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2500" b="0" strike="noStrike" spc="-1" dirty="0">
              <a:latin typeface="Arial"/>
            </a:endParaRPr>
          </a:p>
          <a:p>
            <a:pPr marL="1123920" indent="-285840">
              <a:lnSpc>
                <a:spcPct val="120000"/>
              </a:lnSpc>
              <a:spcBef>
                <a:spcPts val="420"/>
              </a:spcBef>
              <a:buNone/>
              <a:tabLst>
                <a:tab pos="0" algn="l"/>
              </a:tabLst>
            </a:pPr>
            <a:endParaRPr lang="en-US" sz="1700" b="0" strike="noStrike" spc="-1" dirty="0">
              <a:latin typeface="Arial"/>
            </a:endParaRPr>
          </a:p>
          <a:p>
            <a:pPr marL="228600" indent="-228600">
              <a:lnSpc>
                <a:spcPct val="120000"/>
              </a:lnSpc>
              <a:spcBef>
                <a:spcPts val="479"/>
              </a:spcBef>
              <a:buNone/>
              <a:tabLst>
                <a:tab pos="0" algn="l"/>
              </a:tabLst>
            </a:pPr>
            <a:endParaRPr lang="en-US" sz="2400" b="0" strike="noStrike" spc="-1" dirty="0">
              <a:latin typeface="Arial"/>
            </a:endParaRPr>
          </a:p>
          <a:p>
            <a:pPr marL="228600" indent="-228600">
              <a:lnSpc>
                <a:spcPct val="120000"/>
              </a:lnSpc>
              <a:spcBef>
                <a:spcPts val="1417"/>
              </a:spcBef>
              <a:buNone/>
              <a:tabLst>
                <a:tab pos="0" algn="l"/>
              </a:tabLst>
            </a:pPr>
            <a:endParaRPr lang="en-US" sz="1400" b="0" strike="noStrike" spc="-1" dirty="0">
              <a:latin typeface="Arial"/>
            </a:endParaRPr>
          </a:p>
          <a:p>
            <a:pPr marL="228600" indent="-228600">
              <a:lnSpc>
                <a:spcPct val="120000"/>
              </a:lnSpc>
              <a:spcBef>
                <a:spcPts val="479"/>
              </a:spcBef>
              <a:buNone/>
              <a:tabLst>
                <a:tab pos="0" algn="l"/>
              </a:tabLst>
            </a:pPr>
            <a:endParaRPr lang="en-US" sz="2400" b="0" strike="noStrike" spc="-1" dirty="0">
              <a:latin typeface="Arial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3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5430041"/>
              </p:ext>
            </p:extLst>
          </p:nvPr>
        </p:nvGraphicFramePr>
        <p:xfrm>
          <a:off x="5057776" y="1091236"/>
          <a:ext cx="7000874" cy="5331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23134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/>
          </p:nvPr>
        </p:nvSpPr>
        <p:spPr>
          <a:xfrm>
            <a:off x="0" y="1690320"/>
            <a:ext cx="10014857" cy="510336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t">
            <a:noAutofit/>
          </a:bodyPr>
          <a:lstStyle/>
          <a:p>
            <a:pPr marL="1123920" indent="-285840">
              <a:lnSpc>
                <a:spcPct val="120000"/>
              </a:lnSpc>
              <a:spcBef>
                <a:spcPts val="420"/>
              </a:spcBef>
              <a:buNone/>
              <a:tabLst>
                <a:tab pos="0" algn="l"/>
              </a:tabLst>
            </a:pPr>
            <a:endParaRPr lang="en-US" sz="2000" spc="-1" dirty="0">
              <a:solidFill>
                <a:srgbClr val="000000"/>
              </a:solidFill>
              <a:latin typeface="Arial"/>
            </a:endParaRPr>
          </a:p>
          <a:p>
            <a:pPr marL="1180980" indent="-342900">
              <a:lnSpc>
                <a:spcPct val="120000"/>
              </a:lnSpc>
              <a:spcBef>
                <a:spcPts val="420"/>
              </a:spcBef>
              <a:tabLst>
                <a:tab pos="0" algn="l"/>
              </a:tabLst>
            </a:pPr>
            <a:r>
              <a:rPr lang="en-US" sz="2000" spc="-1" dirty="0">
                <a:solidFill>
                  <a:srgbClr val="000000"/>
                </a:solidFill>
                <a:latin typeface="Arial"/>
              </a:rPr>
              <a:t>We use </a:t>
            </a:r>
            <a:r>
              <a:rPr lang="en-US" sz="2000" spc="-1" dirty="0" err="1">
                <a:solidFill>
                  <a:srgbClr val="000000"/>
                </a:solidFill>
                <a:latin typeface="Arial"/>
              </a:rPr>
              <a:t>usort</a:t>
            </a:r>
            <a:r>
              <a:rPr lang="en-US" sz="20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dirty="0">
                <a:hlinkClick r:id="rId3"/>
              </a:rPr>
              <a:t>GitHub - </a:t>
            </a:r>
            <a:r>
              <a:rPr lang="en-US" sz="1400" dirty="0" err="1">
                <a:hlinkClick r:id="rId3"/>
              </a:rPr>
              <a:t>hsundar</a:t>
            </a:r>
            <a:r>
              <a:rPr lang="en-US" sz="1400" dirty="0">
                <a:hlinkClick r:id="rId3"/>
              </a:rPr>
              <a:t>/</a:t>
            </a:r>
            <a:r>
              <a:rPr lang="en-US" sz="1400" dirty="0" err="1">
                <a:hlinkClick r:id="rId3"/>
              </a:rPr>
              <a:t>usort</a:t>
            </a:r>
            <a:r>
              <a:rPr lang="en-US" sz="1400" dirty="0">
                <a:hlinkClick r:id="rId3"/>
              </a:rPr>
              <a:t>: Fast distributed sorting routines using MPI and OpenMP</a:t>
            </a:r>
            <a:endParaRPr lang="en-US" sz="2000" spc="-1" dirty="0">
              <a:solidFill>
                <a:srgbClr val="000000"/>
              </a:solidFill>
              <a:latin typeface="Arial"/>
            </a:endParaRPr>
          </a:p>
          <a:p>
            <a:pPr marL="1180980" indent="-342900">
              <a:lnSpc>
                <a:spcPct val="120000"/>
              </a:lnSpc>
              <a:spcBef>
                <a:spcPts val="420"/>
              </a:spcBef>
              <a:tabLst>
                <a:tab pos="0" algn="l"/>
              </a:tabLst>
            </a:pPr>
            <a:r>
              <a:rPr lang="en-US" sz="2000" spc="-1" dirty="0">
                <a:solidFill>
                  <a:srgbClr val="000000"/>
                </a:solidFill>
                <a:latin typeface="Arial"/>
              </a:rPr>
              <a:t>Compare and evaluate the performance of </a:t>
            </a:r>
            <a:r>
              <a:rPr lang="en-US" sz="2000" b="1" spc="-1" dirty="0">
                <a:solidFill>
                  <a:srgbClr val="000000"/>
                </a:solidFill>
                <a:latin typeface="Arial"/>
              </a:rPr>
              <a:t>one PMEM node</a:t>
            </a:r>
            <a:r>
              <a:rPr lang="en-US" sz="2000" spc="-1" dirty="0">
                <a:solidFill>
                  <a:srgbClr val="000000"/>
                </a:solidFill>
                <a:latin typeface="Arial"/>
              </a:rPr>
              <a:t> with </a:t>
            </a:r>
            <a:r>
              <a:rPr lang="en-US" sz="2000" b="1" spc="-1" dirty="0">
                <a:solidFill>
                  <a:srgbClr val="000000"/>
                </a:solidFill>
                <a:latin typeface="Arial"/>
              </a:rPr>
              <a:t>multiple DRAM ones</a:t>
            </a:r>
            <a:r>
              <a:rPr lang="en-US" sz="2000" spc="-1" dirty="0">
                <a:solidFill>
                  <a:srgbClr val="000000"/>
                </a:solidFill>
                <a:latin typeface="Arial"/>
              </a:rPr>
              <a:t> when data cannot fit into a single DRAM at application level</a:t>
            </a:r>
          </a:p>
          <a:p>
            <a:pPr marL="1180980" indent="-342900">
              <a:lnSpc>
                <a:spcPct val="120000"/>
              </a:lnSpc>
              <a:spcBef>
                <a:spcPts val="420"/>
              </a:spcBef>
              <a:tabLst>
                <a:tab pos="0" algn="l"/>
              </a:tabLst>
            </a:pP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1123920" indent="-285840">
              <a:lnSpc>
                <a:spcPct val="120000"/>
              </a:lnSpc>
              <a:spcBef>
                <a:spcPts val="420"/>
              </a:spcBef>
              <a:buNone/>
              <a:tabLst>
                <a:tab pos="0" algn="l"/>
              </a:tabLst>
            </a:pP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20000"/>
              </a:lnSpc>
              <a:spcBef>
                <a:spcPts val="479"/>
              </a:spcBef>
              <a:buNone/>
              <a:tabLst>
                <a:tab pos="0" algn="l"/>
              </a:tabLst>
            </a:pP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20000"/>
              </a:lnSpc>
              <a:spcBef>
                <a:spcPts val="1417"/>
              </a:spcBef>
              <a:buNone/>
              <a:tabLst>
                <a:tab pos="0" algn="l"/>
              </a:tabLst>
            </a:pP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20000"/>
              </a:lnSpc>
              <a:spcBef>
                <a:spcPts val="479"/>
              </a:spcBef>
              <a:buNone/>
              <a:tabLst>
                <a:tab pos="0" algn="l"/>
              </a:tabLst>
            </a:pP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title"/>
          </p:nvPr>
        </p:nvSpPr>
        <p:spPr>
          <a:xfrm>
            <a:off x="775800" y="238680"/>
            <a:ext cx="10794600" cy="7722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4800" b="1" spc="-1">
                <a:solidFill>
                  <a:srgbClr val="CD052B"/>
                </a:solidFill>
                <a:latin typeface="Calibri"/>
              </a:rPr>
              <a:t>Using PMEMs for out-of-RAM sorting</a:t>
            </a:r>
            <a:br>
              <a:rPr lang="en-US" sz="4800" b="1" spc="-1">
                <a:solidFill>
                  <a:srgbClr val="CD052B"/>
                </a:solidFill>
                <a:latin typeface="Calibri"/>
              </a:rPr>
            </a:br>
            <a:endParaRPr lang="en-US" sz="4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1"/>
          <p:cNvSpPr/>
          <p:nvPr/>
        </p:nvSpPr>
        <p:spPr>
          <a:xfrm>
            <a:off x="939240" y="1357560"/>
            <a:ext cx="10490040" cy="5103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numCol="1" spcCol="0" anchor="t">
            <a:noAutofit/>
          </a:bodyPr>
          <a:lstStyle/>
          <a:p>
            <a:pPr marL="228600" indent="-228600">
              <a:lnSpc>
                <a:spcPct val="120000"/>
              </a:lnSpc>
              <a:spcBef>
                <a:spcPts val="479"/>
              </a:spcBef>
              <a:buNone/>
              <a:tabLst>
                <a:tab pos="0" algn="l"/>
              </a:tabLst>
            </a:pPr>
            <a:endParaRPr lang="en-US" sz="2400" b="0" strike="noStrike" spc="-1">
              <a:latin typeface="Arial"/>
            </a:endParaRPr>
          </a:p>
          <a:p>
            <a:pPr marL="228600" indent="-228600">
              <a:lnSpc>
                <a:spcPct val="120000"/>
              </a:lnSpc>
              <a:spcBef>
                <a:spcPts val="1417"/>
              </a:spcBef>
              <a:buNone/>
              <a:tabLst>
                <a:tab pos="0" algn="l"/>
              </a:tabLst>
            </a:pPr>
            <a:endParaRPr lang="en-US" sz="2100" b="0" strike="noStrike" spc="-1">
              <a:latin typeface="Arial"/>
            </a:endParaRPr>
          </a:p>
          <a:p>
            <a:pPr marL="228600" indent="-228600">
              <a:lnSpc>
                <a:spcPct val="120000"/>
              </a:lnSpc>
              <a:spcBef>
                <a:spcPts val="479"/>
              </a:spcBef>
              <a:buNone/>
              <a:tabLst>
                <a:tab pos="0" algn="l"/>
              </a:tabLst>
            </a:pPr>
            <a:endParaRPr lang="en-US" sz="2400" b="0" strike="noStrike" spc="-1">
              <a:latin typeface="Arial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F87D96D-7771-C267-BCF3-56C36045BA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7351148"/>
              </p:ext>
            </p:extLst>
          </p:nvPr>
        </p:nvGraphicFramePr>
        <p:xfrm>
          <a:off x="2443198" y="3778930"/>
          <a:ext cx="6241143" cy="2594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0381">
                  <a:extLst>
                    <a:ext uri="{9D8B030D-6E8A-4147-A177-3AD203B41FA5}">
                      <a16:colId xmlns:a16="http://schemas.microsoft.com/office/drawing/2014/main" val="2845480724"/>
                    </a:ext>
                  </a:extLst>
                </a:gridCol>
                <a:gridCol w="2080381">
                  <a:extLst>
                    <a:ext uri="{9D8B030D-6E8A-4147-A177-3AD203B41FA5}">
                      <a16:colId xmlns:a16="http://schemas.microsoft.com/office/drawing/2014/main" val="3458070164"/>
                    </a:ext>
                  </a:extLst>
                </a:gridCol>
                <a:gridCol w="2080381">
                  <a:extLst>
                    <a:ext uri="{9D8B030D-6E8A-4147-A177-3AD203B41FA5}">
                      <a16:colId xmlns:a16="http://schemas.microsoft.com/office/drawing/2014/main" val="41410011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Configuration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DRAM node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PMEM node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98190"/>
                  </a:ext>
                </a:extLst>
              </a:tr>
              <a:tr h="37149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">
                          <a:solidFill>
                            <a:srgbClr val="000000"/>
                          </a:solidFill>
                        </a:rPr>
                        <a:t>Core(s) per socket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7477781"/>
                  </a:ext>
                </a:extLst>
              </a:tr>
              <a:tr h="371497">
                <a:tc>
                  <a:txBody>
                    <a:bodyPr/>
                    <a:lstStyle/>
                    <a:p>
                      <a:pPr algn="ctr"/>
                      <a:r>
                        <a:rPr lang="en-US" sz="1800" spc="-1">
                          <a:solidFill>
                            <a:srgbClr val="000000"/>
                          </a:solidFill>
                        </a:rPr>
                        <a:t>Socket(s)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pc="-1">
                          <a:solidFill>
                            <a:srgbClr val="000000"/>
                          </a:solidFill>
                        </a:rPr>
                        <a:t>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5005958"/>
                  </a:ext>
                </a:extLst>
              </a:tr>
              <a:tr h="371497">
                <a:tc>
                  <a:txBody>
                    <a:bodyPr/>
                    <a:lstStyle/>
                    <a:p>
                      <a:pPr algn="ctr"/>
                      <a:r>
                        <a:rPr lang="en-US" sz="1800" spc="-1">
                          <a:solidFill>
                            <a:srgbClr val="000000"/>
                          </a:solidFill>
                        </a:rPr>
                        <a:t>L2 cache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1024K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1024K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1369155"/>
                  </a:ext>
                </a:extLst>
              </a:tr>
              <a:tr h="371497">
                <a:tc>
                  <a:txBody>
                    <a:bodyPr/>
                    <a:lstStyle/>
                    <a:p>
                      <a:pPr algn="ctr"/>
                      <a:r>
                        <a:rPr lang="en-US" sz="1800" spc="-1">
                          <a:solidFill>
                            <a:srgbClr val="000000"/>
                          </a:solidFill>
                        </a:rPr>
                        <a:t>L3 cache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39424K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39424K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3361378"/>
                  </a:ext>
                </a:extLst>
              </a:tr>
              <a:tr h="371497">
                <a:tc>
                  <a:txBody>
                    <a:bodyPr/>
                    <a:lstStyle/>
                    <a:p>
                      <a:pPr algn="ctr"/>
                      <a:r>
                        <a:rPr lang="en-US" sz="1800" spc="-1">
                          <a:solidFill>
                            <a:srgbClr val="000000"/>
                          </a:solidFill>
                        </a:rPr>
                        <a:t>DRAM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186G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186G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9768232"/>
                  </a:ext>
                </a:extLst>
              </a:tr>
              <a:tr h="371497">
                <a:tc>
                  <a:txBody>
                    <a:bodyPr/>
                    <a:lstStyle/>
                    <a:p>
                      <a:pPr algn="ctr"/>
                      <a:r>
                        <a:rPr lang="en-US" sz="1800" spc="-1">
                          <a:solidFill>
                            <a:srgbClr val="000000"/>
                          </a:solidFill>
                        </a:rPr>
                        <a:t>Optane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1.9T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94928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/>
          </p:nvPr>
        </p:nvSpPr>
        <p:spPr>
          <a:xfrm>
            <a:off x="786960" y="1205280"/>
            <a:ext cx="10490040" cy="510336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t">
            <a:noAutofit/>
          </a:bodyPr>
          <a:lstStyle/>
          <a:p>
            <a:pPr>
              <a:lnSpc>
                <a:spcPct val="120000"/>
              </a:lnSpc>
              <a:spcBef>
                <a:spcPts val="479"/>
              </a:spcBef>
              <a:buNone/>
              <a:tabLst>
                <a:tab pos="0" algn="l"/>
              </a:tabLst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ts val="420"/>
              </a:spcBef>
              <a:buNone/>
              <a:tabLst>
                <a:tab pos="0" algn="l"/>
              </a:tabLst>
            </a:pPr>
            <a:endParaRPr lang="en-US" sz="2500" b="0" strike="noStrike" spc="-1">
              <a:solidFill>
                <a:srgbClr val="000000"/>
              </a:solidFill>
              <a:latin typeface="Arial"/>
            </a:endParaRPr>
          </a:p>
          <a:p>
            <a:pPr marL="1123920" indent="-285840">
              <a:lnSpc>
                <a:spcPct val="120000"/>
              </a:lnSpc>
              <a:spcBef>
                <a:spcPts val="420"/>
              </a:spcBef>
              <a:buNone/>
              <a:tabLst>
                <a:tab pos="0" algn="l"/>
              </a:tabLst>
            </a:pPr>
            <a:endParaRPr lang="en-US" sz="17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20000"/>
              </a:lnSpc>
              <a:spcBef>
                <a:spcPts val="479"/>
              </a:spcBef>
              <a:buNone/>
              <a:tabLst>
                <a:tab pos="0" algn="l"/>
              </a:tabLst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20000"/>
              </a:lnSpc>
              <a:spcBef>
                <a:spcPts val="1417"/>
              </a:spcBef>
              <a:buNone/>
              <a:tabLst>
                <a:tab pos="0" algn="l"/>
              </a:tabLst>
            </a:pPr>
            <a:endParaRPr lang="en-US" sz="21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20000"/>
              </a:lnSpc>
              <a:spcBef>
                <a:spcPts val="479"/>
              </a:spcBef>
              <a:buNone/>
              <a:tabLst>
                <a:tab pos="0" algn="l"/>
              </a:tabLst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title"/>
          </p:nvPr>
        </p:nvSpPr>
        <p:spPr>
          <a:xfrm>
            <a:off x="775800" y="238680"/>
            <a:ext cx="10794600" cy="7722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4800" b="1" spc="-1" dirty="0">
                <a:solidFill>
                  <a:srgbClr val="CD052B"/>
                </a:solidFill>
                <a:latin typeface="Calibri"/>
              </a:rPr>
              <a:t>Behavior of distributed sorting (i.e. complexity)</a:t>
            </a:r>
            <a:endParaRPr lang="en-US" sz="4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1"/>
          <p:cNvSpPr/>
          <p:nvPr/>
        </p:nvSpPr>
        <p:spPr>
          <a:xfrm>
            <a:off x="939240" y="1357560"/>
            <a:ext cx="10490040" cy="5103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numCol="1" spcCol="0" anchor="t">
            <a:noAutofit/>
          </a:bodyPr>
          <a:lstStyle/>
          <a:p>
            <a:pPr>
              <a:lnSpc>
                <a:spcPct val="120000"/>
              </a:lnSpc>
              <a:spcBef>
                <a:spcPts val="479"/>
              </a:spcBef>
              <a:buNone/>
              <a:tabLst>
                <a:tab pos="0" algn="l"/>
              </a:tabLst>
            </a:pPr>
            <a:endParaRPr lang="en-US" sz="2400" b="0" strike="noStrike" spc="-1">
              <a:latin typeface="Arial"/>
            </a:endParaRPr>
          </a:p>
          <a:p>
            <a:pPr marL="1123920" indent="-285840">
              <a:lnSpc>
                <a:spcPct val="120000"/>
              </a:lnSpc>
              <a:spcBef>
                <a:spcPts val="420"/>
              </a:spcBef>
              <a:buNone/>
              <a:tabLst>
                <a:tab pos="0" algn="l"/>
              </a:tabLst>
            </a:pPr>
            <a:endParaRPr lang="en-US" sz="1700" b="0" strike="noStrike" spc="-1">
              <a:latin typeface="Arial"/>
            </a:endParaRPr>
          </a:p>
          <a:p>
            <a:pPr marL="228600" indent="-228600">
              <a:lnSpc>
                <a:spcPct val="120000"/>
              </a:lnSpc>
              <a:spcBef>
                <a:spcPts val="479"/>
              </a:spcBef>
              <a:buNone/>
              <a:tabLst>
                <a:tab pos="0" algn="l"/>
              </a:tabLst>
            </a:pPr>
            <a:endParaRPr lang="en-US" sz="2400" b="0" strike="noStrike" spc="-1">
              <a:latin typeface="Arial"/>
            </a:endParaRPr>
          </a:p>
          <a:p>
            <a:pPr marL="228600" indent="-228600">
              <a:lnSpc>
                <a:spcPct val="120000"/>
              </a:lnSpc>
              <a:spcBef>
                <a:spcPts val="1417"/>
              </a:spcBef>
              <a:buNone/>
              <a:tabLst>
                <a:tab pos="0" algn="l"/>
              </a:tabLst>
            </a:pPr>
            <a:endParaRPr lang="en-US" sz="2100" b="0" strike="noStrike" spc="-1">
              <a:latin typeface="Arial"/>
            </a:endParaRPr>
          </a:p>
          <a:p>
            <a:pPr marL="228600" indent="-228600">
              <a:lnSpc>
                <a:spcPct val="120000"/>
              </a:lnSpc>
              <a:spcBef>
                <a:spcPts val="479"/>
              </a:spcBef>
              <a:buNone/>
              <a:tabLst>
                <a:tab pos="0" algn="l"/>
              </a:tabLst>
            </a:pPr>
            <a:endParaRPr lang="en-US" sz="2400" b="0" strike="noStrike" spc="-1">
              <a:latin typeface="Arial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503CEED-C328-2878-8332-35AF2C12B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001" y="1712244"/>
            <a:ext cx="7675569" cy="474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ceHolder 1">
            <a:extLst>
              <a:ext uri="{FF2B5EF4-FFF2-40B4-BE49-F238E27FC236}">
                <a16:creationId xmlns:a16="http://schemas.microsoft.com/office/drawing/2014/main" id="{1DBF320E-9E86-2E14-9C06-BCF9225EB552}"/>
              </a:ext>
            </a:extLst>
          </p:cNvPr>
          <p:cNvSpPr txBox="1">
            <a:spLocks/>
          </p:cNvSpPr>
          <p:nvPr/>
        </p:nvSpPr>
        <p:spPr>
          <a:xfrm>
            <a:off x="8614808" y="1914525"/>
            <a:ext cx="3443841" cy="4546515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3900" lvl="1" indent="0">
              <a:lnSpc>
                <a:spcPct val="120000"/>
              </a:lnSpc>
              <a:spcBef>
                <a:spcPts val="420"/>
              </a:spcBef>
              <a:buClr>
                <a:srgbClr val="000000"/>
              </a:buClr>
              <a:buFont typeface="Arial" panose="020B0604020202020204" pitchFamily="34" charset="0"/>
              <a:buNone/>
              <a:tabLst>
                <a:tab pos="0" algn="l"/>
              </a:tabLst>
            </a:pPr>
            <a:endParaRPr lang="en-US" sz="1600" spc="-1" dirty="0">
              <a:solidFill>
                <a:srgbClr val="000000"/>
              </a:solidFill>
              <a:latin typeface="Calibri"/>
            </a:endParaRPr>
          </a:p>
          <a:p>
            <a:pPr marL="495300">
              <a:lnSpc>
                <a:spcPct val="120000"/>
              </a:lnSpc>
              <a:spcBef>
                <a:spcPts val="420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600" spc="-1" dirty="0">
                <a:solidFill>
                  <a:srgbClr val="000000"/>
                </a:solidFill>
                <a:latin typeface="Calibri"/>
              </a:rPr>
              <a:t>We used the </a:t>
            </a:r>
            <a:r>
              <a:rPr lang="en-US" sz="1600" spc="-1" dirty="0" err="1">
                <a:solidFill>
                  <a:srgbClr val="000000"/>
                </a:solidFill>
                <a:latin typeface="Calibri"/>
              </a:rPr>
              <a:t>usort</a:t>
            </a:r>
            <a:r>
              <a:rPr lang="en-US" sz="1600" spc="-1" dirty="0">
                <a:solidFill>
                  <a:srgbClr val="000000"/>
                </a:solidFill>
                <a:latin typeface="Calibri"/>
              </a:rPr>
              <a:t> (disk-to-disk sorting) as a use-case for large collectives (</a:t>
            </a:r>
            <a:r>
              <a:rPr lang="en-US" sz="1600" spc="-1" dirty="0" err="1">
                <a:solidFill>
                  <a:srgbClr val="000000"/>
                </a:solidFill>
                <a:latin typeface="Calibri"/>
              </a:rPr>
              <a:t>alltoall</a:t>
            </a:r>
            <a:r>
              <a:rPr lang="en-US" sz="1600" spc="-1" dirty="0">
                <a:solidFill>
                  <a:srgbClr val="000000"/>
                </a:solidFill>
                <a:latin typeface="Calibri"/>
              </a:rPr>
              <a:t> and </a:t>
            </a:r>
            <a:r>
              <a:rPr lang="en-US" sz="1600" spc="-1" dirty="0" err="1">
                <a:solidFill>
                  <a:srgbClr val="000000"/>
                </a:solidFill>
                <a:latin typeface="Calibri"/>
              </a:rPr>
              <a:t>allreduce</a:t>
            </a:r>
            <a:r>
              <a:rPr lang="en-US" sz="1600" spc="-1" dirty="0">
                <a:solidFill>
                  <a:srgbClr val="000000"/>
                </a:solidFill>
                <a:latin typeface="Calibri"/>
              </a:rPr>
              <a:t>)</a:t>
            </a:r>
          </a:p>
          <a:p>
            <a:pPr marL="495300">
              <a:lnSpc>
                <a:spcPct val="120000"/>
              </a:lnSpc>
              <a:spcBef>
                <a:spcPts val="420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600" spc="-1" dirty="0">
                <a:solidFill>
                  <a:srgbClr val="000000"/>
                </a:solidFill>
                <a:latin typeface="Calibri"/>
              </a:rPr>
              <a:t>The scale-up mode is scalable according to our tests sorting 1.1 TB of keys on a single PMEM node</a:t>
            </a:r>
          </a:p>
          <a:p>
            <a:pPr marL="495300">
              <a:lnSpc>
                <a:spcPct val="120000"/>
              </a:lnSpc>
              <a:spcBef>
                <a:spcPts val="420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600" spc="-1" dirty="0">
                <a:solidFill>
                  <a:srgbClr val="000000"/>
                </a:solidFill>
                <a:latin typeface="Calibri"/>
              </a:rPr>
              <a:t>Generally speaking, this approach is cost effective (i.e. in terms of performance, operation and energy)</a:t>
            </a:r>
          </a:p>
          <a:p>
            <a:pPr>
              <a:lnSpc>
                <a:spcPct val="120000"/>
              </a:lnSpc>
              <a:spcBef>
                <a:spcPts val="420"/>
              </a:spcBef>
              <a:buFont typeface="Arial" panose="020B0604020202020204" pitchFamily="34" charset="0"/>
              <a:buNone/>
              <a:tabLst>
                <a:tab pos="0" algn="l"/>
              </a:tabLst>
            </a:pPr>
            <a:endParaRPr lang="en-US" sz="1600" spc="-1" dirty="0">
              <a:solidFill>
                <a:srgbClr val="000000"/>
              </a:solidFill>
              <a:latin typeface="Arial"/>
            </a:endParaRPr>
          </a:p>
          <a:p>
            <a:pPr marL="1123315" indent="-285750">
              <a:lnSpc>
                <a:spcPct val="120000"/>
              </a:lnSpc>
              <a:spcBef>
                <a:spcPts val="420"/>
              </a:spcBef>
              <a:buFont typeface="Arial" panose="020B0604020202020204" pitchFamily="34" charset="0"/>
              <a:buNone/>
              <a:tabLst>
                <a:tab pos="0" algn="l"/>
              </a:tabLst>
            </a:pPr>
            <a:endParaRPr lang="en-US" sz="1600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ts val="479"/>
              </a:spcBef>
              <a:buFont typeface="Arial" panose="020B0604020202020204" pitchFamily="34" charset="0"/>
              <a:buNone/>
              <a:tabLst>
                <a:tab pos="0" algn="l"/>
              </a:tabLst>
            </a:pPr>
            <a:endParaRPr lang="en-US" sz="1600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ts val="1417"/>
              </a:spcBef>
              <a:buFont typeface="Arial" panose="020B0604020202020204" pitchFamily="34" charset="0"/>
              <a:buNone/>
              <a:tabLst>
                <a:tab pos="0" algn="l"/>
              </a:tabLst>
            </a:pPr>
            <a:endParaRPr lang="en-US" sz="1600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ts val="479"/>
              </a:spcBef>
              <a:buFont typeface="Arial" panose="020B0604020202020204" pitchFamily="34" charset="0"/>
              <a:buNone/>
              <a:tabLst>
                <a:tab pos="0" algn="l"/>
              </a:tabLst>
            </a:pPr>
            <a:endParaRPr lang="en-US" sz="1600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7045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/>
          </p:nvPr>
        </p:nvSpPr>
        <p:spPr>
          <a:xfrm>
            <a:off x="786960" y="1205280"/>
            <a:ext cx="10490040" cy="510336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t">
            <a:noAutofit/>
          </a:bodyPr>
          <a:lstStyle/>
          <a:p>
            <a:pPr>
              <a:lnSpc>
                <a:spcPct val="120000"/>
              </a:lnSpc>
              <a:spcBef>
                <a:spcPts val="479"/>
              </a:spcBef>
              <a:buNone/>
              <a:tabLst>
                <a:tab pos="0" algn="l"/>
              </a:tabLst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ts val="420"/>
              </a:spcBef>
              <a:buNone/>
              <a:tabLst>
                <a:tab pos="0" algn="l"/>
              </a:tabLst>
            </a:pPr>
            <a:endParaRPr lang="en-US" sz="2500" b="0" strike="noStrike" spc="-1">
              <a:solidFill>
                <a:srgbClr val="000000"/>
              </a:solidFill>
              <a:latin typeface="Arial"/>
            </a:endParaRPr>
          </a:p>
          <a:p>
            <a:pPr marL="1123920" indent="-285840">
              <a:lnSpc>
                <a:spcPct val="120000"/>
              </a:lnSpc>
              <a:spcBef>
                <a:spcPts val="420"/>
              </a:spcBef>
              <a:buNone/>
              <a:tabLst>
                <a:tab pos="0" algn="l"/>
              </a:tabLst>
            </a:pPr>
            <a:endParaRPr lang="en-US" sz="17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20000"/>
              </a:lnSpc>
              <a:spcBef>
                <a:spcPts val="479"/>
              </a:spcBef>
              <a:buNone/>
              <a:tabLst>
                <a:tab pos="0" algn="l"/>
              </a:tabLst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20000"/>
              </a:lnSpc>
              <a:spcBef>
                <a:spcPts val="1417"/>
              </a:spcBef>
              <a:buNone/>
              <a:tabLst>
                <a:tab pos="0" algn="l"/>
              </a:tabLst>
            </a:pPr>
            <a:endParaRPr lang="en-US" sz="21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20000"/>
              </a:lnSpc>
              <a:spcBef>
                <a:spcPts val="479"/>
              </a:spcBef>
              <a:buNone/>
              <a:tabLst>
                <a:tab pos="0" algn="l"/>
              </a:tabLst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title"/>
          </p:nvPr>
        </p:nvSpPr>
        <p:spPr>
          <a:xfrm>
            <a:off x="775800" y="238680"/>
            <a:ext cx="10794600" cy="7722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4800" b="1" strike="noStrike" spc="-1" dirty="0">
                <a:solidFill>
                  <a:srgbClr val="CD052B"/>
                </a:solidFill>
                <a:latin typeface="Calibri"/>
              </a:rPr>
              <a:t>Scale-out vs Scale-up (</a:t>
            </a:r>
            <a:r>
              <a:rPr lang="en-US" sz="4800" b="1" spc="-1" dirty="0" err="1">
                <a:solidFill>
                  <a:srgbClr val="CD052B"/>
                </a:solidFill>
                <a:latin typeface="Calibri"/>
              </a:rPr>
              <a:t>usort</a:t>
            </a:r>
            <a:r>
              <a:rPr lang="en-US" sz="4800" b="1" spc="-1" dirty="0">
                <a:solidFill>
                  <a:srgbClr val="CD052B"/>
                </a:solidFill>
                <a:latin typeface="Calibri"/>
              </a:rPr>
              <a:t>)</a:t>
            </a:r>
            <a:endParaRPr lang="en-US" sz="4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1"/>
          <p:cNvSpPr/>
          <p:nvPr/>
        </p:nvSpPr>
        <p:spPr>
          <a:xfrm>
            <a:off x="939240" y="1357560"/>
            <a:ext cx="10490040" cy="5103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numCol="1" spcCol="0" anchor="t">
            <a:noAutofit/>
          </a:bodyPr>
          <a:lstStyle/>
          <a:p>
            <a:pPr>
              <a:lnSpc>
                <a:spcPct val="120000"/>
              </a:lnSpc>
              <a:spcBef>
                <a:spcPts val="479"/>
              </a:spcBef>
              <a:buNone/>
              <a:tabLst>
                <a:tab pos="0" algn="l"/>
              </a:tabLst>
            </a:pPr>
            <a:endParaRPr lang="en-US" sz="2400" b="0" strike="noStrike" spc="-1">
              <a:latin typeface="Arial"/>
            </a:endParaRPr>
          </a:p>
          <a:p>
            <a:pPr marL="1123920" indent="-285840">
              <a:lnSpc>
                <a:spcPct val="120000"/>
              </a:lnSpc>
              <a:spcBef>
                <a:spcPts val="420"/>
              </a:spcBef>
              <a:buNone/>
              <a:tabLst>
                <a:tab pos="0" algn="l"/>
              </a:tabLst>
            </a:pPr>
            <a:endParaRPr lang="en-US" sz="1700" b="0" strike="noStrike" spc="-1">
              <a:latin typeface="Arial"/>
            </a:endParaRPr>
          </a:p>
          <a:p>
            <a:pPr marL="228600" indent="-228600">
              <a:lnSpc>
                <a:spcPct val="120000"/>
              </a:lnSpc>
              <a:spcBef>
                <a:spcPts val="479"/>
              </a:spcBef>
              <a:buNone/>
              <a:tabLst>
                <a:tab pos="0" algn="l"/>
              </a:tabLst>
            </a:pPr>
            <a:endParaRPr lang="en-US" sz="2400" b="0" strike="noStrike" spc="-1">
              <a:latin typeface="Arial"/>
            </a:endParaRPr>
          </a:p>
          <a:p>
            <a:pPr marL="228600" indent="-228600">
              <a:lnSpc>
                <a:spcPct val="120000"/>
              </a:lnSpc>
              <a:spcBef>
                <a:spcPts val="1417"/>
              </a:spcBef>
              <a:buNone/>
              <a:tabLst>
                <a:tab pos="0" algn="l"/>
              </a:tabLst>
            </a:pPr>
            <a:endParaRPr lang="en-US" sz="2100" b="0" strike="noStrike" spc="-1">
              <a:latin typeface="Arial"/>
            </a:endParaRPr>
          </a:p>
          <a:p>
            <a:pPr marL="228600" indent="-228600">
              <a:lnSpc>
                <a:spcPct val="120000"/>
              </a:lnSpc>
              <a:spcBef>
                <a:spcPts val="479"/>
              </a:spcBef>
              <a:buNone/>
              <a:tabLst>
                <a:tab pos="0" algn="l"/>
              </a:tabLst>
            </a:pPr>
            <a:endParaRPr lang="en-US" sz="2400" b="0" strike="noStrike" spc="-1">
              <a:latin typeface="Arial"/>
            </a:endParaRPr>
          </a:p>
        </p:txBody>
      </p:sp>
      <p:pic>
        <p:nvPicPr>
          <p:cNvPr id="2058" name="Picture 10">
            <a:extLst>
              <a:ext uri="{FF2B5EF4-FFF2-40B4-BE49-F238E27FC236}">
                <a16:creationId xmlns:a16="http://schemas.microsoft.com/office/drawing/2014/main" id="{D8D4F815-F955-B0D4-C35F-641D5C634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855" y="1711087"/>
            <a:ext cx="3383246" cy="260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8D8EA400-BF5A-572B-4136-6AF237B6B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00" y="1711087"/>
            <a:ext cx="3386626" cy="260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>
            <a:extLst>
              <a:ext uri="{FF2B5EF4-FFF2-40B4-BE49-F238E27FC236}">
                <a16:creationId xmlns:a16="http://schemas.microsoft.com/office/drawing/2014/main" id="{D210FBFD-C0F0-5C50-E90E-D6690B350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595" y="4224033"/>
            <a:ext cx="3179832" cy="238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>
            <a:extLst>
              <a:ext uri="{FF2B5EF4-FFF2-40B4-BE49-F238E27FC236}">
                <a16:creationId xmlns:a16="http://schemas.microsoft.com/office/drawing/2014/main" id="{5DAA4212-C91F-CB49-21D3-301E95187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479" y="4226616"/>
            <a:ext cx="3262792" cy="238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DCCCF10-7D71-E379-DF46-F529F6EDF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210" y="2228850"/>
            <a:ext cx="4439577" cy="423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rrow: Left 18">
            <a:extLst>
              <a:ext uri="{FF2B5EF4-FFF2-40B4-BE49-F238E27FC236}">
                <a16:creationId xmlns:a16="http://schemas.microsoft.com/office/drawing/2014/main" id="{68B652A4-7CDD-0CF6-820F-DD8E2D3F537C}"/>
              </a:ext>
            </a:extLst>
          </p:cNvPr>
          <p:cNvSpPr/>
          <p:nvPr/>
        </p:nvSpPr>
        <p:spPr>
          <a:xfrm>
            <a:off x="8307361" y="4714629"/>
            <a:ext cx="2377732" cy="381810"/>
          </a:xfrm>
          <a:prstGeom prst="lef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5946C1A3-996A-01C3-9A25-BE82358F1124}"/>
              </a:ext>
            </a:extLst>
          </p:cNvPr>
          <p:cNvSpPr/>
          <p:nvPr/>
        </p:nvSpPr>
        <p:spPr>
          <a:xfrm>
            <a:off x="8360548" y="5124489"/>
            <a:ext cx="2377732" cy="371315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11B23E1-BA92-CB1E-0A67-A90F81834E5D}"/>
              </a:ext>
            </a:extLst>
          </p:cNvPr>
          <p:cNvSpPr txBox="1"/>
          <p:nvPr/>
        </p:nvSpPr>
        <p:spPr>
          <a:xfrm>
            <a:off x="10685093" y="4761997"/>
            <a:ext cx="1045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Scale-up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A33EF80-38A3-A382-19C1-815C9CBB6E1F}"/>
              </a:ext>
            </a:extLst>
          </p:cNvPr>
          <p:cNvSpPr txBox="1"/>
          <p:nvPr/>
        </p:nvSpPr>
        <p:spPr>
          <a:xfrm>
            <a:off x="10685093" y="5129500"/>
            <a:ext cx="10139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Scale-out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3FA8977-572E-628C-C305-3197A640C148}"/>
              </a:ext>
            </a:extLst>
          </p:cNvPr>
          <p:cNvSpPr/>
          <p:nvPr/>
        </p:nvSpPr>
        <p:spPr>
          <a:xfrm>
            <a:off x="8418518" y="3798588"/>
            <a:ext cx="274463" cy="3818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DBE43E1-01A3-7F4B-BF3C-B900E3AB9C75}"/>
              </a:ext>
            </a:extLst>
          </p:cNvPr>
          <p:cNvSpPr/>
          <p:nvPr/>
        </p:nvSpPr>
        <p:spPr>
          <a:xfrm>
            <a:off x="8954087" y="3459543"/>
            <a:ext cx="274463" cy="3818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318770B-737D-EA72-CD4E-79EB9DE5B3A7}"/>
              </a:ext>
            </a:extLst>
          </p:cNvPr>
          <p:cNvSpPr/>
          <p:nvPr/>
        </p:nvSpPr>
        <p:spPr>
          <a:xfrm>
            <a:off x="9482541" y="2741108"/>
            <a:ext cx="274463" cy="3818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66898AF-034D-7F5F-E5D9-E71A899D5DFB}"/>
              </a:ext>
            </a:extLst>
          </p:cNvPr>
          <p:cNvSpPr txBox="1"/>
          <p:nvPr/>
        </p:nvSpPr>
        <p:spPr>
          <a:xfrm rot="19242574">
            <a:off x="8141627" y="2992112"/>
            <a:ext cx="11320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Optane PMEM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961A76C-053C-BAA3-CDDB-BA69550639E9}"/>
              </a:ext>
            </a:extLst>
          </p:cNvPr>
          <p:cNvCxnSpPr>
            <a:cxnSpLocks/>
            <a:stCxn id="25" idx="1"/>
          </p:cNvCxnSpPr>
          <p:nvPr/>
        </p:nvCxnSpPr>
        <p:spPr>
          <a:xfrm flipH="1">
            <a:off x="8954087" y="2797023"/>
            <a:ext cx="568648" cy="2117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460233C-736F-C759-7468-C3286D1CE047}"/>
              </a:ext>
            </a:extLst>
          </p:cNvPr>
          <p:cNvCxnSpPr>
            <a:cxnSpLocks/>
            <a:endCxn id="29" idx="2"/>
          </p:cNvCxnSpPr>
          <p:nvPr/>
        </p:nvCxnSpPr>
        <p:spPr>
          <a:xfrm flipH="1" flipV="1">
            <a:off x="8790480" y="3224153"/>
            <a:ext cx="163607" cy="2353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78B456F-002B-D0CE-5F04-F0076AF24927}"/>
              </a:ext>
            </a:extLst>
          </p:cNvPr>
          <p:cNvCxnSpPr/>
          <p:nvPr/>
        </p:nvCxnSpPr>
        <p:spPr>
          <a:xfrm flipV="1">
            <a:off x="8555749" y="3354045"/>
            <a:ext cx="0" cy="4229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7534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/>
          </p:nvPr>
        </p:nvSpPr>
        <p:spPr>
          <a:xfrm>
            <a:off x="786960" y="1205280"/>
            <a:ext cx="10490040" cy="510336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t">
            <a:noAutofit/>
          </a:bodyPr>
          <a:lstStyle/>
          <a:p>
            <a:pPr>
              <a:lnSpc>
                <a:spcPct val="120000"/>
              </a:lnSpc>
              <a:spcBef>
                <a:spcPts val="479"/>
              </a:spcBef>
              <a:buNone/>
              <a:tabLst>
                <a:tab pos="0" algn="l"/>
              </a:tabLst>
            </a:pP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ts val="420"/>
              </a:spcBef>
              <a:buNone/>
              <a:tabLst>
                <a:tab pos="0" algn="l"/>
              </a:tabLst>
            </a:pPr>
            <a:endParaRPr lang="en-US" sz="2500" b="0" strike="noStrike" spc="-1" dirty="0">
              <a:solidFill>
                <a:srgbClr val="000000"/>
              </a:solidFill>
              <a:latin typeface="Arial"/>
            </a:endParaRPr>
          </a:p>
          <a:p>
            <a:pPr marL="1123920" indent="-285840">
              <a:lnSpc>
                <a:spcPct val="120000"/>
              </a:lnSpc>
              <a:spcBef>
                <a:spcPts val="420"/>
              </a:spcBef>
              <a:buNone/>
              <a:tabLst>
                <a:tab pos="0" algn="l"/>
              </a:tabLst>
            </a:pPr>
            <a:endParaRPr lang="en-US" sz="17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20000"/>
              </a:lnSpc>
              <a:spcBef>
                <a:spcPts val="479"/>
              </a:spcBef>
              <a:buNone/>
              <a:tabLst>
                <a:tab pos="0" algn="l"/>
              </a:tabLst>
            </a:pP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20000"/>
              </a:lnSpc>
              <a:spcBef>
                <a:spcPts val="1417"/>
              </a:spcBef>
              <a:buNone/>
              <a:tabLst>
                <a:tab pos="0" algn="l"/>
              </a:tabLst>
            </a:pPr>
            <a:endParaRPr lang="en-US" sz="21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20000"/>
              </a:lnSpc>
              <a:spcBef>
                <a:spcPts val="479"/>
              </a:spcBef>
              <a:buNone/>
              <a:tabLst>
                <a:tab pos="0" algn="l"/>
              </a:tabLst>
            </a:pP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title"/>
          </p:nvPr>
        </p:nvSpPr>
        <p:spPr>
          <a:xfrm>
            <a:off x="775799" y="238680"/>
            <a:ext cx="11101875" cy="7722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4800" b="1" spc="-1">
                <a:solidFill>
                  <a:srgbClr val="CD052B"/>
                </a:solidFill>
                <a:latin typeface="Calibri"/>
              </a:rPr>
              <a:t>Observations on the Multi-tiered Approach</a:t>
            </a:r>
            <a:endParaRPr lang="en-US" sz="4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1"/>
          <p:cNvSpPr/>
          <p:nvPr/>
        </p:nvSpPr>
        <p:spPr>
          <a:xfrm>
            <a:off x="939240" y="1357560"/>
            <a:ext cx="10490040" cy="5103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numCol="1" spcCol="0" anchor="t">
            <a:noAutofit/>
          </a:bodyPr>
          <a:lstStyle/>
          <a:p>
            <a:pPr>
              <a:lnSpc>
                <a:spcPct val="120000"/>
              </a:lnSpc>
              <a:spcBef>
                <a:spcPts val="479"/>
              </a:spcBef>
              <a:buNone/>
              <a:tabLst>
                <a:tab pos="0" algn="l"/>
              </a:tabLst>
            </a:pPr>
            <a:endParaRPr lang="en-US" sz="2400" b="0" strike="noStrike" spc="-1">
              <a:latin typeface="Arial"/>
            </a:endParaRPr>
          </a:p>
          <a:p>
            <a:pPr marL="1123920" indent="-285840">
              <a:lnSpc>
                <a:spcPct val="120000"/>
              </a:lnSpc>
              <a:spcBef>
                <a:spcPts val="420"/>
              </a:spcBef>
              <a:buNone/>
              <a:tabLst>
                <a:tab pos="0" algn="l"/>
              </a:tabLst>
            </a:pPr>
            <a:endParaRPr lang="en-US" sz="1700" b="0" strike="noStrike" spc="-1">
              <a:latin typeface="Arial"/>
            </a:endParaRPr>
          </a:p>
          <a:p>
            <a:pPr marL="228600" indent="-228600">
              <a:lnSpc>
                <a:spcPct val="120000"/>
              </a:lnSpc>
              <a:spcBef>
                <a:spcPts val="479"/>
              </a:spcBef>
              <a:buNone/>
              <a:tabLst>
                <a:tab pos="0" algn="l"/>
              </a:tabLst>
            </a:pPr>
            <a:endParaRPr lang="en-US" sz="2400" b="0" strike="noStrike" spc="-1">
              <a:latin typeface="Arial"/>
            </a:endParaRPr>
          </a:p>
          <a:p>
            <a:pPr marL="228600" indent="-228600">
              <a:lnSpc>
                <a:spcPct val="120000"/>
              </a:lnSpc>
              <a:spcBef>
                <a:spcPts val="1417"/>
              </a:spcBef>
              <a:buNone/>
              <a:tabLst>
                <a:tab pos="0" algn="l"/>
              </a:tabLst>
            </a:pPr>
            <a:endParaRPr lang="en-US" sz="2100" b="0" strike="noStrike" spc="-1">
              <a:latin typeface="Arial"/>
            </a:endParaRPr>
          </a:p>
          <a:p>
            <a:pPr marL="228600" indent="-228600">
              <a:lnSpc>
                <a:spcPct val="120000"/>
              </a:lnSpc>
              <a:spcBef>
                <a:spcPts val="479"/>
              </a:spcBef>
              <a:buNone/>
              <a:tabLst>
                <a:tab pos="0" algn="l"/>
              </a:tabLst>
            </a:pPr>
            <a:endParaRPr lang="en-US" sz="2400" b="0" strike="noStrike" spc="-1">
              <a:latin typeface="Arial"/>
            </a:endParaRPr>
          </a:p>
        </p:txBody>
      </p:sp>
      <p:sp>
        <p:nvSpPr>
          <p:cNvPr id="3" name="PlaceHolder 1">
            <a:extLst>
              <a:ext uri="{FF2B5EF4-FFF2-40B4-BE49-F238E27FC236}">
                <a16:creationId xmlns:a16="http://schemas.microsoft.com/office/drawing/2014/main" id="{36209C5F-C0E1-00C1-BC03-76BB0EF854B4}"/>
              </a:ext>
            </a:extLst>
          </p:cNvPr>
          <p:cNvSpPr txBox="1">
            <a:spLocks/>
          </p:cNvSpPr>
          <p:nvPr/>
        </p:nvSpPr>
        <p:spPr>
          <a:xfrm>
            <a:off x="762720" y="1065236"/>
            <a:ext cx="10490040" cy="510336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3900" lvl="1" indent="0">
              <a:lnSpc>
                <a:spcPct val="120000"/>
              </a:lnSpc>
              <a:spcBef>
                <a:spcPts val="420"/>
              </a:spcBef>
              <a:buClr>
                <a:srgbClr val="000000"/>
              </a:buClr>
              <a:buFont typeface="Arial" panose="020B0604020202020204" pitchFamily="34" charset="0"/>
              <a:buNone/>
              <a:tabLst>
                <a:tab pos="0" algn="l"/>
              </a:tabLst>
            </a:pPr>
            <a:endParaRPr lang="en-US" sz="2100" spc="-1" dirty="0">
              <a:solidFill>
                <a:srgbClr val="000000"/>
              </a:solidFill>
              <a:latin typeface="Calibri"/>
            </a:endParaRPr>
          </a:p>
          <a:p>
            <a:pPr marL="495300">
              <a:lnSpc>
                <a:spcPct val="120000"/>
              </a:lnSpc>
              <a:spcBef>
                <a:spcPts val="420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400" spc="-1" dirty="0">
                <a:solidFill>
                  <a:srgbClr val="000000"/>
                </a:solidFill>
                <a:latin typeface="Calibri"/>
                <a:cs typeface="Calibri"/>
              </a:rPr>
              <a:t>Intel PMEMs do not function as HBMs, however, they provide for a cost-effective approach for scale-up and scale-out performance compared to multiple expensive DRAM, HBM nodes</a:t>
            </a:r>
          </a:p>
          <a:p>
            <a:pPr marL="495300">
              <a:lnSpc>
                <a:spcPct val="120000"/>
              </a:lnSpc>
              <a:spcBef>
                <a:spcPts val="420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400" spc="-1" dirty="0">
                <a:solidFill>
                  <a:srgbClr val="000000"/>
                </a:solidFill>
                <a:latin typeface="Calibri"/>
                <a:cs typeface="Calibri"/>
              </a:rPr>
              <a:t>For volatile usage, use in Memory mode (DRAM as an L4 cache)</a:t>
            </a:r>
          </a:p>
          <a:p>
            <a:pPr marL="495300">
              <a:lnSpc>
                <a:spcPct val="120000"/>
              </a:lnSpc>
              <a:spcBef>
                <a:spcPts val="420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400" spc="-1" dirty="0">
                <a:solidFill>
                  <a:srgbClr val="000000"/>
                </a:solidFill>
                <a:latin typeface="Calibri"/>
                <a:cs typeface="Calibri"/>
              </a:rPr>
              <a:t>Intel is discontinuing this series to up their game in advanced interconnects (CXL, CCIX)</a:t>
            </a:r>
          </a:p>
          <a:p>
            <a:pPr marL="495300">
              <a:lnSpc>
                <a:spcPct val="120000"/>
              </a:lnSpc>
              <a:spcBef>
                <a:spcPts val="420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400" spc="-1" dirty="0">
                <a:solidFill>
                  <a:srgbClr val="000000"/>
                </a:solidFill>
                <a:latin typeface="Calibri"/>
                <a:cs typeface="Calibri"/>
              </a:rPr>
              <a:t>Using more DRAMs has only a small benefit of 10 – 18% speedup in the 4-node case</a:t>
            </a:r>
          </a:p>
          <a:p>
            <a:pPr marL="952500" lvl="2">
              <a:lnSpc>
                <a:spcPct val="120000"/>
              </a:lnSpc>
              <a:spcBef>
                <a:spcPts val="420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800" spc="-1" dirty="0">
                <a:solidFill>
                  <a:srgbClr val="000000"/>
                </a:solidFill>
                <a:latin typeface="Calibri"/>
                <a:cs typeface="Calibri"/>
              </a:rPr>
              <a:t>More cache capacity </a:t>
            </a:r>
          </a:p>
          <a:p>
            <a:pPr marL="952500" lvl="2">
              <a:lnSpc>
                <a:spcPct val="120000"/>
              </a:lnSpc>
              <a:spcBef>
                <a:spcPts val="420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800" spc="-1" dirty="0">
                <a:solidFill>
                  <a:srgbClr val="000000"/>
                </a:solidFill>
                <a:latin typeface="Calibri"/>
                <a:cs typeface="Calibri"/>
              </a:rPr>
              <a:t>More memory channels</a:t>
            </a:r>
          </a:p>
          <a:p>
            <a:pPr marL="952500" lvl="2">
              <a:lnSpc>
                <a:spcPct val="120000"/>
              </a:lnSpc>
              <a:spcBef>
                <a:spcPts val="420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800" spc="-1" dirty="0">
                <a:solidFill>
                  <a:srgbClr val="000000"/>
                </a:solidFill>
                <a:latin typeface="Calibri"/>
                <a:cs typeface="Calibri"/>
              </a:rPr>
              <a:t>Higher cost</a:t>
            </a:r>
          </a:p>
          <a:p>
            <a:pPr marL="495300">
              <a:lnSpc>
                <a:spcPct val="120000"/>
              </a:lnSpc>
              <a:spcBef>
                <a:spcPts val="420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endParaRPr lang="en-US" sz="2500" spc="-1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495300">
              <a:lnSpc>
                <a:spcPct val="120000"/>
              </a:lnSpc>
              <a:spcBef>
                <a:spcPts val="420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endParaRPr lang="en-US" sz="2500" spc="-1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266700" indent="0">
              <a:lnSpc>
                <a:spcPct val="120000"/>
              </a:lnSpc>
              <a:spcBef>
                <a:spcPts val="420"/>
              </a:spcBef>
              <a:buClr>
                <a:srgbClr val="000000"/>
              </a:buClr>
              <a:buNone/>
              <a:tabLst>
                <a:tab pos="0" algn="l"/>
              </a:tabLst>
            </a:pPr>
            <a:endParaRPr lang="en-US" sz="1700" spc="-1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952500" lvl="1">
              <a:lnSpc>
                <a:spcPct val="120000"/>
              </a:lnSpc>
              <a:spcBef>
                <a:spcPts val="420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endParaRPr lang="en-US" sz="1300" spc="-1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952500" lvl="1">
              <a:lnSpc>
                <a:spcPct val="120000"/>
              </a:lnSpc>
              <a:spcBef>
                <a:spcPts val="420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endParaRPr lang="en-US" sz="1300" spc="-1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952500" lvl="1">
              <a:lnSpc>
                <a:spcPct val="120000"/>
              </a:lnSpc>
              <a:spcBef>
                <a:spcPts val="420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endParaRPr lang="en-US" sz="1700" spc="-1" dirty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lnSpc>
                <a:spcPct val="120000"/>
              </a:lnSpc>
              <a:spcBef>
                <a:spcPts val="420"/>
              </a:spcBef>
              <a:buFont typeface="Arial" panose="020B0604020202020204" pitchFamily="34" charset="0"/>
              <a:buNone/>
              <a:tabLst>
                <a:tab pos="0" algn="l"/>
              </a:tabLst>
            </a:pPr>
            <a:endParaRPr lang="en-US" sz="2500" spc="-1" dirty="0">
              <a:solidFill>
                <a:srgbClr val="000000"/>
              </a:solidFill>
              <a:latin typeface="Arial"/>
            </a:endParaRPr>
          </a:p>
          <a:p>
            <a:pPr marL="1123315" indent="-285750">
              <a:lnSpc>
                <a:spcPct val="120000"/>
              </a:lnSpc>
              <a:spcBef>
                <a:spcPts val="420"/>
              </a:spcBef>
              <a:buFont typeface="Arial" panose="020B0604020202020204" pitchFamily="34" charset="0"/>
              <a:buNone/>
              <a:tabLst>
                <a:tab pos="0" algn="l"/>
              </a:tabLst>
            </a:pPr>
            <a:endParaRPr lang="en-US" sz="1700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ts val="479"/>
              </a:spcBef>
              <a:buFont typeface="Arial" panose="020B0604020202020204" pitchFamily="34" charset="0"/>
              <a:buNone/>
              <a:tabLst>
                <a:tab pos="0" algn="l"/>
              </a:tabLst>
            </a:pPr>
            <a:endParaRPr lang="en-US" sz="2400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ts val="1417"/>
              </a:spcBef>
              <a:buFont typeface="Arial" panose="020B0604020202020204" pitchFamily="34" charset="0"/>
              <a:buNone/>
              <a:tabLst>
                <a:tab pos="0" algn="l"/>
              </a:tabLst>
            </a:pPr>
            <a:endParaRPr lang="en-US" sz="2100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ts val="479"/>
              </a:spcBef>
              <a:buFont typeface="Arial" panose="020B0604020202020204" pitchFamily="34" charset="0"/>
              <a:buNone/>
              <a:tabLst>
                <a:tab pos="0" algn="l"/>
              </a:tabLst>
            </a:pPr>
            <a:endParaRPr lang="en-US" sz="2400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3473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/>
          </p:nvPr>
        </p:nvSpPr>
        <p:spPr>
          <a:xfrm>
            <a:off x="786960" y="1205280"/>
            <a:ext cx="10490040" cy="510336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t">
            <a:noAutofit/>
          </a:bodyPr>
          <a:lstStyle/>
          <a:p>
            <a:pPr>
              <a:lnSpc>
                <a:spcPct val="120000"/>
              </a:lnSpc>
              <a:spcBef>
                <a:spcPts val="479"/>
              </a:spcBef>
              <a:buNone/>
              <a:tabLst>
                <a:tab pos="0" algn="l"/>
              </a:tabLst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ts val="420"/>
              </a:spcBef>
              <a:buNone/>
              <a:tabLst>
                <a:tab pos="0" algn="l"/>
              </a:tabLst>
            </a:pPr>
            <a:endParaRPr lang="en-US" sz="2500" b="0" strike="noStrike" spc="-1">
              <a:solidFill>
                <a:srgbClr val="000000"/>
              </a:solidFill>
              <a:latin typeface="Arial"/>
            </a:endParaRPr>
          </a:p>
          <a:p>
            <a:pPr marL="1123920" indent="-285840">
              <a:lnSpc>
                <a:spcPct val="120000"/>
              </a:lnSpc>
              <a:spcBef>
                <a:spcPts val="420"/>
              </a:spcBef>
              <a:buNone/>
              <a:tabLst>
                <a:tab pos="0" algn="l"/>
              </a:tabLst>
            </a:pPr>
            <a:endParaRPr lang="en-US" sz="17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20000"/>
              </a:lnSpc>
              <a:spcBef>
                <a:spcPts val="479"/>
              </a:spcBef>
              <a:buNone/>
              <a:tabLst>
                <a:tab pos="0" algn="l"/>
              </a:tabLst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20000"/>
              </a:lnSpc>
              <a:spcBef>
                <a:spcPts val="1417"/>
              </a:spcBef>
              <a:buNone/>
              <a:tabLst>
                <a:tab pos="0" algn="l"/>
              </a:tabLst>
            </a:pPr>
            <a:endParaRPr lang="en-US" sz="21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20000"/>
              </a:lnSpc>
              <a:spcBef>
                <a:spcPts val="479"/>
              </a:spcBef>
              <a:buNone/>
              <a:tabLst>
                <a:tab pos="0" algn="l"/>
              </a:tabLst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title"/>
          </p:nvPr>
        </p:nvSpPr>
        <p:spPr>
          <a:xfrm>
            <a:off x="775799" y="238680"/>
            <a:ext cx="11101875" cy="7722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4800" b="1" spc="-1" dirty="0">
                <a:solidFill>
                  <a:srgbClr val="CD052B"/>
                </a:solidFill>
                <a:latin typeface="Calibri"/>
              </a:rPr>
              <a:t>Can we close the performance gap?</a:t>
            </a:r>
            <a:endParaRPr lang="en-US" sz="4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1"/>
          <p:cNvSpPr/>
          <p:nvPr/>
        </p:nvSpPr>
        <p:spPr>
          <a:xfrm>
            <a:off x="939240" y="1357560"/>
            <a:ext cx="10490040" cy="5103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numCol="1" spcCol="0" anchor="t">
            <a:noAutofit/>
          </a:bodyPr>
          <a:lstStyle/>
          <a:p>
            <a:pPr>
              <a:lnSpc>
                <a:spcPct val="120000"/>
              </a:lnSpc>
              <a:spcBef>
                <a:spcPts val="479"/>
              </a:spcBef>
              <a:buNone/>
              <a:tabLst>
                <a:tab pos="0" algn="l"/>
              </a:tabLst>
            </a:pPr>
            <a:endParaRPr lang="en-US" sz="2400" b="0" strike="noStrike" spc="-1">
              <a:latin typeface="Arial"/>
            </a:endParaRPr>
          </a:p>
          <a:p>
            <a:pPr marL="1123920" indent="-285840">
              <a:lnSpc>
                <a:spcPct val="120000"/>
              </a:lnSpc>
              <a:spcBef>
                <a:spcPts val="420"/>
              </a:spcBef>
              <a:buNone/>
              <a:tabLst>
                <a:tab pos="0" algn="l"/>
              </a:tabLst>
            </a:pPr>
            <a:endParaRPr lang="en-US" sz="1700" b="0" strike="noStrike" spc="-1">
              <a:latin typeface="Arial"/>
            </a:endParaRPr>
          </a:p>
          <a:p>
            <a:pPr marL="228600" indent="-228600">
              <a:lnSpc>
                <a:spcPct val="120000"/>
              </a:lnSpc>
              <a:spcBef>
                <a:spcPts val="479"/>
              </a:spcBef>
              <a:buNone/>
              <a:tabLst>
                <a:tab pos="0" algn="l"/>
              </a:tabLst>
            </a:pPr>
            <a:endParaRPr lang="en-US" sz="2400" b="0" strike="noStrike" spc="-1">
              <a:latin typeface="Arial"/>
            </a:endParaRPr>
          </a:p>
          <a:p>
            <a:pPr marL="228600" indent="-228600">
              <a:lnSpc>
                <a:spcPct val="120000"/>
              </a:lnSpc>
              <a:spcBef>
                <a:spcPts val="1417"/>
              </a:spcBef>
              <a:buNone/>
              <a:tabLst>
                <a:tab pos="0" algn="l"/>
              </a:tabLst>
            </a:pPr>
            <a:endParaRPr lang="en-US" sz="2100" b="0" strike="noStrike" spc="-1">
              <a:latin typeface="Arial"/>
            </a:endParaRPr>
          </a:p>
          <a:p>
            <a:pPr marL="228600" indent="-228600">
              <a:lnSpc>
                <a:spcPct val="120000"/>
              </a:lnSpc>
              <a:spcBef>
                <a:spcPts val="479"/>
              </a:spcBef>
              <a:buNone/>
              <a:tabLst>
                <a:tab pos="0" algn="l"/>
              </a:tabLst>
            </a:pPr>
            <a:endParaRPr lang="en-US" sz="2400" b="0" strike="noStrike" spc="-1">
              <a:latin typeface="Arial"/>
            </a:endParaRPr>
          </a:p>
        </p:txBody>
      </p:sp>
      <p:sp>
        <p:nvSpPr>
          <p:cNvPr id="3" name="PlaceHolder 1">
            <a:extLst>
              <a:ext uri="{FF2B5EF4-FFF2-40B4-BE49-F238E27FC236}">
                <a16:creationId xmlns:a16="http://schemas.microsoft.com/office/drawing/2014/main" id="{36209C5F-C0E1-00C1-BC03-76BB0EF854B4}"/>
              </a:ext>
            </a:extLst>
          </p:cNvPr>
          <p:cNvSpPr txBox="1">
            <a:spLocks/>
          </p:cNvSpPr>
          <p:nvPr/>
        </p:nvSpPr>
        <p:spPr>
          <a:xfrm>
            <a:off x="438870" y="1053000"/>
            <a:ext cx="4907002" cy="510336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3900" lvl="1" indent="0">
              <a:lnSpc>
                <a:spcPct val="120000"/>
              </a:lnSpc>
              <a:spcBef>
                <a:spcPts val="420"/>
              </a:spcBef>
              <a:buClr>
                <a:srgbClr val="000000"/>
              </a:buClr>
              <a:buFont typeface="Arial" panose="020B0604020202020204" pitchFamily="34" charset="0"/>
              <a:buNone/>
              <a:tabLst>
                <a:tab pos="0" algn="l"/>
              </a:tabLst>
            </a:pPr>
            <a:endParaRPr lang="en-US" sz="2100" spc="-1" dirty="0">
              <a:solidFill>
                <a:srgbClr val="000000"/>
              </a:solidFill>
              <a:latin typeface="Calibri"/>
            </a:endParaRPr>
          </a:p>
          <a:p>
            <a:pPr marL="495300">
              <a:lnSpc>
                <a:spcPct val="120000"/>
              </a:lnSpc>
              <a:spcBef>
                <a:spcPts val="420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500" spc="-1" dirty="0">
                <a:solidFill>
                  <a:srgbClr val="000000"/>
                </a:solidFill>
                <a:latin typeface="Calibri"/>
                <a:cs typeface="Calibri"/>
              </a:rPr>
              <a:t>To recap, performance is impacted by </a:t>
            </a:r>
          </a:p>
          <a:p>
            <a:pPr marL="952500" lvl="1">
              <a:lnSpc>
                <a:spcPct val="120000"/>
              </a:lnSpc>
              <a:spcBef>
                <a:spcPts val="420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100" spc="-1" dirty="0">
                <a:solidFill>
                  <a:srgbClr val="000000"/>
                </a:solidFill>
                <a:latin typeface="Calibri"/>
                <a:cs typeface="Calibri"/>
              </a:rPr>
              <a:t>Lower aggregate memory bandwidth</a:t>
            </a:r>
          </a:p>
          <a:p>
            <a:pPr marL="952500" lvl="1">
              <a:lnSpc>
                <a:spcPct val="120000"/>
              </a:lnSpc>
              <a:spcBef>
                <a:spcPts val="420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100" spc="-1" dirty="0">
                <a:solidFill>
                  <a:srgbClr val="000000"/>
                </a:solidFill>
                <a:latin typeface="Calibri"/>
                <a:cs typeface="Calibri"/>
              </a:rPr>
              <a:t>In the scale-up approach, lower number of core resource (i.e. caches)</a:t>
            </a:r>
          </a:p>
          <a:p>
            <a:pPr marL="495300">
              <a:lnSpc>
                <a:spcPct val="120000"/>
              </a:lnSpc>
              <a:spcBef>
                <a:spcPts val="420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500" spc="-1" dirty="0">
                <a:solidFill>
                  <a:srgbClr val="000000"/>
                </a:solidFill>
                <a:latin typeface="Calibri"/>
                <a:cs typeface="Calibri"/>
              </a:rPr>
              <a:t>We are collaborating with ETRI to close this gap</a:t>
            </a:r>
          </a:p>
          <a:p>
            <a:pPr marL="952500" lvl="1">
              <a:lnSpc>
                <a:spcPct val="120000"/>
              </a:lnSpc>
              <a:spcBef>
                <a:spcPts val="420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100" spc="-1" dirty="0">
                <a:solidFill>
                  <a:srgbClr val="000000"/>
                </a:solidFill>
                <a:latin typeface="Calibri"/>
                <a:cs typeface="Calibri"/>
              </a:rPr>
              <a:t>Scale-out and process near-memory</a:t>
            </a:r>
          </a:p>
          <a:p>
            <a:pPr marL="723900" lvl="1" indent="0">
              <a:lnSpc>
                <a:spcPct val="120000"/>
              </a:lnSpc>
              <a:spcBef>
                <a:spcPts val="420"/>
              </a:spcBef>
              <a:buClr>
                <a:srgbClr val="000000"/>
              </a:buClr>
              <a:buNone/>
              <a:tabLst>
                <a:tab pos="0" algn="l"/>
              </a:tabLst>
            </a:pPr>
            <a:endParaRPr lang="en-US" sz="2100" spc="-1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495300">
              <a:lnSpc>
                <a:spcPct val="120000"/>
              </a:lnSpc>
              <a:spcBef>
                <a:spcPts val="420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endParaRPr lang="en-US" sz="2500" spc="-1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266700" indent="0">
              <a:lnSpc>
                <a:spcPct val="120000"/>
              </a:lnSpc>
              <a:spcBef>
                <a:spcPts val="420"/>
              </a:spcBef>
              <a:buClr>
                <a:srgbClr val="000000"/>
              </a:buClr>
              <a:buNone/>
              <a:tabLst>
                <a:tab pos="0" algn="l"/>
              </a:tabLst>
            </a:pPr>
            <a:endParaRPr lang="en-US" sz="1700" spc="-1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952500" lvl="1">
              <a:lnSpc>
                <a:spcPct val="120000"/>
              </a:lnSpc>
              <a:spcBef>
                <a:spcPts val="420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endParaRPr lang="en-US" sz="1300" spc="-1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952500" lvl="1">
              <a:lnSpc>
                <a:spcPct val="120000"/>
              </a:lnSpc>
              <a:spcBef>
                <a:spcPts val="420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endParaRPr lang="en-US" sz="1300" spc="-1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952500" lvl="1">
              <a:lnSpc>
                <a:spcPct val="120000"/>
              </a:lnSpc>
              <a:spcBef>
                <a:spcPts val="420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endParaRPr lang="en-US" sz="1700" spc="-1" dirty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lnSpc>
                <a:spcPct val="120000"/>
              </a:lnSpc>
              <a:spcBef>
                <a:spcPts val="420"/>
              </a:spcBef>
              <a:buFont typeface="Arial" panose="020B0604020202020204" pitchFamily="34" charset="0"/>
              <a:buNone/>
              <a:tabLst>
                <a:tab pos="0" algn="l"/>
              </a:tabLst>
            </a:pPr>
            <a:endParaRPr lang="en-US" sz="2500" spc="-1" dirty="0">
              <a:solidFill>
                <a:srgbClr val="000000"/>
              </a:solidFill>
              <a:latin typeface="Arial"/>
            </a:endParaRPr>
          </a:p>
          <a:p>
            <a:pPr marL="1123315" indent="-285750">
              <a:lnSpc>
                <a:spcPct val="120000"/>
              </a:lnSpc>
              <a:spcBef>
                <a:spcPts val="420"/>
              </a:spcBef>
              <a:buFont typeface="Arial" panose="020B0604020202020204" pitchFamily="34" charset="0"/>
              <a:buNone/>
              <a:tabLst>
                <a:tab pos="0" algn="l"/>
              </a:tabLst>
            </a:pPr>
            <a:endParaRPr lang="en-US" sz="1700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ts val="479"/>
              </a:spcBef>
              <a:buFont typeface="Arial" panose="020B0604020202020204" pitchFamily="34" charset="0"/>
              <a:buNone/>
              <a:tabLst>
                <a:tab pos="0" algn="l"/>
              </a:tabLst>
            </a:pPr>
            <a:endParaRPr lang="en-US" sz="2400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ts val="1417"/>
              </a:spcBef>
              <a:buFont typeface="Arial" panose="020B0604020202020204" pitchFamily="34" charset="0"/>
              <a:buNone/>
              <a:tabLst>
                <a:tab pos="0" algn="l"/>
              </a:tabLst>
            </a:pPr>
            <a:endParaRPr lang="en-US" sz="2100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ts val="479"/>
              </a:spcBef>
              <a:buFont typeface="Arial" panose="020B0604020202020204" pitchFamily="34" charset="0"/>
              <a:buNone/>
              <a:tabLst>
                <a:tab pos="0" algn="l"/>
              </a:tabLst>
            </a:pPr>
            <a:endParaRPr lang="en-US" sz="2400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Picture 2" descr="Diagram&#10;&#10;Description automatically generated">
            <a:extLst>
              <a:ext uri="{FF2B5EF4-FFF2-40B4-BE49-F238E27FC236}">
                <a16:creationId xmlns:a16="http://schemas.microsoft.com/office/drawing/2014/main" id="{EE79A1E6-5338-0C59-3530-D2C4DAA8D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5872" y="1634860"/>
            <a:ext cx="6605110" cy="4017859"/>
          </a:xfrm>
          <a:prstGeom prst="rect">
            <a:avLst/>
          </a:prstGeom>
        </p:spPr>
      </p:pic>
      <p:sp>
        <p:nvSpPr>
          <p:cNvPr id="4" name="PlaceHolder 1">
            <a:extLst>
              <a:ext uri="{FF2B5EF4-FFF2-40B4-BE49-F238E27FC236}">
                <a16:creationId xmlns:a16="http://schemas.microsoft.com/office/drawing/2014/main" id="{1F135CA2-0900-626F-D329-698EF29B63D3}"/>
              </a:ext>
            </a:extLst>
          </p:cNvPr>
          <p:cNvSpPr txBox="1">
            <a:spLocks/>
          </p:cNvSpPr>
          <p:nvPr/>
        </p:nvSpPr>
        <p:spPr>
          <a:xfrm>
            <a:off x="5231572" y="5652719"/>
            <a:ext cx="4907002" cy="167961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lnSpc>
                <a:spcPct val="120000"/>
              </a:lnSpc>
              <a:spcBef>
                <a:spcPts val="420"/>
              </a:spcBef>
              <a:buClr>
                <a:srgbClr val="000000"/>
              </a:buClr>
              <a:buNone/>
              <a:tabLst>
                <a:tab pos="0" algn="l"/>
              </a:tabLst>
            </a:pPr>
            <a:r>
              <a:rPr lang="en-US" sz="1600" spc="-1" dirty="0">
                <a:solidFill>
                  <a:srgbClr val="000000"/>
                </a:solidFill>
                <a:latin typeface="Calibri"/>
                <a:cs typeface="Calibri"/>
              </a:rPr>
              <a:t>Figure: showing the interaction between MVAPICH and the MEX hardware (in development)  </a:t>
            </a:r>
            <a:r>
              <a:rPr lang="en-US" sz="1600" i="1" spc="-1" dirty="0">
                <a:solidFill>
                  <a:srgbClr val="000000"/>
                </a:solidFill>
                <a:latin typeface="Calibri"/>
                <a:cs typeface="Calibri"/>
              </a:rPr>
              <a:t>- courtesy to ETRI </a:t>
            </a:r>
          </a:p>
          <a:p>
            <a:pPr marL="266700" indent="0">
              <a:lnSpc>
                <a:spcPct val="120000"/>
              </a:lnSpc>
              <a:spcBef>
                <a:spcPts val="420"/>
              </a:spcBef>
              <a:buClr>
                <a:srgbClr val="000000"/>
              </a:buClr>
              <a:buNone/>
              <a:tabLst>
                <a:tab pos="0" algn="l"/>
              </a:tabLst>
            </a:pPr>
            <a:endParaRPr lang="en-US" sz="1700" spc="-1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952500" lvl="1">
              <a:lnSpc>
                <a:spcPct val="120000"/>
              </a:lnSpc>
              <a:spcBef>
                <a:spcPts val="420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endParaRPr lang="en-US" sz="1300" spc="-1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952500" lvl="1">
              <a:lnSpc>
                <a:spcPct val="120000"/>
              </a:lnSpc>
              <a:spcBef>
                <a:spcPts val="420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endParaRPr lang="en-US" sz="1300" spc="-1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952500" lvl="1">
              <a:lnSpc>
                <a:spcPct val="120000"/>
              </a:lnSpc>
              <a:spcBef>
                <a:spcPts val="420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endParaRPr lang="en-US" sz="1700" spc="-1" dirty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lnSpc>
                <a:spcPct val="120000"/>
              </a:lnSpc>
              <a:spcBef>
                <a:spcPts val="420"/>
              </a:spcBef>
              <a:buFont typeface="Arial" panose="020B0604020202020204" pitchFamily="34" charset="0"/>
              <a:buNone/>
              <a:tabLst>
                <a:tab pos="0" algn="l"/>
              </a:tabLst>
            </a:pPr>
            <a:endParaRPr lang="en-US" sz="2500" spc="-1" dirty="0">
              <a:solidFill>
                <a:srgbClr val="000000"/>
              </a:solidFill>
              <a:latin typeface="Arial"/>
            </a:endParaRPr>
          </a:p>
          <a:p>
            <a:pPr marL="1123315" indent="-285750">
              <a:lnSpc>
                <a:spcPct val="120000"/>
              </a:lnSpc>
              <a:spcBef>
                <a:spcPts val="420"/>
              </a:spcBef>
              <a:buFont typeface="Arial" panose="020B0604020202020204" pitchFamily="34" charset="0"/>
              <a:buNone/>
              <a:tabLst>
                <a:tab pos="0" algn="l"/>
              </a:tabLst>
            </a:pPr>
            <a:endParaRPr lang="en-US" sz="1700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ts val="479"/>
              </a:spcBef>
              <a:buFont typeface="Arial" panose="020B0604020202020204" pitchFamily="34" charset="0"/>
              <a:buNone/>
              <a:tabLst>
                <a:tab pos="0" algn="l"/>
              </a:tabLst>
            </a:pPr>
            <a:endParaRPr lang="en-US" sz="2400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ts val="1417"/>
              </a:spcBef>
              <a:buFont typeface="Arial" panose="020B0604020202020204" pitchFamily="34" charset="0"/>
              <a:buNone/>
              <a:tabLst>
                <a:tab pos="0" algn="l"/>
              </a:tabLst>
            </a:pPr>
            <a:endParaRPr lang="en-US" sz="2100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ts val="479"/>
              </a:spcBef>
              <a:buFont typeface="Arial" panose="020B0604020202020204" pitchFamily="34" charset="0"/>
              <a:buNone/>
              <a:tabLst>
                <a:tab pos="0" algn="l"/>
              </a:tabLst>
            </a:pPr>
            <a:endParaRPr lang="en-US" sz="2400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9515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agram of CXL Memory Pooling Through Direct Connect">
            <a:extLst>
              <a:ext uri="{FF2B5EF4-FFF2-40B4-BE49-F238E27FC236}">
                <a16:creationId xmlns:a16="http://schemas.microsoft.com/office/drawing/2014/main" id="{57713B48-259E-3E8A-CF68-89129CBA6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544" y="1010880"/>
            <a:ext cx="5802248" cy="232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" name="PlaceHolder 1"/>
          <p:cNvSpPr>
            <a:spLocks noGrp="1"/>
          </p:cNvSpPr>
          <p:nvPr>
            <p:ph/>
          </p:nvPr>
        </p:nvSpPr>
        <p:spPr>
          <a:xfrm>
            <a:off x="786960" y="1205280"/>
            <a:ext cx="10490040" cy="510336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t">
            <a:noAutofit/>
          </a:bodyPr>
          <a:lstStyle/>
          <a:p>
            <a:pPr>
              <a:lnSpc>
                <a:spcPct val="120000"/>
              </a:lnSpc>
              <a:spcBef>
                <a:spcPts val="479"/>
              </a:spcBef>
              <a:buNone/>
              <a:tabLst>
                <a:tab pos="0" algn="l"/>
              </a:tabLst>
            </a:pP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ts val="420"/>
              </a:spcBef>
              <a:buNone/>
              <a:tabLst>
                <a:tab pos="0" algn="l"/>
              </a:tabLst>
            </a:pPr>
            <a:endParaRPr lang="en-US" sz="2500" b="0" strike="noStrike" spc="-1" dirty="0">
              <a:solidFill>
                <a:srgbClr val="000000"/>
              </a:solidFill>
              <a:latin typeface="Arial"/>
            </a:endParaRPr>
          </a:p>
          <a:p>
            <a:pPr marL="1123920" indent="-285840">
              <a:lnSpc>
                <a:spcPct val="120000"/>
              </a:lnSpc>
              <a:spcBef>
                <a:spcPts val="420"/>
              </a:spcBef>
              <a:buNone/>
              <a:tabLst>
                <a:tab pos="0" algn="l"/>
              </a:tabLst>
            </a:pPr>
            <a:endParaRPr lang="en-US" sz="17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20000"/>
              </a:lnSpc>
              <a:spcBef>
                <a:spcPts val="479"/>
              </a:spcBef>
              <a:buNone/>
              <a:tabLst>
                <a:tab pos="0" algn="l"/>
              </a:tabLst>
            </a:pP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20000"/>
              </a:lnSpc>
              <a:spcBef>
                <a:spcPts val="1417"/>
              </a:spcBef>
              <a:buNone/>
              <a:tabLst>
                <a:tab pos="0" algn="l"/>
              </a:tabLst>
            </a:pPr>
            <a:endParaRPr lang="en-US" sz="21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20000"/>
              </a:lnSpc>
              <a:spcBef>
                <a:spcPts val="479"/>
              </a:spcBef>
              <a:buNone/>
              <a:tabLst>
                <a:tab pos="0" algn="l"/>
              </a:tabLst>
            </a:pP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title"/>
          </p:nvPr>
        </p:nvSpPr>
        <p:spPr>
          <a:xfrm>
            <a:off x="775799" y="238680"/>
            <a:ext cx="11584367" cy="7722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4800" b="1" spc="-1" dirty="0">
                <a:solidFill>
                  <a:srgbClr val="CD052B"/>
                </a:solidFill>
                <a:latin typeface="Calibri"/>
              </a:rPr>
              <a:t>CXL lends hand to advanced near-memory schemes</a:t>
            </a:r>
            <a:endParaRPr lang="en-US" sz="4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1"/>
          <p:cNvSpPr/>
          <p:nvPr/>
        </p:nvSpPr>
        <p:spPr>
          <a:xfrm>
            <a:off x="939240" y="1357560"/>
            <a:ext cx="10490040" cy="5103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numCol="1" spcCol="0" anchor="t">
            <a:noAutofit/>
          </a:bodyPr>
          <a:lstStyle/>
          <a:p>
            <a:pPr>
              <a:lnSpc>
                <a:spcPct val="120000"/>
              </a:lnSpc>
              <a:spcBef>
                <a:spcPts val="479"/>
              </a:spcBef>
              <a:buNone/>
              <a:tabLst>
                <a:tab pos="0" algn="l"/>
              </a:tabLst>
            </a:pPr>
            <a:endParaRPr lang="en-US" sz="2400" b="0" strike="noStrike" spc="-1">
              <a:latin typeface="Arial"/>
            </a:endParaRPr>
          </a:p>
          <a:p>
            <a:pPr marL="1123920" indent="-285840">
              <a:lnSpc>
                <a:spcPct val="120000"/>
              </a:lnSpc>
              <a:spcBef>
                <a:spcPts val="420"/>
              </a:spcBef>
              <a:buNone/>
              <a:tabLst>
                <a:tab pos="0" algn="l"/>
              </a:tabLst>
            </a:pPr>
            <a:endParaRPr lang="en-US" sz="1700" b="0" strike="noStrike" spc="-1">
              <a:latin typeface="Arial"/>
            </a:endParaRPr>
          </a:p>
          <a:p>
            <a:pPr marL="228600" indent="-228600">
              <a:lnSpc>
                <a:spcPct val="120000"/>
              </a:lnSpc>
              <a:spcBef>
                <a:spcPts val="479"/>
              </a:spcBef>
              <a:buNone/>
              <a:tabLst>
                <a:tab pos="0" algn="l"/>
              </a:tabLst>
            </a:pPr>
            <a:endParaRPr lang="en-US" sz="2400" b="0" strike="noStrike" spc="-1">
              <a:latin typeface="Arial"/>
            </a:endParaRPr>
          </a:p>
          <a:p>
            <a:pPr marL="228600" indent="-228600">
              <a:lnSpc>
                <a:spcPct val="120000"/>
              </a:lnSpc>
              <a:spcBef>
                <a:spcPts val="1417"/>
              </a:spcBef>
              <a:buNone/>
              <a:tabLst>
                <a:tab pos="0" algn="l"/>
              </a:tabLst>
            </a:pPr>
            <a:endParaRPr lang="en-US" sz="2100" b="0" strike="noStrike" spc="-1">
              <a:latin typeface="Arial"/>
            </a:endParaRPr>
          </a:p>
          <a:p>
            <a:pPr marL="228600" indent="-228600">
              <a:lnSpc>
                <a:spcPct val="120000"/>
              </a:lnSpc>
              <a:spcBef>
                <a:spcPts val="479"/>
              </a:spcBef>
              <a:buNone/>
              <a:tabLst>
                <a:tab pos="0" algn="l"/>
              </a:tabLst>
            </a:pPr>
            <a:endParaRPr lang="en-US" sz="2400" b="0" strike="noStrike" spc="-1">
              <a:latin typeface="Arial"/>
            </a:endParaRPr>
          </a:p>
        </p:txBody>
      </p:sp>
      <p:sp>
        <p:nvSpPr>
          <p:cNvPr id="3" name="PlaceHolder 1">
            <a:extLst>
              <a:ext uri="{FF2B5EF4-FFF2-40B4-BE49-F238E27FC236}">
                <a16:creationId xmlns:a16="http://schemas.microsoft.com/office/drawing/2014/main" id="{36209C5F-C0E1-00C1-BC03-76BB0EF854B4}"/>
              </a:ext>
            </a:extLst>
          </p:cNvPr>
          <p:cNvSpPr txBox="1">
            <a:spLocks/>
          </p:cNvSpPr>
          <p:nvPr/>
        </p:nvSpPr>
        <p:spPr>
          <a:xfrm>
            <a:off x="444413" y="1354150"/>
            <a:ext cx="6465418" cy="510336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3900" lvl="1" indent="0">
              <a:lnSpc>
                <a:spcPct val="120000"/>
              </a:lnSpc>
              <a:spcBef>
                <a:spcPts val="420"/>
              </a:spcBef>
              <a:buClr>
                <a:srgbClr val="000000"/>
              </a:buClr>
              <a:buFont typeface="Arial" panose="020B0604020202020204" pitchFamily="34" charset="0"/>
              <a:buNone/>
              <a:tabLst>
                <a:tab pos="0" algn="l"/>
              </a:tabLst>
            </a:pPr>
            <a:endParaRPr lang="en-US" sz="1200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CXL Builds on PCIe Interfaces:</a:t>
            </a:r>
            <a:endParaRPr lang="en-US" sz="16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Utilizes physical and electrical interfaces of PCIe.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Introduces protocols for coherency and software stack simplification.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Maintains compatibility with existing PCIe standards.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CXL 3.0 supports up to 64 GB/s on top of PCIe 5, and 128 GB/s bi-directional over x16 PCIe 6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Enhanced Connectivity and Memory Coherency:</a:t>
            </a:r>
            <a:endParaRPr lang="en-US" sz="16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Significantly improves computing performance and efficiency at a low cost.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Memory Expansion Capabilities:</a:t>
            </a:r>
            <a:endParaRPr lang="en-US" sz="16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Enables additional memory capacity and bandwidth beyond direct-attach DIMM slots.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Facilitates adding more memory to a CPU host processor via CXL-attached devices.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1" i="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Adaptable to Persistent Memory:</a:t>
            </a:r>
            <a:endParaRPr lang="en-US" sz="1600" b="0" i="0" dirty="0">
              <a:solidFill>
                <a:schemeClr val="tx2">
                  <a:lumMod val="75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Low-latency CXL link pairs effectively with persistent memory.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Allows CPU host to use additional memory alongside DRAM </a:t>
            </a:r>
          </a:p>
          <a:p>
            <a:pPr marL="723900" lvl="1" indent="0">
              <a:lnSpc>
                <a:spcPct val="120000"/>
              </a:lnSpc>
              <a:spcBef>
                <a:spcPts val="420"/>
              </a:spcBef>
              <a:buClr>
                <a:srgbClr val="000000"/>
              </a:buClr>
              <a:buNone/>
              <a:tabLst>
                <a:tab pos="0" algn="l"/>
              </a:tabLst>
            </a:pPr>
            <a:endParaRPr lang="en-US" sz="1200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95300">
              <a:lnSpc>
                <a:spcPct val="120000"/>
              </a:lnSpc>
              <a:spcBef>
                <a:spcPts val="420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endParaRPr lang="en-US" sz="1200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6700" indent="0">
              <a:lnSpc>
                <a:spcPct val="120000"/>
              </a:lnSpc>
              <a:spcBef>
                <a:spcPts val="420"/>
              </a:spcBef>
              <a:buClr>
                <a:srgbClr val="000000"/>
              </a:buClr>
              <a:buNone/>
              <a:tabLst>
                <a:tab pos="0" algn="l"/>
              </a:tabLst>
            </a:pPr>
            <a:endParaRPr lang="en-US" sz="1200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2500" lvl="1">
              <a:lnSpc>
                <a:spcPct val="120000"/>
              </a:lnSpc>
              <a:spcBef>
                <a:spcPts val="420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endParaRPr lang="en-US" sz="1200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2500" lvl="1">
              <a:lnSpc>
                <a:spcPct val="120000"/>
              </a:lnSpc>
              <a:spcBef>
                <a:spcPts val="420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endParaRPr lang="en-US" sz="1200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2500" lvl="1">
              <a:lnSpc>
                <a:spcPct val="120000"/>
              </a:lnSpc>
              <a:spcBef>
                <a:spcPts val="420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endParaRPr lang="en-US" sz="1200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420"/>
              </a:spcBef>
              <a:buFont typeface="Arial" panose="020B0604020202020204" pitchFamily="34" charset="0"/>
              <a:buNone/>
              <a:tabLst>
                <a:tab pos="0" algn="l"/>
              </a:tabLst>
            </a:pPr>
            <a:endParaRPr lang="en-US" sz="1200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23315" indent="-285750">
              <a:lnSpc>
                <a:spcPct val="120000"/>
              </a:lnSpc>
              <a:spcBef>
                <a:spcPts val="420"/>
              </a:spcBef>
              <a:buFont typeface="Arial" panose="020B0604020202020204" pitchFamily="34" charset="0"/>
              <a:buNone/>
              <a:tabLst>
                <a:tab pos="0" algn="l"/>
              </a:tabLst>
            </a:pPr>
            <a:endParaRPr lang="en-US" sz="1200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479"/>
              </a:spcBef>
              <a:buFont typeface="Arial" panose="020B0604020202020204" pitchFamily="34" charset="0"/>
              <a:buNone/>
              <a:tabLst>
                <a:tab pos="0" algn="l"/>
              </a:tabLst>
            </a:pPr>
            <a:endParaRPr lang="en-US" sz="1200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1417"/>
              </a:spcBef>
              <a:buFont typeface="Arial" panose="020B0604020202020204" pitchFamily="34" charset="0"/>
              <a:buNone/>
              <a:tabLst>
                <a:tab pos="0" algn="l"/>
              </a:tabLst>
            </a:pPr>
            <a:endParaRPr lang="en-US" sz="1200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479"/>
              </a:spcBef>
              <a:buFont typeface="Arial" panose="020B0604020202020204" pitchFamily="34" charset="0"/>
              <a:buNone/>
              <a:tabLst>
                <a:tab pos="0" algn="l"/>
              </a:tabLst>
            </a:pPr>
            <a:endParaRPr lang="en-US" sz="1200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PlaceHolder 1">
            <a:extLst>
              <a:ext uri="{FF2B5EF4-FFF2-40B4-BE49-F238E27FC236}">
                <a16:creationId xmlns:a16="http://schemas.microsoft.com/office/drawing/2014/main" id="{4A337D3D-9AFB-2FFF-20DD-B8A5607A2E5B}"/>
              </a:ext>
            </a:extLst>
          </p:cNvPr>
          <p:cNvSpPr txBox="1">
            <a:spLocks/>
          </p:cNvSpPr>
          <p:nvPr/>
        </p:nvSpPr>
        <p:spPr>
          <a:xfrm>
            <a:off x="6263182" y="3295440"/>
            <a:ext cx="6465418" cy="510336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Memory pooling from CXL 2.0:</a:t>
            </a:r>
          </a:p>
          <a:p>
            <a:pPr lvl="1"/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CXL 2.0 enables memory pooling through switching technology.</a:t>
            </a:r>
          </a:p>
          <a:p>
            <a:pPr lvl="1"/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 host with CXL 2.0 can access multiple devices</a:t>
            </a:r>
          </a:p>
          <a:p>
            <a:pPr marL="457200" lvl="1" indent="0">
              <a:buNone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from the memory pool.</a:t>
            </a:r>
          </a:p>
          <a:p>
            <a:pPr lvl="1"/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Hosts need to be CXL 2.0-enabled to use this feature.</a:t>
            </a:r>
          </a:p>
          <a:p>
            <a:pPr lvl="1"/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Memory devices in the pool can be a mix of </a:t>
            </a:r>
          </a:p>
          <a:p>
            <a:pPr marL="457200" lvl="1" indent="0">
              <a:buNone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CXL 1.0, 1.1, and 2.0 hardware.</a:t>
            </a:r>
          </a:p>
          <a:p>
            <a:pPr lvl="1"/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CXL 1.0/1.1 devices behave as a single logical device, </a:t>
            </a:r>
          </a:p>
          <a:p>
            <a:pPr marL="457200" lvl="1" indent="0">
              <a:buNone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accessible by only one host at a time.</a:t>
            </a:r>
          </a:p>
          <a:p>
            <a:pPr lvl="1"/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CXL 2.0 devices can be partitioned into multiple logical devices.</a:t>
            </a:r>
          </a:p>
          <a:p>
            <a:pPr lvl="1"/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Allows up to 16 hosts to simultaneously access</a:t>
            </a:r>
          </a:p>
          <a:p>
            <a:pPr marL="457200" lvl="1" indent="0">
              <a:buNone/>
            </a:pP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   different parts of the memory on a CXL 2.0 device.</a:t>
            </a:r>
          </a:p>
        </p:txBody>
      </p:sp>
    </p:spTree>
    <p:extLst>
      <p:ext uri="{BB962C8B-B14F-4D97-AF65-F5344CB8AC3E}">
        <p14:creationId xmlns:p14="http://schemas.microsoft.com/office/powerpoint/2010/main" val="39307063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2"/>
          <p:cNvSpPr>
            <a:spLocks noGrp="1"/>
          </p:cNvSpPr>
          <p:nvPr>
            <p:ph type="title"/>
          </p:nvPr>
        </p:nvSpPr>
        <p:spPr>
          <a:xfrm>
            <a:off x="775800" y="238680"/>
            <a:ext cx="10794600" cy="7722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r>
              <a:rPr lang="en-US" sz="4800" b="1" spc="-1" dirty="0">
                <a:solidFill>
                  <a:schemeClr val="bg1"/>
                </a:solidFill>
                <a:latin typeface="Calibri"/>
                <a:cs typeface="Arial"/>
              </a:rPr>
              <a:t>Context</a:t>
            </a:r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56E5CB0D-013E-EFA2-A81B-9406D94DCDF8}"/>
              </a:ext>
            </a:extLst>
          </p:cNvPr>
          <p:cNvSpPr txBox="1">
            <a:spLocks/>
          </p:cNvSpPr>
          <p:nvPr/>
        </p:nvSpPr>
        <p:spPr>
          <a:xfrm>
            <a:off x="0" y="706290"/>
            <a:ext cx="10201275" cy="591303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38300" lvl="3" indent="0">
              <a:lnSpc>
                <a:spcPct val="120000"/>
              </a:lnSpc>
              <a:spcBef>
                <a:spcPts val="420"/>
              </a:spcBef>
              <a:buNone/>
              <a:tabLst>
                <a:tab pos="0" algn="l"/>
              </a:tabLst>
            </a:pPr>
            <a:endParaRPr lang="en-US" spc="-1" dirty="0">
              <a:solidFill>
                <a:schemeClr val="accent4"/>
              </a:solidFill>
              <a:latin typeface="Calibri"/>
              <a:cs typeface="Calibri"/>
            </a:endParaRPr>
          </a:p>
          <a:p>
            <a:pPr marL="1638300" lvl="3" indent="0">
              <a:lnSpc>
                <a:spcPct val="120000"/>
              </a:lnSpc>
              <a:spcBef>
                <a:spcPts val="420"/>
              </a:spcBef>
              <a:buNone/>
              <a:tabLst>
                <a:tab pos="0" algn="l"/>
              </a:tabLst>
            </a:pPr>
            <a:endParaRPr lang="en-US" spc="-1" dirty="0">
              <a:solidFill>
                <a:schemeClr val="accent4"/>
              </a:solidFill>
              <a:latin typeface="Calibri"/>
              <a:cs typeface="Calibri"/>
            </a:endParaRPr>
          </a:p>
          <a:p>
            <a:pPr marL="1524000" lvl="2" indent="-342900">
              <a:lnSpc>
                <a:spcPct val="120000"/>
              </a:lnSpc>
              <a:spcBef>
                <a:spcPts val="420"/>
              </a:spcBef>
              <a:tabLst>
                <a:tab pos="0" algn="l"/>
              </a:tabLst>
            </a:pPr>
            <a:endParaRPr lang="en-US" spc="-1" dirty="0">
              <a:solidFill>
                <a:schemeClr val="accent4"/>
              </a:solidFill>
              <a:latin typeface="Calibri"/>
              <a:cs typeface="Calibri"/>
            </a:endParaRPr>
          </a:p>
          <a:p>
            <a:pPr marL="1066800" lvl="1" indent="-342900">
              <a:lnSpc>
                <a:spcPct val="120000"/>
              </a:lnSpc>
              <a:spcBef>
                <a:spcPts val="420"/>
              </a:spcBef>
              <a:tabLst>
                <a:tab pos="0" algn="l"/>
              </a:tabLst>
            </a:pPr>
            <a:r>
              <a:rPr lang="en-US" spc="-1" dirty="0">
                <a:solidFill>
                  <a:schemeClr val="accent4"/>
                </a:solidFill>
                <a:latin typeface="Calibri"/>
                <a:cs typeface="Calibri"/>
              </a:rPr>
              <a:t>Start a systematic approach to understand the existing behaviors and propose performant designs</a:t>
            </a:r>
          </a:p>
          <a:p>
            <a:pPr marL="1524000" lvl="2" indent="-342900">
              <a:lnSpc>
                <a:spcPct val="120000"/>
              </a:lnSpc>
              <a:spcBef>
                <a:spcPts val="420"/>
              </a:spcBef>
              <a:tabLst>
                <a:tab pos="0" algn="l"/>
              </a:tabLst>
            </a:pPr>
            <a:r>
              <a:rPr lang="en-US" spc="-1" dirty="0">
                <a:solidFill>
                  <a:schemeClr val="accent4"/>
                </a:solidFill>
                <a:latin typeface="Calibri"/>
                <a:cs typeface="Calibri"/>
              </a:rPr>
              <a:t>Step 1 (status: almost done): Optimizing the performance of device-accelerated MPI using different devices (e.g. GPUs and FPGAs)</a:t>
            </a:r>
          </a:p>
          <a:p>
            <a:pPr marL="1524000" lvl="2" indent="-342900">
              <a:lnSpc>
                <a:spcPct val="120000"/>
              </a:lnSpc>
              <a:spcBef>
                <a:spcPts val="420"/>
              </a:spcBef>
              <a:tabLst>
                <a:tab pos="0" algn="l"/>
              </a:tabLst>
            </a:pPr>
            <a:r>
              <a:rPr lang="en-US" spc="-1" dirty="0">
                <a:solidFill>
                  <a:schemeClr val="accent4"/>
                </a:solidFill>
                <a:latin typeface="Calibri"/>
                <a:cs typeface="Calibri"/>
              </a:rPr>
              <a:t>Step 2 (status: started): Thorough performance analysis schemes to breakdown the timings</a:t>
            </a:r>
          </a:p>
          <a:p>
            <a:pPr marL="1524000" lvl="2" indent="-342900">
              <a:lnSpc>
                <a:spcPct val="120000"/>
              </a:lnSpc>
              <a:spcBef>
                <a:spcPts val="420"/>
              </a:spcBef>
              <a:tabLst>
                <a:tab pos="0" algn="l"/>
              </a:tabLst>
            </a:pPr>
            <a:r>
              <a:rPr lang="en-US" spc="-1" dirty="0">
                <a:solidFill>
                  <a:schemeClr val="accent4"/>
                </a:solidFill>
                <a:latin typeface="Calibri"/>
                <a:cs typeface="Calibri"/>
              </a:rPr>
              <a:t>Step 3 (status: started): Understand the architectural knobs to build a representative model </a:t>
            </a:r>
          </a:p>
          <a:p>
            <a:pPr marL="1981200" lvl="3" indent="-342900">
              <a:lnSpc>
                <a:spcPct val="120000"/>
              </a:lnSpc>
              <a:spcBef>
                <a:spcPts val="420"/>
              </a:spcBef>
              <a:tabLst>
                <a:tab pos="0" algn="l"/>
              </a:tabLst>
            </a:pPr>
            <a:r>
              <a:rPr lang="en-US" spc="-1" dirty="0">
                <a:solidFill>
                  <a:schemeClr val="accent4"/>
                </a:solidFill>
                <a:latin typeface="Calibri"/>
                <a:cs typeface="Calibri"/>
              </a:rPr>
              <a:t>Better co-design of collective acceleration hardware</a:t>
            </a:r>
          </a:p>
          <a:p>
            <a:pPr marL="1981200" lvl="3" indent="-342900">
              <a:lnSpc>
                <a:spcPct val="120000"/>
              </a:lnSpc>
              <a:spcBef>
                <a:spcPts val="420"/>
              </a:spcBef>
              <a:tabLst>
                <a:tab pos="0" algn="l"/>
              </a:tabLst>
            </a:pPr>
            <a:r>
              <a:rPr lang="en-US" spc="-1" dirty="0">
                <a:solidFill>
                  <a:schemeClr val="accent4"/>
                </a:solidFill>
                <a:latin typeface="Calibri"/>
                <a:cs typeface="Calibri"/>
              </a:rPr>
              <a:t>A model that can generalize to the devices, interconnects and memory subsystems at hand</a:t>
            </a:r>
          </a:p>
          <a:p>
            <a:pPr marL="1981200" lvl="3" indent="-342900">
              <a:lnSpc>
                <a:spcPct val="120000"/>
              </a:lnSpc>
              <a:spcBef>
                <a:spcPts val="420"/>
              </a:spcBef>
              <a:tabLst>
                <a:tab pos="0" algn="l"/>
              </a:tabLst>
            </a:pPr>
            <a:endParaRPr lang="en-US" spc="-1" dirty="0">
              <a:solidFill>
                <a:schemeClr val="accent4"/>
              </a:solidFill>
              <a:latin typeface="Calibri"/>
              <a:cs typeface="Calibri"/>
            </a:endParaRPr>
          </a:p>
          <a:p>
            <a:pPr marL="2438400" lvl="4" indent="-342900">
              <a:lnSpc>
                <a:spcPct val="120000"/>
              </a:lnSpc>
              <a:spcBef>
                <a:spcPts val="420"/>
              </a:spcBef>
              <a:tabLst>
                <a:tab pos="0" algn="l"/>
              </a:tabLst>
            </a:pPr>
            <a:endParaRPr lang="en-US" spc="-1" dirty="0">
              <a:solidFill>
                <a:schemeClr val="accent4"/>
              </a:solidFill>
              <a:latin typeface="Calibri"/>
              <a:cs typeface="Calibri"/>
            </a:endParaRPr>
          </a:p>
          <a:p>
            <a:pPr marL="1981200" lvl="3" indent="-342900">
              <a:lnSpc>
                <a:spcPct val="120000"/>
              </a:lnSpc>
              <a:spcBef>
                <a:spcPts val="420"/>
              </a:spcBef>
              <a:tabLst>
                <a:tab pos="0" algn="l"/>
              </a:tabLst>
            </a:pPr>
            <a:endParaRPr lang="en-US" spc="-1" dirty="0">
              <a:solidFill>
                <a:schemeClr val="accent4"/>
              </a:solidFill>
              <a:latin typeface="Calibri"/>
              <a:cs typeface="Calibri"/>
            </a:endParaRPr>
          </a:p>
          <a:p>
            <a:pPr marL="1524000" lvl="2" indent="-342900">
              <a:lnSpc>
                <a:spcPct val="120000"/>
              </a:lnSpc>
              <a:spcBef>
                <a:spcPts val="420"/>
              </a:spcBef>
              <a:tabLst>
                <a:tab pos="0" algn="l"/>
              </a:tabLst>
            </a:pPr>
            <a:endParaRPr lang="en-US" sz="2000" spc="-1" dirty="0">
              <a:solidFill>
                <a:schemeClr val="accent4"/>
              </a:solidFill>
              <a:latin typeface="Calibri"/>
              <a:cs typeface="Calibri"/>
            </a:endParaRPr>
          </a:p>
          <a:p>
            <a:pPr marL="1981200" lvl="3" indent="-342900">
              <a:lnSpc>
                <a:spcPct val="120000"/>
              </a:lnSpc>
              <a:spcBef>
                <a:spcPts val="420"/>
              </a:spcBef>
              <a:tabLst>
                <a:tab pos="0" algn="l"/>
              </a:tabLst>
            </a:pPr>
            <a:endParaRPr lang="en-US" sz="2000" spc="-1" dirty="0">
              <a:solidFill>
                <a:schemeClr val="accent4"/>
              </a:solidFill>
              <a:latin typeface="Calibri"/>
              <a:cs typeface="Calibri"/>
            </a:endParaRPr>
          </a:p>
          <a:p>
            <a:pPr marL="1181100" lvl="2" indent="0">
              <a:lnSpc>
                <a:spcPct val="120000"/>
              </a:lnSpc>
              <a:spcBef>
                <a:spcPts val="420"/>
              </a:spcBef>
              <a:buNone/>
              <a:tabLst>
                <a:tab pos="0" algn="l"/>
              </a:tabLst>
            </a:pPr>
            <a:endParaRPr lang="en-US" spc="-1" dirty="0">
              <a:solidFill>
                <a:schemeClr val="accent4"/>
              </a:solidFill>
              <a:latin typeface="Calibri"/>
              <a:cs typeface="Calibri"/>
            </a:endParaRPr>
          </a:p>
          <a:p>
            <a:pPr marL="723900" lvl="1" indent="0">
              <a:lnSpc>
                <a:spcPct val="120000"/>
              </a:lnSpc>
              <a:spcBef>
                <a:spcPts val="420"/>
              </a:spcBef>
              <a:buNone/>
              <a:tabLst>
                <a:tab pos="0" algn="l"/>
              </a:tabLst>
            </a:pPr>
            <a:endParaRPr lang="en-US" sz="2000" spc="-1" dirty="0">
              <a:solidFill>
                <a:schemeClr val="accent4"/>
              </a:solidFill>
              <a:latin typeface="Calibri"/>
              <a:cs typeface="Calibri"/>
            </a:endParaRPr>
          </a:p>
          <a:p>
            <a:pPr marL="1066800" lvl="1" indent="-342900">
              <a:lnSpc>
                <a:spcPct val="120000"/>
              </a:lnSpc>
              <a:spcBef>
                <a:spcPts val="420"/>
              </a:spcBef>
              <a:tabLst>
                <a:tab pos="0" algn="l"/>
              </a:tabLst>
            </a:pPr>
            <a:endParaRPr lang="en-US" sz="2000" spc="-1" dirty="0">
              <a:solidFill>
                <a:schemeClr val="accent4"/>
              </a:solidFill>
              <a:latin typeface="Calibri"/>
              <a:cs typeface="Calibri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2C98708F-F057-CA3D-8780-A2F50F6A0670}"/>
              </a:ext>
            </a:extLst>
          </p:cNvPr>
          <p:cNvSpPr txBox="1">
            <a:spLocks/>
          </p:cNvSpPr>
          <p:nvPr/>
        </p:nvSpPr>
        <p:spPr>
          <a:xfrm>
            <a:off x="775799" y="238680"/>
            <a:ext cx="11101875" cy="7722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800" b="1" spc="-1" dirty="0">
                <a:solidFill>
                  <a:srgbClr val="CD052B"/>
                </a:solidFill>
                <a:latin typeface="Calibri"/>
              </a:rPr>
              <a:t>How can MPI be geared toward interconnect advancements</a:t>
            </a:r>
            <a:endParaRPr lang="en-US" sz="4800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7824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/>
          </p:nvPr>
        </p:nvSpPr>
        <p:spPr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t">
            <a:noAutofit/>
          </a:bodyPr>
          <a:lstStyle/>
          <a:p>
            <a:pPr>
              <a:lnSpc>
                <a:spcPct val="120000"/>
              </a:lnSpc>
              <a:spcBef>
                <a:spcPts val="479"/>
              </a:spcBef>
              <a:buNone/>
              <a:tabLst>
                <a:tab pos="0" algn="l"/>
              </a:tabLst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ts val="420"/>
              </a:spcBef>
              <a:buNone/>
              <a:tabLst>
                <a:tab pos="0" algn="l"/>
              </a:tabLst>
            </a:pPr>
            <a:endParaRPr lang="en-US" sz="2500" b="0" strike="noStrike" spc="-1">
              <a:solidFill>
                <a:srgbClr val="000000"/>
              </a:solidFill>
              <a:latin typeface="Arial"/>
            </a:endParaRPr>
          </a:p>
          <a:p>
            <a:pPr marL="1123920" indent="-285840">
              <a:lnSpc>
                <a:spcPct val="120000"/>
              </a:lnSpc>
              <a:spcBef>
                <a:spcPts val="420"/>
              </a:spcBef>
              <a:buNone/>
              <a:tabLst>
                <a:tab pos="0" algn="l"/>
              </a:tabLst>
            </a:pPr>
            <a:endParaRPr lang="en-US" sz="17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20000"/>
              </a:lnSpc>
              <a:spcBef>
                <a:spcPts val="479"/>
              </a:spcBef>
              <a:buNone/>
              <a:tabLst>
                <a:tab pos="0" algn="l"/>
              </a:tabLst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20000"/>
              </a:lnSpc>
              <a:spcBef>
                <a:spcPts val="1417"/>
              </a:spcBef>
              <a:buNone/>
              <a:tabLst>
                <a:tab pos="0" algn="l"/>
              </a:tabLst>
            </a:pPr>
            <a:endParaRPr lang="en-US" sz="21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20000"/>
              </a:lnSpc>
              <a:spcBef>
                <a:spcPts val="479"/>
              </a:spcBef>
              <a:buNone/>
              <a:tabLst>
                <a:tab pos="0" algn="l"/>
              </a:tabLst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4800" b="1" spc="-1" dirty="0">
                <a:solidFill>
                  <a:srgbClr val="CD052B"/>
                </a:solidFill>
                <a:latin typeface="Calibri"/>
              </a:rPr>
              <a:t>Memory growth trends (e.g. DRAM)</a:t>
            </a:r>
            <a:endParaRPr lang="en-US" dirty="0"/>
          </a:p>
        </p:txBody>
      </p:sp>
      <p:sp>
        <p:nvSpPr>
          <p:cNvPr id="114" name="PlaceHolder 1"/>
          <p:cNvSpPr/>
          <p:nvPr/>
        </p:nvSpPr>
        <p:spPr>
          <a:xfrm>
            <a:off x="939240" y="1357560"/>
            <a:ext cx="10490040" cy="5103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numCol="1" spcCol="0" anchor="t">
            <a:noAutofit/>
          </a:bodyPr>
          <a:lstStyle/>
          <a:p>
            <a:pPr>
              <a:lnSpc>
                <a:spcPct val="120000"/>
              </a:lnSpc>
              <a:spcBef>
                <a:spcPts val="479"/>
              </a:spcBef>
              <a:buNone/>
              <a:tabLst>
                <a:tab pos="0" algn="l"/>
              </a:tabLst>
            </a:pPr>
            <a:endParaRPr lang="en-US" sz="2400" b="0" strike="noStrike" spc="-1">
              <a:latin typeface="Arial"/>
            </a:endParaRPr>
          </a:p>
          <a:p>
            <a:pPr marL="1123920" indent="-285840">
              <a:lnSpc>
                <a:spcPct val="120000"/>
              </a:lnSpc>
              <a:spcBef>
                <a:spcPts val="420"/>
              </a:spcBef>
              <a:buNone/>
              <a:tabLst>
                <a:tab pos="0" algn="l"/>
              </a:tabLst>
            </a:pPr>
            <a:endParaRPr lang="en-US" sz="1700" b="0" strike="noStrike" spc="-1">
              <a:latin typeface="Arial"/>
            </a:endParaRPr>
          </a:p>
          <a:p>
            <a:pPr marL="228600" indent="-228600">
              <a:lnSpc>
                <a:spcPct val="120000"/>
              </a:lnSpc>
              <a:spcBef>
                <a:spcPts val="479"/>
              </a:spcBef>
              <a:buNone/>
              <a:tabLst>
                <a:tab pos="0" algn="l"/>
              </a:tabLst>
            </a:pPr>
            <a:endParaRPr lang="en-US" sz="2400" b="0" strike="noStrike" spc="-1">
              <a:latin typeface="Arial"/>
            </a:endParaRPr>
          </a:p>
          <a:p>
            <a:pPr marL="228600" indent="-228600">
              <a:lnSpc>
                <a:spcPct val="120000"/>
              </a:lnSpc>
              <a:spcBef>
                <a:spcPts val="1417"/>
              </a:spcBef>
              <a:buNone/>
              <a:tabLst>
                <a:tab pos="0" algn="l"/>
              </a:tabLst>
            </a:pPr>
            <a:endParaRPr lang="en-US" sz="2100" b="0" strike="noStrike" spc="-1">
              <a:latin typeface="Arial"/>
            </a:endParaRPr>
          </a:p>
          <a:p>
            <a:pPr marL="228600" indent="-228600">
              <a:lnSpc>
                <a:spcPct val="120000"/>
              </a:lnSpc>
              <a:spcBef>
                <a:spcPts val="479"/>
              </a:spcBef>
              <a:buNone/>
              <a:tabLst>
                <a:tab pos="0" algn="l"/>
              </a:tabLst>
            </a:pPr>
            <a:endParaRPr lang="en-US" sz="2400" b="0" strike="noStrike" spc="-1">
              <a:latin typeface="Arial"/>
            </a:endParaRPr>
          </a:p>
        </p:txBody>
      </p:sp>
      <p:sp>
        <p:nvSpPr>
          <p:cNvPr id="4" name="PlaceHolder 1">
            <a:extLst>
              <a:ext uri="{FF2B5EF4-FFF2-40B4-BE49-F238E27FC236}">
                <a16:creationId xmlns:a16="http://schemas.microsoft.com/office/drawing/2014/main" id="{F90FF1FD-BDA7-08AC-F2ED-E53C259A51CE}"/>
              </a:ext>
            </a:extLst>
          </p:cNvPr>
          <p:cNvSpPr txBox="1">
            <a:spLocks/>
          </p:cNvSpPr>
          <p:nvPr/>
        </p:nvSpPr>
        <p:spPr>
          <a:xfrm>
            <a:off x="939360" y="1357680"/>
            <a:ext cx="10490040" cy="510336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3900" lvl="1" indent="0">
              <a:lnSpc>
                <a:spcPct val="120000"/>
              </a:lnSpc>
              <a:spcBef>
                <a:spcPts val="420"/>
              </a:spcBef>
              <a:buClr>
                <a:srgbClr val="000000"/>
              </a:buClr>
              <a:buFont typeface="Arial" panose="020B0604020202020204" pitchFamily="34" charset="0"/>
              <a:buNone/>
              <a:tabLst>
                <a:tab pos="0" algn="l"/>
              </a:tabLst>
            </a:pPr>
            <a:endParaRPr lang="en-US" sz="2100" spc="-1">
              <a:solidFill>
                <a:srgbClr val="000000"/>
              </a:solidFill>
              <a:latin typeface="Calibri"/>
            </a:endParaRPr>
          </a:p>
          <a:p>
            <a:pPr marL="495300">
              <a:lnSpc>
                <a:spcPct val="120000"/>
              </a:lnSpc>
              <a:spcBef>
                <a:spcPts val="420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endParaRPr lang="en-US" sz="2100" spc="-1">
              <a:solidFill>
                <a:srgbClr val="000000"/>
              </a:solidFill>
              <a:latin typeface="Calibri"/>
              <a:cs typeface="Calibri"/>
            </a:endParaRPr>
          </a:p>
          <a:p>
            <a:pPr marL="952500" lvl="1">
              <a:lnSpc>
                <a:spcPct val="120000"/>
              </a:lnSpc>
              <a:spcBef>
                <a:spcPts val="420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endParaRPr lang="en-US" sz="1300" spc="-1">
              <a:solidFill>
                <a:srgbClr val="000000"/>
              </a:solidFill>
              <a:latin typeface="Calibri"/>
              <a:cs typeface="Calibri"/>
            </a:endParaRPr>
          </a:p>
          <a:p>
            <a:pPr marL="952500" lvl="1">
              <a:lnSpc>
                <a:spcPct val="120000"/>
              </a:lnSpc>
              <a:spcBef>
                <a:spcPts val="420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endParaRPr lang="en-US" sz="1300" spc="-1">
              <a:solidFill>
                <a:srgbClr val="000000"/>
              </a:solidFill>
              <a:latin typeface="Calibri"/>
              <a:cs typeface="Calibri"/>
            </a:endParaRPr>
          </a:p>
          <a:p>
            <a:pPr marL="952500" lvl="1">
              <a:lnSpc>
                <a:spcPct val="120000"/>
              </a:lnSpc>
              <a:spcBef>
                <a:spcPts val="420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endParaRPr lang="en-US" sz="1300" spc="-1">
              <a:solidFill>
                <a:srgbClr val="000000"/>
              </a:solidFill>
              <a:latin typeface="Calibri"/>
              <a:cs typeface="Calibri"/>
            </a:endParaRPr>
          </a:p>
          <a:p>
            <a:pPr marL="952500" lvl="1">
              <a:lnSpc>
                <a:spcPct val="120000"/>
              </a:lnSpc>
              <a:spcBef>
                <a:spcPts val="420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endParaRPr lang="en-US" sz="1700" spc="-1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lnSpc>
                <a:spcPct val="120000"/>
              </a:lnSpc>
              <a:spcBef>
                <a:spcPts val="420"/>
              </a:spcBef>
              <a:buFont typeface="Arial" panose="020B0604020202020204" pitchFamily="34" charset="0"/>
              <a:buNone/>
              <a:tabLst>
                <a:tab pos="0" algn="l"/>
              </a:tabLst>
            </a:pPr>
            <a:endParaRPr lang="en-US" sz="2500" spc="-1">
              <a:solidFill>
                <a:srgbClr val="000000"/>
              </a:solidFill>
              <a:latin typeface="Arial"/>
            </a:endParaRPr>
          </a:p>
          <a:p>
            <a:pPr marL="1123315" indent="-285750">
              <a:lnSpc>
                <a:spcPct val="120000"/>
              </a:lnSpc>
              <a:spcBef>
                <a:spcPts val="420"/>
              </a:spcBef>
              <a:buFont typeface="Arial" panose="020B0604020202020204" pitchFamily="34" charset="0"/>
              <a:buNone/>
              <a:tabLst>
                <a:tab pos="0" algn="l"/>
              </a:tabLst>
            </a:pPr>
            <a:endParaRPr lang="en-US" sz="1700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ts val="479"/>
              </a:spcBef>
              <a:buFont typeface="Arial" panose="020B0604020202020204" pitchFamily="34" charset="0"/>
              <a:buNone/>
              <a:tabLst>
                <a:tab pos="0" algn="l"/>
              </a:tabLst>
            </a:pPr>
            <a:endParaRPr lang="en-US" sz="2400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ts val="1417"/>
              </a:spcBef>
              <a:buFont typeface="Arial" panose="020B0604020202020204" pitchFamily="34" charset="0"/>
              <a:buNone/>
              <a:tabLst>
                <a:tab pos="0" algn="l"/>
              </a:tabLst>
            </a:pPr>
            <a:endParaRPr lang="en-US" sz="2100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ts val="479"/>
              </a:spcBef>
              <a:buFont typeface="Arial" panose="020B0604020202020204" pitchFamily="34" charset="0"/>
              <a:buNone/>
              <a:tabLst>
                <a:tab pos="0" algn="l"/>
              </a:tabLst>
            </a:pPr>
            <a:endParaRPr lang="en-US" sz="2400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FB648438-705C-A792-AEF7-AB6B37275B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85" y="1123655"/>
            <a:ext cx="6102014" cy="4049214"/>
          </a:xfrm>
          <a:prstGeom prst="rect">
            <a:avLst/>
          </a:prstGeom>
        </p:spPr>
      </p:pic>
      <p:pic>
        <p:nvPicPr>
          <p:cNvPr id="3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0E745142-50B9-A1AC-7B7E-ED9B5F3CD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7900" y="1357440"/>
            <a:ext cx="6085560" cy="3651682"/>
          </a:xfrm>
          <a:prstGeom prst="rect">
            <a:avLst/>
          </a:prstGeom>
        </p:spPr>
      </p:pic>
      <p:sp>
        <p:nvSpPr>
          <p:cNvPr id="9" name="PlaceHolder 1">
            <a:extLst>
              <a:ext uri="{FF2B5EF4-FFF2-40B4-BE49-F238E27FC236}">
                <a16:creationId xmlns:a16="http://schemas.microsoft.com/office/drawing/2014/main" id="{B7DAF7B7-8EC7-03BF-3F71-9785825E62C7}"/>
              </a:ext>
            </a:extLst>
          </p:cNvPr>
          <p:cNvSpPr txBox="1">
            <a:spLocks/>
          </p:cNvSpPr>
          <p:nvPr/>
        </p:nvSpPr>
        <p:spPr>
          <a:xfrm>
            <a:off x="139259" y="5099500"/>
            <a:ext cx="5707488" cy="822124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3900" lvl="1" indent="0">
              <a:lnSpc>
                <a:spcPct val="120000"/>
              </a:lnSpc>
              <a:spcBef>
                <a:spcPts val="420"/>
              </a:spcBef>
              <a:buNone/>
              <a:tabLst>
                <a:tab pos="0" algn="l"/>
              </a:tabLst>
            </a:pPr>
            <a:r>
              <a:rPr lang="en-US" sz="2100" spc="-1" dirty="0">
                <a:solidFill>
                  <a:srgbClr val="000000"/>
                </a:solidFill>
                <a:latin typeface="Calibri"/>
              </a:rPr>
              <a:t>The end of the Dennard scaling made it more complex to sustain the DRAM growth</a:t>
            </a:r>
            <a:endParaRPr lang="en-US" dirty="0"/>
          </a:p>
        </p:txBody>
      </p:sp>
      <p:sp>
        <p:nvSpPr>
          <p:cNvPr id="12" name="PlaceHolder 1">
            <a:extLst>
              <a:ext uri="{FF2B5EF4-FFF2-40B4-BE49-F238E27FC236}">
                <a16:creationId xmlns:a16="http://schemas.microsoft.com/office/drawing/2014/main" id="{9835F916-8641-C28C-A9AE-9C488D0CC1E5}"/>
              </a:ext>
            </a:extLst>
          </p:cNvPr>
          <p:cNvSpPr txBox="1">
            <a:spLocks/>
          </p:cNvSpPr>
          <p:nvPr/>
        </p:nvSpPr>
        <p:spPr>
          <a:xfrm>
            <a:off x="5964548" y="5099500"/>
            <a:ext cx="5707488" cy="822124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3900" lvl="1" indent="0">
              <a:lnSpc>
                <a:spcPct val="120000"/>
              </a:lnSpc>
              <a:spcBef>
                <a:spcPts val="420"/>
              </a:spcBef>
              <a:buNone/>
              <a:tabLst>
                <a:tab pos="0" algn="l"/>
              </a:tabLst>
            </a:pPr>
            <a:r>
              <a:rPr lang="en-US" sz="2100" spc="-1" dirty="0">
                <a:solidFill>
                  <a:srgbClr val="000000"/>
                </a:solidFill>
                <a:latin typeface="Calibri"/>
              </a:rPr>
              <a:t>The gap between applications and growth is increasing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9683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2"/>
          <p:cNvSpPr>
            <a:spLocks noGrp="1"/>
          </p:cNvSpPr>
          <p:nvPr>
            <p:ph type="title"/>
          </p:nvPr>
        </p:nvSpPr>
        <p:spPr>
          <a:xfrm>
            <a:off x="775800" y="238680"/>
            <a:ext cx="10794600" cy="7722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r>
              <a:rPr lang="en-US" sz="4800" b="1" spc="-1" dirty="0">
                <a:solidFill>
                  <a:schemeClr val="bg1"/>
                </a:solidFill>
                <a:latin typeface="Calibri"/>
                <a:cs typeface="Arial"/>
              </a:rPr>
              <a:t>Offloading Benchmark (Motivation)</a:t>
            </a:r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56E5CB0D-013E-EFA2-A81B-9406D94DCDF8}"/>
              </a:ext>
            </a:extLst>
          </p:cNvPr>
          <p:cNvSpPr txBox="1">
            <a:spLocks/>
          </p:cNvSpPr>
          <p:nvPr/>
        </p:nvSpPr>
        <p:spPr>
          <a:xfrm>
            <a:off x="172527" y="619776"/>
            <a:ext cx="10201275" cy="591303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66800" lvl="1" indent="-342900">
              <a:lnSpc>
                <a:spcPct val="120000"/>
              </a:lnSpc>
              <a:spcBef>
                <a:spcPts val="420"/>
              </a:spcBef>
              <a:tabLst>
                <a:tab pos="0" algn="l"/>
              </a:tabLst>
            </a:pPr>
            <a:endParaRPr lang="en-US" sz="2000" spc="-1" dirty="0">
              <a:solidFill>
                <a:schemeClr val="accent4"/>
              </a:solidFill>
              <a:latin typeface="Calibri"/>
              <a:ea typeface="+mn-lt"/>
              <a:cs typeface="Calibri"/>
            </a:endParaRPr>
          </a:p>
          <a:p>
            <a:pPr marL="609600" indent="-342900">
              <a:lnSpc>
                <a:spcPct val="120000"/>
              </a:lnSpc>
              <a:spcBef>
                <a:spcPts val="420"/>
              </a:spcBef>
              <a:tabLst>
                <a:tab pos="0" algn="l"/>
              </a:tabLst>
            </a:pPr>
            <a:r>
              <a:rPr lang="en-US" sz="2000" spc="-1" dirty="0">
                <a:solidFill>
                  <a:schemeClr val="accent4"/>
                </a:solidFill>
                <a:latin typeface="Calibri"/>
                <a:cs typeface="Calibri"/>
              </a:rPr>
              <a:t>Evaluate the performance benefit of offloading communication to an accelerator like FPGA, GPU or MEX.</a:t>
            </a:r>
          </a:p>
          <a:p>
            <a:pPr marL="1066800" lvl="1" indent="-342900">
              <a:lnSpc>
                <a:spcPct val="120000"/>
              </a:lnSpc>
              <a:spcBef>
                <a:spcPts val="420"/>
              </a:spcBef>
              <a:tabLst>
                <a:tab pos="0" algn="l"/>
              </a:tabLst>
            </a:pPr>
            <a:r>
              <a:rPr lang="en-US" sz="1800" spc="-1" dirty="0">
                <a:solidFill>
                  <a:schemeClr val="accent4"/>
                </a:solidFill>
                <a:latin typeface="Calibri"/>
                <a:cs typeface="Calibri"/>
              </a:rPr>
              <a:t>Host-based vs Device-based performance</a:t>
            </a:r>
          </a:p>
          <a:p>
            <a:pPr marL="609600" indent="-342900">
              <a:lnSpc>
                <a:spcPct val="120000"/>
              </a:lnSpc>
              <a:spcBef>
                <a:spcPts val="420"/>
              </a:spcBef>
              <a:tabLst>
                <a:tab pos="0" algn="l"/>
              </a:tabLst>
            </a:pPr>
            <a:r>
              <a:rPr lang="en-US" sz="2000" spc="-1" dirty="0">
                <a:solidFill>
                  <a:schemeClr val="accent4"/>
                </a:solidFill>
                <a:latin typeface="Calibri"/>
                <a:cs typeface="Calibri"/>
              </a:rPr>
              <a:t>Help understand system characteristics </a:t>
            </a:r>
          </a:p>
          <a:p>
            <a:pPr marL="1066800" lvl="1" indent="-342900">
              <a:lnSpc>
                <a:spcPct val="120000"/>
              </a:lnSpc>
              <a:spcBef>
                <a:spcPts val="420"/>
              </a:spcBef>
              <a:tabLst>
                <a:tab pos="0" algn="l"/>
              </a:tabLst>
            </a:pPr>
            <a:r>
              <a:rPr lang="en-US" sz="1800" spc="-1" dirty="0">
                <a:solidFill>
                  <a:schemeClr val="accent4"/>
                </a:solidFill>
                <a:latin typeface="Calibri"/>
                <a:cs typeface="Calibri"/>
              </a:rPr>
              <a:t>What parameters contribute to the offloading performance?</a:t>
            </a:r>
          </a:p>
          <a:p>
            <a:pPr marL="1066800" lvl="1" indent="-342900">
              <a:lnSpc>
                <a:spcPct val="120000"/>
              </a:lnSpc>
              <a:spcBef>
                <a:spcPts val="420"/>
              </a:spcBef>
              <a:tabLst>
                <a:tab pos="0" algn="l"/>
              </a:tabLst>
            </a:pPr>
            <a:r>
              <a:rPr lang="en-US" sz="1800" spc="-1" dirty="0">
                <a:solidFill>
                  <a:schemeClr val="accent4"/>
                </a:solidFill>
                <a:latin typeface="Calibri"/>
                <a:cs typeface="Calibri"/>
              </a:rPr>
              <a:t>What are the bottlenecks?</a:t>
            </a:r>
          </a:p>
          <a:p>
            <a:pPr marL="609600" indent="-342900">
              <a:lnSpc>
                <a:spcPct val="120000"/>
              </a:lnSpc>
              <a:spcBef>
                <a:spcPts val="420"/>
              </a:spcBef>
              <a:tabLst>
                <a:tab pos="0" algn="l"/>
              </a:tabLst>
            </a:pPr>
            <a:r>
              <a:rPr lang="en-US" sz="2000" spc="-1" dirty="0">
                <a:solidFill>
                  <a:schemeClr val="accent4"/>
                </a:solidFill>
                <a:latin typeface="Calibri"/>
                <a:cs typeface="Calibri"/>
              </a:rPr>
              <a:t>Processes-to-device mapping</a:t>
            </a:r>
          </a:p>
          <a:p>
            <a:pPr marL="1066800" lvl="1" indent="-342900">
              <a:lnSpc>
                <a:spcPct val="120000"/>
              </a:lnSpc>
              <a:spcBef>
                <a:spcPts val="420"/>
              </a:spcBef>
              <a:tabLst>
                <a:tab pos="0" algn="l"/>
              </a:tabLst>
            </a:pPr>
            <a:r>
              <a:rPr lang="en-US" sz="1800" spc="-1" dirty="0">
                <a:solidFill>
                  <a:schemeClr val="accent4"/>
                </a:solidFill>
                <a:latin typeface="Calibri"/>
                <a:cs typeface="Calibri"/>
              </a:rPr>
              <a:t>A device does communication on behalf of processes</a:t>
            </a:r>
          </a:p>
          <a:p>
            <a:pPr marL="1524000" lvl="2" indent="-342900">
              <a:lnSpc>
                <a:spcPct val="120000"/>
              </a:lnSpc>
              <a:spcBef>
                <a:spcPts val="420"/>
              </a:spcBef>
              <a:tabLst>
                <a:tab pos="0" algn="l"/>
              </a:tabLst>
            </a:pPr>
            <a:r>
              <a:rPr lang="en-US" sz="1400" spc="-1" dirty="0">
                <a:solidFill>
                  <a:schemeClr val="accent4"/>
                </a:solidFill>
                <a:latin typeface="Calibri"/>
                <a:cs typeface="Calibri"/>
              </a:rPr>
              <a:t>Avoid wasting CPU cycles for data transfer</a:t>
            </a:r>
          </a:p>
          <a:p>
            <a:pPr marL="1066800" lvl="1" indent="-342900">
              <a:lnSpc>
                <a:spcPct val="120000"/>
              </a:lnSpc>
              <a:spcBef>
                <a:spcPts val="420"/>
              </a:spcBef>
              <a:tabLst>
                <a:tab pos="0" algn="l"/>
              </a:tabLst>
            </a:pPr>
            <a:r>
              <a:rPr lang="en-US" sz="1800" spc="-1" dirty="0">
                <a:solidFill>
                  <a:schemeClr val="accent4"/>
                </a:solidFill>
                <a:latin typeface="Calibri"/>
                <a:cs typeface="Calibri"/>
              </a:rPr>
              <a:t>Processes are available to do meaningful computation</a:t>
            </a:r>
          </a:p>
          <a:p>
            <a:pPr marL="609600" indent="-342900">
              <a:lnSpc>
                <a:spcPct val="120000"/>
              </a:lnSpc>
              <a:spcBef>
                <a:spcPts val="420"/>
              </a:spcBef>
              <a:tabLst>
                <a:tab pos="0" algn="l"/>
              </a:tabLst>
            </a:pPr>
            <a:r>
              <a:rPr lang="en-US" sz="2000" spc="-1" dirty="0">
                <a:solidFill>
                  <a:schemeClr val="accent4"/>
                </a:solidFill>
                <a:latin typeface="Calibri"/>
                <a:cs typeface="Calibri"/>
              </a:rPr>
              <a:t>Communication operations: </a:t>
            </a:r>
          </a:p>
          <a:p>
            <a:pPr marL="1066800" lvl="1" indent="-342900">
              <a:lnSpc>
                <a:spcPct val="120000"/>
              </a:lnSpc>
              <a:spcBef>
                <a:spcPts val="420"/>
              </a:spcBef>
              <a:tabLst>
                <a:tab pos="0" algn="l"/>
              </a:tabLst>
            </a:pPr>
            <a:r>
              <a:rPr lang="en-US" sz="1800" spc="-1" dirty="0" err="1">
                <a:solidFill>
                  <a:schemeClr val="accent4"/>
                </a:solidFill>
                <a:latin typeface="Calibri"/>
                <a:cs typeface="Calibri"/>
              </a:rPr>
              <a:t>Allreduce</a:t>
            </a:r>
            <a:r>
              <a:rPr lang="en-US" sz="1800" spc="-1" dirty="0">
                <a:solidFill>
                  <a:schemeClr val="accent4"/>
                </a:solidFill>
                <a:latin typeface="Calibri"/>
                <a:cs typeface="Calibri"/>
              </a:rPr>
              <a:t> and </a:t>
            </a:r>
            <a:r>
              <a:rPr lang="en-US" sz="1800" spc="-1" dirty="0" err="1">
                <a:solidFill>
                  <a:schemeClr val="accent4"/>
                </a:solidFill>
                <a:latin typeface="Calibri"/>
                <a:cs typeface="Calibri"/>
              </a:rPr>
              <a:t>Alltoall</a:t>
            </a:r>
            <a:endParaRPr lang="en-US" sz="1800" spc="-1" dirty="0">
              <a:solidFill>
                <a:schemeClr val="accent4"/>
              </a:solidFill>
              <a:latin typeface="Calibri"/>
              <a:cs typeface="Calibri"/>
            </a:endParaRPr>
          </a:p>
          <a:p>
            <a:pPr marL="1981200" lvl="3" indent="-342900">
              <a:lnSpc>
                <a:spcPct val="120000"/>
              </a:lnSpc>
              <a:spcBef>
                <a:spcPts val="420"/>
              </a:spcBef>
              <a:tabLst>
                <a:tab pos="0" algn="l"/>
              </a:tabLst>
            </a:pPr>
            <a:endParaRPr lang="en-US" sz="2000" spc="-1" dirty="0">
              <a:solidFill>
                <a:schemeClr val="accent4"/>
              </a:solidFill>
              <a:latin typeface="Calibri"/>
              <a:cs typeface="Calibri"/>
            </a:endParaRPr>
          </a:p>
          <a:p>
            <a:pPr marL="1181100" lvl="2" indent="0">
              <a:lnSpc>
                <a:spcPct val="120000"/>
              </a:lnSpc>
              <a:spcBef>
                <a:spcPts val="420"/>
              </a:spcBef>
              <a:buNone/>
              <a:tabLst>
                <a:tab pos="0" algn="l"/>
              </a:tabLst>
            </a:pPr>
            <a:endParaRPr lang="en-US" spc="-1" dirty="0">
              <a:solidFill>
                <a:schemeClr val="accent4"/>
              </a:solidFill>
              <a:latin typeface="Calibri"/>
              <a:cs typeface="Calibri"/>
            </a:endParaRPr>
          </a:p>
          <a:p>
            <a:pPr marL="723900" lvl="1" indent="0">
              <a:lnSpc>
                <a:spcPct val="120000"/>
              </a:lnSpc>
              <a:spcBef>
                <a:spcPts val="420"/>
              </a:spcBef>
              <a:buNone/>
              <a:tabLst>
                <a:tab pos="0" algn="l"/>
              </a:tabLst>
            </a:pPr>
            <a:endParaRPr lang="en-US" sz="2000" spc="-1" dirty="0">
              <a:solidFill>
                <a:schemeClr val="accent4"/>
              </a:solidFill>
              <a:latin typeface="Calibri"/>
              <a:cs typeface="Calibri"/>
            </a:endParaRPr>
          </a:p>
          <a:p>
            <a:pPr marL="1066800" lvl="1" indent="-342900">
              <a:lnSpc>
                <a:spcPct val="120000"/>
              </a:lnSpc>
              <a:spcBef>
                <a:spcPts val="420"/>
              </a:spcBef>
              <a:tabLst>
                <a:tab pos="0" algn="l"/>
              </a:tabLst>
            </a:pPr>
            <a:endParaRPr lang="en-US" sz="2000" spc="-1" dirty="0">
              <a:solidFill>
                <a:schemeClr val="accent4"/>
              </a:solidFill>
              <a:latin typeface="Calibri"/>
              <a:cs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5F2A50-5940-2279-6886-8874170B3B49}"/>
              </a:ext>
            </a:extLst>
          </p:cNvPr>
          <p:cNvSpPr/>
          <p:nvPr/>
        </p:nvSpPr>
        <p:spPr>
          <a:xfrm>
            <a:off x="8721223" y="2698214"/>
            <a:ext cx="1480457" cy="772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C80254-5CFF-4083-D652-1998D0BD4E80}"/>
              </a:ext>
            </a:extLst>
          </p:cNvPr>
          <p:cNvSpPr/>
          <p:nvPr/>
        </p:nvSpPr>
        <p:spPr>
          <a:xfrm>
            <a:off x="8721222" y="4573591"/>
            <a:ext cx="1480457" cy="772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Device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3B9CCC-DDC4-5543-C012-06CCFB499344}"/>
              </a:ext>
            </a:extLst>
          </p:cNvPr>
          <p:cNvSpPr txBox="1"/>
          <p:nvPr/>
        </p:nvSpPr>
        <p:spPr>
          <a:xfrm>
            <a:off x="9597497" y="3699180"/>
            <a:ext cx="2351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Disaggregation Interconnect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0AE52AE-335F-6DC0-51FE-0A42F68968DE}"/>
              </a:ext>
            </a:extLst>
          </p:cNvPr>
          <p:cNvSpPr/>
          <p:nvPr/>
        </p:nvSpPr>
        <p:spPr>
          <a:xfrm>
            <a:off x="8325593" y="2387682"/>
            <a:ext cx="2271714" cy="334327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E554A7-72D1-4F5E-9C58-E59F17520727}"/>
              </a:ext>
            </a:extLst>
          </p:cNvPr>
          <p:cNvSpPr txBox="1"/>
          <p:nvPr/>
        </p:nvSpPr>
        <p:spPr>
          <a:xfrm>
            <a:off x="8176483" y="1899243"/>
            <a:ext cx="277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Device-accelerated Node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8805714-1DCE-2519-739B-EB9660545F50}"/>
              </a:ext>
            </a:extLst>
          </p:cNvPr>
          <p:cNvCxnSpPr>
            <a:cxnSpLocks/>
            <a:stCxn id="3" idx="2"/>
            <a:endCxn id="4" idx="0"/>
          </p:cNvCxnSpPr>
          <p:nvPr/>
        </p:nvCxnSpPr>
        <p:spPr>
          <a:xfrm flipH="1">
            <a:off x="9461451" y="3471100"/>
            <a:ext cx="1" cy="1102491"/>
          </a:xfrm>
          <a:prstGeom prst="straightConnector1">
            <a:avLst/>
          </a:prstGeom>
          <a:ln w="127000">
            <a:headEnd type="triangle"/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DF2029C-0751-ED1E-6150-76C3568DB678}"/>
              </a:ext>
            </a:extLst>
          </p:cNvPr>
          <p:cNvSpPr txBox="1"/>
          <p:nvPr/>
        </p:nvSpPr>
        <p:spPr>
          <a:xfrm>
            <a:off x="9125460" y="2387682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CPU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70C9AFE-96D4-7967-C8AD-DD4FFB81A671}"/>
              </a:ext>
            </a:extLst>
          </p:cNvPr>
          <p:cNvSpPr/>
          <p:nvPr/>
        </p:nvSpPr>
        <p:spPr>
          <a:xfrm>
            <a:off x="8778404" y="2764576"/>
            <a:ext cx="231494" cy="23541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4FD00F5-92B9-4E30-A7D9-89C554B08585}"/>
              </a:ext>
            </a:extLst>
          </p:cNvPr>
          <p:cNvSpPr/>
          <p:nvPr/>
        </p:nvSpPr>
        <p:spPr>
          <a:xfrm>
            <a:off x="9169640" y="2762018"/>
            <a:ext cx="231494" cy="23541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3CBEBB2-1805-721E-2DDA-E1B2CD9C40F0}"/>
              </a:ext>
            </a:extLst>
          </p:cNvPr>
          <p:cNvSpPr/>
          <p:nvPr/>
        </p:nvSpPr>
        <p:spPr>
          <a:xfrm>
            <a:off x="9560876" y="2762017"/>
            <a:ext cx="231494" cy="23541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3D98744-850E-1642-BB16-B05151C7D0A0}"/>
              </a:ext>
            </a:extLst>
          </p:cNvPr>
          <p:cNvSpPr/>
          <p:nvPr/>
        </p:nvSpPr>
        <p:spPr>
          <a:xfrm>
            <a:off x="9952112" y="2762017"/>
            <a:ext cx="231494" cy="23541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515BC1A-8FB1-B18D-8E7C-5869AC99C3EB}"/>
              </a:ext>
            </a:extLst>
          </p:cNvPr>
          <p:cNvSpPr/>
          <p:nvPr/>
        </p:nvSpPr>
        <p:spPr>
          <a:xfrm>
            <a:off x="8778752" y="3148653"/>
            <a:ext cx="231494" cy="23541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211C541-53B2-08B8-25DB-5977338942F9}"/>
              </a:ext>
            </a:extLst>
          </p:cNvPr>
          <p:cNvSpPr/>
          <p:nvPr/>
        </p:nvSpPr>
        <p:spPr>
          <a:xfrm>
            <a:off x="9169988" y="3146095"/>
            <a:ext cx="231494" cy="23541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48FAD0D-B89A-A7ED-257F-4A64517974C9}"/>
              </a:ext>
            </a:extLst>
          </p:cNvPr>
          <p:cNvSpPr/>
          <p:nvPr/>
        </p:nvSpPr>
        <p:spPr>
          <a:xfrm>
            <a:off x="9561224" y="3146094"/>
            <a:ext cx="231494" cy="23541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F6D8F35-F2A2-A7D5-8315-45B0FC415628}"/>
              </a:ext>
            </a:extLst>
          </p:cNvPr>
          <p:cNvSpPr/>
          <p:nvPr/>
        </p:nvSpPr>
        <p:spPr>
          <a:xfrm>
            <a:off x="9952460" y="3146094"/>
            <a:ext cx="231494" cy="23541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laceHolder 2">
            <a:extLst>
              <a:ext uri="{FF2B5EF4-FFF2-40B4-BE49-F238E27FC236}">
                <a16:creationId xmlns:a16="http://schemas.microsoft.com/office/drawing/2014/main" id="{CE33CD5F-C8A2-0421-1E28-25BB43D8796F}"/>
              </a:ext>
            </a:extLst>
          </p:cNvPr>
          <p:cNvSpPr txBox="1">
            <a:spLocks/>
          </p:cNvSpPr>
          <p:nvPr/>
        </p:nvSpPr>
        <p:spPr>
          <a:xfrm>
            <a:off x="775799" y="233676"/>
            <a:ext cx="11815593" cy="7722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800" b="1" spc="-1" dirty="0">
                <a:solidFill>
                  <a:srgbClr val="CD052B"/>
                </a:solidFill>
                <a:latin typeface="Calibri"/>
              </a:rPr>
              <a:t>MPI Collectives Disaggregation</a:t>
            </a:r>
          </a:p>
        </p:txBody>
      </p:sp>
    </p:spTree>
    <p:extLst>
      <p:ext uri="{BB962C8B-B14F-4D97-AF65-F5344CB8AC3E}">
        <p14:creationId xmlns:p14="http://schemas.microsoft.com/office/powerpoint/2010/main" val="29403419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2"/>
          <p:cNvSpPr>
            <a:spLocks noGrp="1"/>
          </p:cNvSpPr>
          <p:nvPr>
            <p:ph type="title"/>
          </p:nvPr>
        </p:nvSpPr>
        <p:spPr>
          <a:xfrm>
            <a:off x="775800" y="238680"/>
            <a:ext cx="10794600" cy="7722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r>
              <a:rPr lang="en-US" sz="4800" b="1" spc="-1" dirty="0">
                <a:solidFill>
                  <a:schemeClr val="bg1"/>
                </a:solidFill>
                <a:latin typeface="Calibri"/>
                <a:cs typeface="Arial"/>
              </a:rPr>
              <a:t>Offloading Algorithm (Root-based)</a:t>
            </a:r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56E5CB0D-013E-EFA2-A81B-9406D94DCDF8}"/>
              </a:ext>
            </a:extLst>
          </p:cNvPr>
          <p:cNvSpPr txBox="1">
            <a:spLocks/>
          </p:cNvSpPr>
          <p:nvPr/>
        </p:nvSpPr>
        <p:spPr>
          <a:xfrm>
            <a:off x="172528" y="521094"/>
            <a:ext cx="7764224" cy="591303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81100" lvl="1" indent="-457200">
              <a:lnSpc>
                <a:spcPct val="120000"/>
              </a:lnSpc>
              <a:spcBef>
                <a:spcPts val="420"/>
              </a:spcBef>
              <a:buFont typeface="+mj-lt"/>
              <a:buAutoNum type="arabicPeriod"/>
              <a:tabLst>
                <a:tab pos="0" algn="l"/>
              </a:tabLst>
            </a:pPr>
            <a:endParaRPr lang="en-US" sz="2000" spc="-1" dirty="0">
              <a:solidFill>
                <a:schemeClr val="accent4"/>
              </a:solidFill>
              <a:latin typeface="Calibri"/>
              <a:ea typeface="+mn-lt"/>
              <a:cs typeface="Calibri"/>
            </a:endParaRPr>
          </a:p>
          <a:p>
            <a:pPr marL="1638300" lvl="2" indent="-457200">
              <a:lnSpc>
                <a:spcPct val="120000"/>
              </a:lnSpc>
              <a:spcBef>
                <a:spcPts val="420"/>
              </a:spcBef>
              <a:buFont typeface="+mj-lt"/>
              <a:buAutoNum type="arabicPeriod"/>
              <a:tabLst>
                <a:tab pos="0" algn="l"/>
              </a:tabLst>
            </a:pPr>
            <a:r>
              <a:rPr lang="en-US" spc="-1" dirty="0">
                <a:solidFill>
                  <a:schemeClr val="accent4"/>
                </a:solidFill>
                <a:latin typeface="Calibri"/>
                <a:cs typeface="Calibri"/>
              </a:rPr>
              <a:t>Root gathers data from peers</a:t>
            </a:r>
          </a:p>
          <a:p>
            <a:pPr marL="1638300" lvl="2" indent="-457200">
              <a:lnSpc>
                <a:spcPct val="120000"/>
              </a:lnSpc>
              <a:spcBef>
                <a:spcPts val="420"/>
              </a:spcBef>
              <a:buFont typeface="+mj-lt"/>
              <a:buAutoNum type="arabicPeriod"/>
              <a:tabLst>
                <a:tab pos="0" algn="l"/>
              </a:tabLst>
            </a:pPr>
            <a:r>
              <a:rPr lang="en-US" spc="-1" dirty="0">
                <a:solidFill>
                  <a:schemeClr val="accent4"/>
                </a:solidFill>
                <a:latin typeface="Calibri"/>
                <a:cs typeface="Calibri"/>
              </a:rPr>
              <a:t>Root copies data to its device buffer</a:t>
            </a:r>
          </a:p>
          <a:p>
            <a:pPr marL="1638300" lvl="2" indent="-457200">
              <a:lnSpc>
                <a:spcPct val="120000"/>
              </a:lnSpc>
              <a:spcBef>
                <a:spcPts val="420"/>
              </a:spcBef>
              <a:buFont typeface="+mj-lt"/>
              <a:buAutoNum type="arabicPeriod"/>
              <a:tabLst>
                <a:tab pos="0" algn="l"/>
              </a:tabLst>
            </a:pPr>
            <a:r>
              <a:rPr lang="en-US" spc="-1" dirty="0">
                <a:solidFill>
                  <a:schemeClr val="accent4"/>
                </a:solidFill>
                <a:latin typeface="Calibri"/>
                <a:cs typeface="Calibri"/>
              </a:rPr>
              <a:t>Root invokes reduction kernel</a:t>
            </a:r>
          </a:p>
          <a:p>
            <a:pPr marL="1638300" lvl="2" indent="-457200">
              <a:lnSpc>
                <a:spcPct val="120000"/>
              </a:lnSpc>
              <a:spcBef>
                <a:spcPts val="420"/>
              </a:spcBef>
              <a:buFont typeface="+mj-lt"/>
              <a:buAutoNum type="arabicPeriod"/>
              <a:tabLst>
                <a:tab pos="0" algn="l"/>
              </a:tabLst>
            </a:pPr>
            <a:r>
              <a:rPr lang="en-US" spc="-1" dirty="0">
                <a:solidFill>
                  <a:schemeClr val="accent4"/>
                </a:solidFill>
                <a:latin typeface="Calibri"/>
                <a:cs typeface="Calibri"/>
              </a:rPr>
              <a:t>Root copies data back to its buffer</a:t>
            </a:r>
          </a:p>
          <a:p>
            <a:pPr marL="1638300" lvl="2" indent="-457200">
              <a:lnSpc>
                <a:spcPct val="120000"/>
              </a:lnSpc>
              <a:spcBef>
                <a:spcPts val="420"/>
              </a:spcBef>
              <a:buFont typeface="+mj-lt"/>
              <a:buAutoNum type="arabicPeriod"/>
              <a:tabLst>
                <a:tab pos="0" algn="l"/>
              </a:tabLst>
            </a:pPr>
            <a:r>
              <a:rPr lang="en-US" spc="-1" dirty="0">
                <a:solidFill>
                  <a:schemeClr val="accent4"/>
                </a:solidFill>
                <a:latin typeface="Calibri"/>
                <a:cs typeface="Calibri"/>
              </a:rPr>
              <a:t>Peer retrieves results from root</a:t>
            </a:r>
          </a:p>
          <a:p>
            <a:pPr marL="1638300" lvl="2" indent="-457200">
              <a:lnSpc>
                <a:spcPct val="120000"/>
              </a:lnSpc>
              <a:spcBef>
                <a:spcPts val="420"/>
              </a:spcBef>
              <a:buFont typeface="+mj-lt"/>
              <a:buAutoNum type="arabicPeriod"/>
              <a:tabLst>
                <a:tab pos="0" algn="l"/>
              </a:tabLst>
            </a:pPr>
            <a:r>
              <a:rPr lang="en-US" spc="-1" dirty="0">
                <a:solidFill>
                  <a:schemeClr val="accent4"/>
                </a:solidFill>
                <a:latin typeface="Calibri"/>
                <a:cs typeface="Calibri"/>
              </a:rPr>
              <a:t>Note: Processes have different device contexts, so a process cannot access device data stored in another context</a:t>
            </a:r>
          </a:p>
          <a:p>
            <a:pPr marL="1181100" lvl="2" indent="0">
              <a:lnSpc>
                <a:spcPct val="120000"/>
              </a:lnSpc>
              <a:spcBef>
                <a:spcPts val="420"/>
              </a:spcBef>
              <a:buNone/>
              <a:tabLst>
                <a:tab pos="0" algn="l"/>
              </a:tabLst>
            </a:pPr>
            <a:endParaRPr lang="en-US" b="1" spc="-1" dirty="0">
              <a:solidFill>
                <a:schemeClr val="accent4"/>
              </a:solidFill>
              <a:latin typeface="Calibri"/>
              <a:cs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5F2A50-5940-2279-6886-8874170B3B49}"/>
              </a:ext>
            </a:extLst>
          </p:cNvPr>
          <p:cNvSpPr/>
          <p:nvPr/>
        </p:nvSpPr>
        <p:spPr>
          <a:xfrm>
            <a:off x="8143423" y="2420950"/>
            <a:ext cx="1480457" cy="772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C80254-5CFF-4083-D652-1998D0BD4E80}"/>
              </a:ext>
            </a:extLst>
          </p:cNvPr>
          <p:cNvSpPr/>
          <p:nvPr/>
        </p:nvSpPr>
        <p:spPr>
          <a:xfrm>
            <a:off x="8143422" y="4296327"/>
            <a:ext cx="1480457" cy="772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Device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3B9CCC-DDC4-5543-C012-06CCFB499344}"/>
              </a:ext>
            </a:extLst>
          </p:cNvPr>
          <p:cNvSpPr txBox="1"/>
          <p:nvPr/>
        </p:nvSpPr>
        <p:spPr>
          <a:xfrm>
            <a:off x="7941821" y="359739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PCIe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0AE52AE-335F-6DC0-51FE-0A42F68968DE}"/>
              </a:ext>
            </a:extLst>
          </p:cNvPr>
          <p:cNvSpPr/>
          <p:nvPr/>
        </p:nvSpPr>
        <p:spPr>
          <a:xfrm>
            <a:off x="7747793" y="2110418"/>
            <a:ext cx="2271714" cy="334327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E554A7-72D1-4F5E-9C58-E59F17520727}"/>
              </a:ext>
            </a:extLst>
          </p:cNvPr>
          <p:cNvSpPr txBox="1"/>
          <p:nvPr/>
        </p:nvSpPr>
        <p:spPr>
          <a:xfrm>
            <a:off x="7598683" y="1621979"/>
            <a:ext cx="277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Device-accelerated Node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8805714-1DCE-2519-739B-EB9660545F50}"/>
              </a:ext>
            </a:extLst>
          </p:cNvPr>
          <p:cNvCxnSpPr>
            <a:cxnSpLocks/>
            <a:stCxn id="3" idx="2"/>
            <a:endCxn id="4" idx="0"/>
          </p:cNvCxnSpPr>
          <p:nvPr/>
        </p:nvCxnSpPr>
        <p:spPr>
          <a:xfrm flipH="1">
            <a:off x="8883651" y="3193836"/>
            <a:ext cx="1" cy="1102491"/>
          </a:xfrm>
          <a:prstGeom prst="straightConnector1">
            <a:avLst/>
          </a:prstGeom>
          <a:ln w="127000">
            <a:headEnd type="triangle"/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DF2029C-0751-ED1E-6150-76C3568DB678}"/>
              </a:ext>
            </a:extLst>
          </p:cNvPr>
          <p:cNvSpPr txBox="1"/>
          <p:nvPr/>
        </p:nvSpPr>
        <p:spPr>
          <a:xfrm>
            <a:off x="8547660" y="2110418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CPU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70C9AFE-96D4-7967-C8AD-DD4FFB81A671}"/>
              </a:ext>
            </a:extLst>
          </p:cNvPr>
          <p:cNvSpPr/>
          <p:nvPr/>
        </p:nvSpPr>
        <p:spPr>
          <a:xfrm>
            <a:off x="8200604" y="2487312"/>
            <a:ext cx="231494" cy="23541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4FD00F5-92B9-4E30-A7D9-89C554B08585}"/>
              </a:ext>
            </a:extLst>
          </p:cNvPr>
          <p:cNvSpPr/>
          <p:nvPr/>
        </p:nvSpPr>
        <p:spPr>
          <a:xfrm>
            <a:off x="8591840" y="2484754"/>
            <a:ext cx="231494" cy="23541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3CBEBB2-1805-721E-2DDA-E1B2CD9C40F0}"/>
              </a:ext>
            </a:extLst>
          </p:cNvPr>
          <p:cNvSpPr/>
          <p:nvPr/>
        </p:nvSpPr>
        <p:spPr>
          <a:xfrm>
            <a:off x="8983076" y="2484753"/>
            <a:ext cx="231494" cy="23541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3D98744-850E-1642-BB16-B05151C7D0A0}"/>
              </a:ext>
            </a:extLst>
          </p:cNvPr>
          <p:cNvSpPr/>
          <p:nvPr/>
        </p:nvSpPr>
        <p:spPr>
          <a:xfrm>
            <a:off x="9374312" y="2484753"/>
            <a:ext cx="231494" cy="23541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515BC1A-8FB1-B18D-8E7C-5869AC99C3EB}"/>
              </a:ext>
            </a:extLst>
          </p:cNvPr>
          <p:cNvSpPr/>
          <p:nvPr/>
        </p:nvSpPr>
        <p:spPr>
          <a:xfrm>
            <a:off x="8200952" y="2871389"/>
            <a:ext cx="231494" cy="23541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211C541-53B2-08B8-25DB-5977338942F9}"/>
              </a:ext>
            </a:extLst>
          </p:cNvPr>
          <p:cNvSpPr/>
          <p:nvPr/>
        </p:nvSpPr>
        <p:spPr>
          <a:xfrm>
            <a:off x="8592188" y="2868831"/>
            <a:ext cx="231494" cy="23541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48FAD0D-B89A-A7ED-257F-4A64517974C9}"/>
              </a:ext>
            </a:extLst>
          </p:cNvPr>
          <p:cNvSpPr/>
          <p:nvPr/>
        </p:nvSpPr>
        <p:spPr>
          <a:xfrm>
            <a:off x="8983424" y="2868830"/>
            <a:ext cx="231494" cy="23541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F6D8F35-F2A2-A7D5-8315-45B0FC415628}"/>
              </a:ext>
            </a:extLst>
          </p:cNvPr>
          <p:cNvSpPr/>
          <p:nvPr/>
        </p:nvSpPr>
        <p:spPr>
          <a:xfrm>
            <a:off x="9374660" y="2868830"/>
            <a:ext cx="231494" cy="23541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70E1297-BCBA-F0E6-7828-3F2017F6C590}"/>
              </a:ext>
            </a:extLst>
          </p:cNvPr>
          <p:cNvSpPr/>
          <p:nvPr/>
        </p:nvSpPr>
        <p:spPr>
          <a:xfrm>
            <a:off x="10643988" y="3908440"/>
            <a:ext cx="231494" cy="23541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1A1964-6F6E-1B29-5513-F8DF229DD88B}"/>
              </a:ext>
            </a:extLst>
          </p:cNvPr>
          <p:cNvSpPr txBox="1"/>
          <p:nvPr/>
        </p:nvSpPr>
        <p:spPr>
          <a:xfrm>
            <a:off x="10898421" y="3841482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Root</a:t>
            </a:r>
          </a:p>
        </p:txBody>
      </p:sp>
      <p:sp>
        <p:nvSpPr>
          <p:cNvPr id="10" name="PlaceHolder 2">
            <a:extLst>
              <a:ext uri="{FF2B5EF4-FFF2-40B4-BE49-F238E27FC236}">
                <a16:creationId xmlns:a16="http://schemas.microsoft.com/office/drawing/2014/main" id="{10A98B4A-808E-3068-E9B4-75EBC2DFC557}"/>
              </a:ext>
            </a:extLst>
          </p:cNvPr>
          <p:cNvSpPr txBox="1">
            <a:spLocks/>
          </p:cNvSpPr>
          <p:nvPr/>
        </p:nvSpPr>
        <p:spPr>
          <a:xfrm>
            <a:off x="775799" y="233676"/>
            <a:ext cx="11815593" cy="7722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800" b="1" spc="-1" dirty="0">
                <a:solidFill>
                  <a:srgbClr val="CD052B"/>
                </a:solidFill>
                <a:latin typeface="Calibri"/>
              </a:rPr>
              <a:t>MPI Collectives Disaggregation (baseline)</a:t>
            </a:r>
          </a:p>
        </p:txBody>
      </p:sp>
    </p:spTree>
    <p:extLst>
      <p:ext uri="{BB962C8B-B14F-4D97-AF65-F5344CB8AC3E}">
        <p14:creationId xmlns:p14="http://schemas.microsoft.com/office/powerpoint/2010/main" val="11275202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2"/>
          <p:cNvSpPr>
            <a:spLocks noGrp="1"/>
          </p:cNvSpPr>
          <p:nvPr>
            <p:ph type="title"/>
          </p:nvPr>
        </p:nvSpPr>
        <p:spPr>
          <a:xfrm>
            <a:off x="775800" y="238680"/>
            <a:ext cx="10794600" cy="7722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r>
              <a:rPr lang="en-US" sz="4800" b="1" spc="-1" dirty="0">
                <a:solidFill>
                  <a:schemeClr val="bg1"/>
                </a:solidFill>
                <a:latin typeface="Calibri"/>
                <a:cs typeface="Arial"/>
              </a:rPr>
              <a:t>Offloading Algorithm (Root-based)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5F2A50-5940-2279-6886-8874170B3B49}"/>
              </a:ext>
            </a:extLst>
          </p:cNvPr>
          <p:cNvSpPr/>
          <p:nvPr/>
        </p:nvSpPr>
        <p:spPr>
          <a:xfrm>
            <a:off x="1594473" y="1917966"/>
            <a:ext cx="1675507" cy="8774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C80254-5CFF-4083-D652-1998D0BD4E80}"/>
              </a:ext>
            </a:extLst>
          </p:cNvPr>
          <p:cNvSpPr/>
          <p:nvPr/>
        </p:nvSpPr>
        <p:spPr>
          <a:xfrm>
            <a:off x="1594472" y="4047116"/>
            <a:ext cx="1675507" cy="8774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Device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3B9CCC-DDC4-5543-C012-06CCFB499344}"/>
              </a:ext>
            </a:extLst>
          </p:cNvPr>
          <p:cNvSpPr txBox="1"/>
          <p:nvPr/>
        </p:nvSpPr>
        <p:spPr>
          <a:xfrm>
            <a:off x="1366310" y="325360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PCIe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0AE52AE-335F-6DC0-51FE-0A42F68968DE}"/>
              </a:ext>
            </a:extLst>
          </p:cNvPr>
          <p:cNvSpPr/>
          <p:nvPr/>
        </p:nvSpPr>
        <p:spPr>
          <a:xfrm>
            <a:off x="1146719" y="1377156"/>
            <a:ext cx="2571011" cy="3983939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8805714-1DCE-2519-739B-EB9660545F50}"/>
              </a:ext>
            </a:extLst>
          </p:cNvPr>
          <p:cNvCxnSpPr>
            <a:cxnSpLocks/>
            <a:stCxn id="3" idx="2"/>
            <a:endCxn id="4" idx="0"/>
          </p:cNvCxnSpPr>
          <p:nvPr/>
        </p:nvCxnSpPr>
        <p:spPr>
          <a:xfrm flipH="1">
            <a:off x="2432226" y="2795438"/>
            <a:ext cx="1" cy="1251678"/>
          </a:xfrm>
          <a:prstGeom prst="straightConnector1">
            <a:avLst/>
          </a:prstGeom>
          <a:ln w="127000">
            <a:headEnd type="triangle"/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DF2029C-0751-ED1E-6150-76C3568DB678}"/>
              </a:ext>
            </a:extLst>
          </p:cNvPr>
          <p:cNvSpPr txBox="1"/>
          <p:nvPr/>
        </p:nvSpPr>
        <p:spPr>
          <a:xfrm>
            <a:off x="2051968" y="1377156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CPU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70C9AFE-96D4-7967-C8AD-DD4FFB81A671}"/>
              </a:ext>
            </a:extLst>
          </p:cNvPr>
          <p:cNvSpPr/>
          <p:nvPr/>
        </p:nvSpPr>
        <p:spPr>
          <a:xfrm>
            <a:off x="1659188" y="1993308"/>
            <a:ext cx="261993" cy="26727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4FD00F5-92B9-4E30-A7D9-89C554B08585}"/>
              </a:ext>
            </a:extLst>
          </p:cNvPr>
          <p:cNvSpPr/>
          <p:nvPr/>
        </p:nvSpPr>
        <p:spPr>
          <a:xfrm>
            <a:off x="2101969" y="1990404"/>
            <a:ext cx="261993" cy="26727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3CBEBB2-1805-721E-2DDA-E1B2CD9C40F0}"/>
              </a:ext>
            </a:extLst>
          </p:cNvPr>
          <p:cNvSpPr/>
          <p:nvPr/>
        </p:nvSpPr>
        <p:spPr>
          <a:xfrm>
            <a:off x="2544750" y="1990403"/>
            <a:ext cx="261993" cy="26727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3D98744-850E-1642-BB16-B05151C7D0A0}"/>
              </a:ext>
            </a:extLst>
          </p:cNvPr>
          <p:cNvSpPr/>
          <p:nvPr/>
        </p:nvSpPr>
        <p:spPr>
          <a:xfrm>
            <a:off x="2987531" y="1990403"/>
            <a:ext cx="261993" cy="26727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515BC1A-8FB1-B18D-8E7C-5869AC99C3EB}"/>
              </a:ext>
            </a:extLst>
          </p:cNvPr>
          <p:cNvSpPr/>
          <p:nvPr/>
        </p:nvSpPr>
        <p:spPr>
          <a:xfrm>
            <a:off x="1659582" y="2429358"/>
            <a:ext cx="261993" cy="26727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211C541-53B2-08B8-25DB-5977338942F9}"/>
              </a:ext>
            </a:extLst>
          </p:cNvPr>
          <p:cNvSpPr/>
          <p:nvPr/>
        </p:nvSpPr>
        <p:spPr>
          <a:xfrm>
            <a:off x="2102363" y="2426454"/>
            <a:ext cx="261993" cy="26727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48FAD0D-B89A-A7ED-257F-4A64517974C9}"/>
              </a:ext>
            </a:extLst>
          </p:cNvPr>
          <p:cNvSpPr/>
          <p:nvPr/>
        </p:nvSpPr>
        <p:spPr>
          <a:xfrm>
            <a:off x="2545144" y="2426453"/>
            <a:ext cx="261993" cy="26727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F6D8F35-F2A2-A7D5-8315-45B0FC415628}"/>
              </a:ext>
            </a:extLst>
          </p:cNvPr>
          <p:cNvSpPr/>
          <p:nvPr/>
        </p:nvSpPr>
        <p:spPr>
          <a:xfrm>
            <a:off x="2987925" y="2426453"/>
            <a:ext cx="261993" cy="26727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70E1297-BCBA-F0E6-7828-3F2017F6C590}"/>
              </a:ext>
            </a:extLst>
          </p:cNvPr>
          <p:cNvSpPr/>
          <p:nvPr/>
        </p:nvSpPr>
        <p:spPr>
          <a:xfrm>
            <a:off x="413530" y="1593751"/>
            <a:ext cx="261993" cy="26727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1A1964-6F6E-1B29-5513-F8DF229DD88B}"/>
              </a:ext>
            </a:extLst>
          </p:cNvPr>
          <p:cNvSpPr txBox="1"/>
          <p:nvPr/>
        </p:nvSpPr>
        <p:spPr>
          <a:xfrm>
            <a:off x="42745" y="1909000"/>
            <a:ext cx="1018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Root</a:t>
            </a:r>
          </a:p>
          <a:p>
            <a:pPr algn="ctr"/>
            <a:r>
              <a:rPr lang="en-US" dirty="0">
                <a:solidFill>
                  <a:schemeClr val="accent4"/>
                </a:solidFill>
              </a:rPr>
              <a:t>Process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A2E2521-829E-187E-80CD-641F190FBD5F}"/>
              </a:ext>
            </a:extLst>
          </p:cNvPr>
          <p:cNvCxnSpPr>
            <a:cxnSpLocks/>
            <a:stCxn id="23" idx="1"/>
            <a:endCxn id="22" idx="7"/>
          </p:cNvCxnSpPr>
          <p:nvPr/>
        </p:nvCxnSpPr>
        <p:spPr>
          <a:xfrm flipH="1">
            <a:off x="1882813" y="2029545"/>
            <a:ext cx="257524" cy="29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7C8F35C-E164-3A28-C1C5-491D3202C6B6}"/>
              </a:ext>
            </a:extLst>
          </p:cNvPr>
          <p:cNvCxnSpPr>
            <a:cxnSpLocks/>
            <a:stCxn id="26" idx="0"/>
          </p:cNvCxnSpPr>
          <p:nvPr/>
        </p:nvCxnSpPr>
        <p:spPr>
          <a:xfrm flipV="1">
            <a:off x="1790579" y="2276441"/>
            <a:ext cx="11327" cy="1529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35511C6-67C6-F969-4D92-E2D5BBA1E2A4}"/>
              </a:ext>
            </a:extLst>
          </p:cNvPr>
          <p:cNvCxnSpPr>
            <a:cxnSpLocks/>
            <a:stCxn id="27" idx="0"/>
          </p:cNvCxnSpPr>
          <p:nvPr/>
        </p:nvCxnSpPr>
        <p:spPr>
          <a:xfrm flipH="1" flipV="1">
            <a:off x="1912052" y="2202389"/>
            <a:ext cx="321308" cy="2240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4A76849-9B5A-5BFF-EF56-0A0304DF4A18}"/>
              </a:ext>
            </a:extLst>
          </p:cNvPr>
          <p:cNvCxnSpPr>
            <a:cxnSpLocks/>
            <a:stCxn id="28" idx="1"/>
          </p:cNvCxnSpPr>
          <p:nvPr/>
        </p:nvCxnSpPr>
        <p:spPr>
          <a:xfrm flipH="1" flipV="1">
            <a:off x="1921181" y="2153500"/>
            <a:ext cx="662331" cy="3120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Curved Connector 36">
            <a:extLst>
              <a:ext uri="{FF2B5EF4-FFF2-40B4-BE49-F238E27FC236}">
                <a16:creationId xmlns:a16="http://schemas.microsoft.com/office/drawing/2014/main" id="{66FB4627-F930-255A-24BB-D3805BB0AA21}"/>
              </a:ext>
            </a:extLst>
          </p:cNvPr>
          <p:cNvCxnSpPr>
            <a:stCxn id="24" idx="1"/>
            <a:endCxn id="22" idx="0"/>
          </p:cNvCxnSpPr>
          <p:nvPr/>
        </p:nvCxnSpPr>
        <p:spPr>
          <a:xfrm rot="16200000" flipV="1">
            <a:off x="2168534" y="1614959"/>
            <a:ext cx="36236" cy="792933"/>
          </a:xfrm>
          <a:prstGeom prst="curvedConnector3">
            <a:avLst>
              <a:gd name="adj1" fmla="val 367781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Curved Connector 38">
            <a:extLst>
              <a:ext uri="{FF2B5EF4-FFF2-40B4-BE49-F238E27FC236}">
                <a16:creationId xmlns:a16="http://schemas.microsoft.com/office/drawing/2014/main" id="{2202ECB4-1BBB-5B45-A141-08203862AE59}"/>
              </a:ext>
            </a:extLst>
          </p:cNvPr>
          <p:cNvCxnSpPr>
            <a:cxnSpLocks/>
            <a:stCxn id="25" idx="1"/>
            <a:endCxn id="22" idx="0"/>
          </p:cNvCxnSpPr>
          <p:nvPr/>
        </p:nvCxnSpPr>
        <p:spPr>
          <a:xfrm rot="16200000" flipV="1">
            <a:off x="2389924" y="1393569"/>
            <a:ext cx="36236" cy="1235714"/>
          </a:xfrm>
          <a:prstGeom prst="curvedConnector3">
            <a:avLst>
              <a:gd name="adj1" fmla="val 738881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074E6EA-67F4-FCE4-178E-6983FC82A3F0}"/>
              </a:ext>
            </a:extLst>
          </p:cNvPr>
          <p:cNvCxnSpPr>
            <a:cxnSpLocks/>
            <a:stCxn id="29" idx="1"/>
          </p:cNvCxnSpPr>
          <p:nvPr/>
        </p:nvCxnSpPr>
        <p:spPr>
          <a:xfrm flipH="1" flipV="1">
            <a:off x="1921181" y="2121137"/>
            <a:ext cx="1105112" cy="3444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id="{3051C658-D5E7-EA50-9940-87E7A00F9F6D}"/>
              </a:ext>
            </a:extLst>
          </p:cNvPr>
          <p:cNvSpPr/>
          <p:nvPr/>
        </p:nvSpPr>
        <p:spPr>
          <a:xfrm>
            <a:off x="5203878" y="1917966"/>
            <a:ext cx="1675507" cy="8774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51D942E3-A91B-A060-F401-7E60B49F2CB2}"/>
              </a:ext>
            </a:extLst>
          </p:cNvPr>
          <p:cNvSpPr/>
          <p:nvPr/>
        </p:nvSpPr>
        <p:spPr>
          <a:xfrm>
            <a:off x="5203877" y="4047116"/>
            <a:ext cx="1675507" cy="8774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Device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08B298F-C467-20FE-ED89-00FE2D9DF300}"/>
              </a:ext>
            </a:extLst>
          </p:cNvPr>
          <p:cNvSpPr txBox="1"/>
          <p:nvPr/>
        </p:nvSpPr>
        <p:spPr>
          <a:xfrm>
            <a:off x="4975715" y="325360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PCIe</a:t>
            </a:r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9D86093F-4973-8703-70F1-B42B05D3EE9E}"/>
              </a:ext>
            </a:extLst>
          </p:cNvPr>
          <p:cNvSpPr/>
          <p:nvPr/>
        </p:nvSpPr>
        <p:spPr>
          <a:xfrm>
            <a:off x="4756124" y="1377156"/>
            <a:ext cx="2571011" cy="3983939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AC7DDE7C-9243-51F3-A5FF-3C1A212E3F7B}"/>
              </a:ext>
            </a:extLst>
          </p:cNvPr>
          <p:cNvCxnSpPr>
            <a:cxnSpLocks/>
            <a:stCxn id="66" idx="2"/>
            <a:endCxn id="67" idx="0"/>
          </p:cNvCxnSpPr>
          <p:nvPr/>
        </p:nvCxnSpPr>
        <p:spPr>
          <a:xfrm flipH="1">
            <a:off x="6041631" y="2795438"/>
            <a:ext cx="1" cy="1251678"/>
          </a:xfrm>
          <a:prstGeom prst="straightConnector1">
            <a:avLst/>
          </a:prstGeom>
          <a:ln w="127000">
            <a:headEnd type="triangle"/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782B1DAD-C096-60D5-9FE1-21602A960306}"/>
              </a:ext>
            </a:extLst>
          </p:cNvPr>
          <p:cNvSpPr txBox="1"/>
          <p:nvPr/>
        </p:nvSpPr>
        <p:spPr>
          <a:xfrm>
            <a:off x="5661373" y="1377156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CPU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A98ECE26-0B30-F4D7-794E-54D4F2FCA522}"/>
              </a:ext>
            </a:extLst>
          </p:cNvPr>
          <p:cNvSpPr/>
          <p:nvPr/>
        </p:nvSpPr>
        <p:spPr>
          <a:xfrm>
            <a:off x="5268593" y="1993308"/>
            <a:ext cx="261993" cy="26727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67AD38CD-F8E8-6CBF-1C19-E189908D780E}"/>
              </a:ext>
            </a:extLst>
          </p:cNvPr>
          <p:cNvSpPr/>
          <p:nvPr/>
        </p:nvSpPr>
        <p:spPr>
          <a:xfrm>
            <a:off x="5711374" y="1990404"/>
            <a:ext cx="261993" cy="26727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9A658009-ACC7-1760-EF0B-21F70B604EBB}"/>
              </a:ext>
            </a:extLst>
          </p:cNvPr>
          <p:cNvSpPr/>
          <p:nvPr/>
        </p:nvSpPr>
        <p:spPr>
          <a:xfrm>
            <a:off x="6154155" y="1990403"/>
            <a:ext cx="261993" cy="26727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F772E87C-1D94-BC51-8342-2FAC2A597C17}"/>
              </a:ext>
            </a:extLst>
          </p:cNvPr>
          <p:cNvSpPr/>
          <p:nvPr/>
        </p:nvSpPr>
        <p:spPr>
          <a:xfrm>
            <a:off x="6596936" y="1990403"/>
            <a:ext cx="261993" cy="26727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97F00F4A-6160-F242-12D3-A169E6DE2789}"/>
              </a:ext>
            </a:extLst>
          </p:cNvPr>
          <p:cNvSpPr/>
          <p:nvPr/>
        </p:nvSpPr>
        <p:spPr>
          <a:xfrm>
            <a:off x="5268987" y="2429358"/>
            <a:ext cx="261993" cy="26727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C7862DC9-7B14-B154-4766-1B5139365E38}"/>
              </a:ext>
            </a:extLst>
          </p:cNvPr>
          <p:cNvSpPr/>
          <p:nvPr/>
        </p:nvSpPr>
        <p:spPr>
          <a:xfrm>
            <a:off x="5711768" y="2426454"/>
            <a:ext cx="261993" cy="26727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FABD5D28-826C-3D85-0122-EDC503584F2C}"/>
              </a:ext>
            </a:extLst>
          </p:cNvPr>
          <p:cNvSpPr/>
          <p:nvPr/>
        </p:nvSpPr>
        <p:spPr>
          <a:xfrm>
            <a:off x="6154549" y="2426453"/>
            <a:ext cx="261993" cy="26727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35121E23-01F4-8EF9-90B6-C6CB8F1C5E2A}"/>
              </a:ext>
            </a:extLst>
          </p:cNvPr>
          <p:cNvSpPr/>
          <p:nvPr/>
        </p:nvSpPr>
        <p:spPr>
          <a:xfrm>
            <a:off x="6597330" y="2426453"/>
            <a:ext cx="261993" cy="26727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Curved Connector 86">
            <a:extLst>
              <a:ext uri="{FF2B5EF4-FFF2-40B4-BE49-F238E27FC236}">
                <a16:creationId xmlns:a16="http://schemas.microsoft.com/office/drawing/2014/main" id="{BB21AC81-EFFD-480E-DA88-63306F3FE404}"/>
              </a:ext>
            </a:extLst>
          </p:cNvPr>
          <p:cNvCxnSpPr>
            <a:cxnSpLocks/>
            <a:stCxn id="72" idx="2"/>
          </p:cNvCxnSpPr>
          <p:nvPr/>
        </p:nvCxnSpPr>
        <p:spPr>
          <a:xfrm rot="10800000" flipH="1" flipV="1">
            <a:off x="5268592" y="2126944"/>
            <a:ext cx="769489" cy="2127363"/>
          </a:xfrm>
          <a:prstGeom prst="curvedConnector4">
            <a:avLst>
              <a:gd name="adj1" fmla="val -29708"/>
              <a:gd name="adj2" fmla="val 53141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0" name="Curved Connector 89">
            <a:extLst>
              <a:ext uri="{FF2B5EF4-FFF2-40B4-BE49-F238E27FC236}">
                <a16:creationId xmlns:a16="http://schemas.microsoft.com/office/drawing/2014/main" id="{A621BD9E-05E2-B445-1C5C-20657917119D}"/>
              </a:ext>
            </a:extLst>
          </p:cNvPr>
          <p:cNvCxnSpPr>
            <a:cxnSpLocks/>
            <a:endCxn id="72" idx="6"/>
          </p:cNvCxnSpPr>
          <p:nvPr/>
        </p:nvCxnSpPr>
        <p:spPr>
          <a:xfrm rot="16200000" flipV="1">
            <a:off x="4811047" y="2846485"/>
            <a:ext cx="2127363" cy="688283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2" name="Rectangle 131">
            <a:extLst>
              <a:ext uri="{FF2B5EF4-FFF2-40B4-BE49-F238E27FC236}">
                <a16:creationId xmlns:a16="http://schemas.microsoft.com/office/drawing/2014/main" id="{4A106762-A4AF-4105-90D3-74244B6C78F7}"/>
              </a:ext>
            </a:extLst>
          </p:cNvPr>
          <p:cNvSpPr/>
          <p:nvPr/>
        </p:nvSpPr>
        <p:spPr>
          <a:xfrm>
            <a:off x="8699713" y="1909000"/>
            <a:ext cx="1675507" cy="8774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C4475DA7-2034-6D4F-C7A0-452C002C2580}"/>
              </a:ext>
            </a:extLst>
          </p:cNvPr>
          <p:cNvSpPr/>
          <p:nvPr/>
        </p:nvSpPr>
        <p:spPr>
          <a:xfrm>
            <a:off x="8699712" y="4038150"/>
            <a:ext cx="1675507" cy="8774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Device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5359AD6F-6680-88B1-3625-AE49BB358A3F}"/>
              </a:ext>
            </a:extLst>
          </p:cNvPr>
          <p:cNvSpPr txBox="1"/>
          <p:nvPr/>
        </p:nvSpPr>
        <p:spPr>
          <a:xfrm>
            <a:off x="8471550" y="324463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PCIe</a:t>
            </a:r>
          </a:p>
        </p:txBody>
      </p:sp>
      <p:sp>
        <p:nvSpPr>
          <p:cNvPr id="135" name="Rounded Rectangle 134">
            <a:extLst>
              <a:ext uri="{FF2B5EF4-FFF2-40B4-BE49-F238E27FC236}">
                <a16:creationId xmlns:a16="http://schemas.microsoft.com/office/drawing/2014/main" id="{B16667A1-96CA-DBCF-29AC-A100C5BF192E}"/>
              </a:ext>
            </a:extLst>
          </p:cNvPr>
          <p:cNvSpPr/>
          <p:nvPr/>
        </p:nvSpPr>
        <p:spPr>
          <a:xfrm>
            <a:off x="8251959" y="1368190"/>
            <a:ext cx="2571011" cy="3983939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7FDEDE06-BF9B-5540-938D-87ACB3480537}"/>
              </a:ext>
            </a:extLst>
          </p:cNvPr>
          <p:cNvCxnSpPr>
            <a:cxnSpLocks/>
            <a:stCxn id="132" idx="2"/>
            <a:endCxn id="133" idx="0"/>
          </p:cNvCxnSpPr>
          <p:nvPr/>
        </p:nvCxnSpPr>
        <p:spPr>
          <a:xfrm flipH="1">
            <a:off x="9537466" y="2786472"/>
            <a:ext cx="1" cy="1251678"/>
          </a:xfrm>
          <a:prstGeom prst="straightConnector1">
            <a:avLst/>
          </a:prstGeom>
          <a:ln w="127000">
            <a:headEnd type="triangle"/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396EE2BA-D779-3200-9AC8-2C11814D115A}"/>
              </a:ext>
            </a:extLst>
          </p:cNvPr>
          <p:cNvSpPr txBox="1"/>
          <p:nvPr/>
        </p:nvSpPr>
        <p:spPr>
          <a:xfrm>
            <a:off x="9157208" y="136819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CPU</a:t>
            </a:r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186B7FC1-3642-19BE-6DE9-063DFB4D32CD}"/>
              </a:ext>
            </a:extLst>
          </p:cNvPr>
          <p:cNvSpPr/>
          <p:nvPr/>
        </p:nvSpPr>
        <p:spPr>
          <a:xfrm>
            <a:off x="8764428" y="1984342"/>
            <a:ext cx="261993" cy="26727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09A1D35B-FCEE-E02F-ECA5-A46C578153D5}"/>
              </a:ext>
            </a:extLst>
          </p:cNvPr>
          <p:cNvSpPr/>
          <p:nvPr/>
        </p:nvSpPr>
        <p:spPr>
          <a:xfrm>
            <a:off x="9207209" y="1981438"/>
            <a:ext cx="261993" cy="26727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1FA18C07-5C65-6EB4-BF3A-6127F445CCF3}"/>
              </a:ext>
            </a:extLst>
          </p:cNvPr>
          <p:cNvSpPr/>
          <p:nvPr/>
        </p:nvSpPr>
        <p:spPr>
          <a:xfrm>
            <a:off x="9649990" y="1981437"/>
            <a:ext cx="261993" cy="26727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B8CDDA35-84A2-9943-4F6E-A1E90612E632}"/>
              </a:ext>
            </a:extLst>
          </p:cNvPr>
          <p:cNvSpPr/>
          <p:nvPr/>
        </p:nvSpPr>
        <p:spPr>
          <a:xfrm>
            <a:off x="10092771" y="1981437"/>
            <a:ext cx="261993" cy="26727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918A982A-BEC5-89EA-6F06-0F40ACA3B21C}"/>
              </a:ext>
            </a:extLst>
          </p:cNvPr>
          <p:cNvSpPr/>
          <p:nvPr/>
        </p:nvSpPr>
        <p:spPr>
          <a:xfrm>
            <a:off x="8764822" y="2420392"/>
            <a:ext cx="261993" cy="26727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44893B07-64B0-5DB8-449A-112587DEED27}"/>
              </a:ext>
            </a:extLst>
          </p:cNvPr>
          <p:cNvSpPr/>
          <p:nvPr/>
        </p:nvSpPr>
        <p:spPr>
          <a:xfrm>
            <a:off x="9207603" y="2417488"/>
            <a:ext cx="261993" cy="26727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EAA3A919-0123-6C21-36F5-03946B521A72}"/>
              </a:ext>
            </a:extLst>
          </p:cNvPr>
          <p:cNvSpPr/>
          <p:nvPr/>
        </p:nvSpPr>
        <p:spPr>
          <a:xfrm>
            <a:off x="9650384" y="2417487"/>
            <a:ext cx="261993" cy="26727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96E34FBB-B1B5-707B-2C56-E0386D693A05}"/>
              </a:ext>
            </a:extLst>
          </p:cNvPr>
          <p:cNvSpPr/>
          <p:nvPr/>
        </p:nvSpPr>
        <p:spPr>
          <a:xfrm>
            <a:off x="10093165" y="2417487"/>
            <a:ext cx="261993" cy="26727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80EF546D-C3EA-11EA-CD56-E3364D6B3F7D}"/>
              </a:ext>
            </a:extLst>
          </p:cNvPr>
          <p:cNvCxnSpPr>
            <a:cxnSpLocks/>
            <a:stCxn id="139" idx="1"/>
            <a:endCxn id="138" idx="7"/>
          </p:cNvCxnSpPr>
          <p:nvPr/>
        </p:nvCxnSpPr>
        <p:spPr>
          <a:xfrm flipH="1">
            <a:off x="8988053" y="2020579"/>
            <a:ext cx="257524" cy="2904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897499C4-B5B8-4DC6-77B2-E8BED9648498}"/>
              </a:ext>
            </a:extLst>
          </p:cNvPr>
          <p:cNvCxnSpPr>
            <a:cxnSpLocks/>
            <a:stCxn id="142" idx="0"/>
          </p:cNvCxnSpPr>
          <p:nvPr/>
        </p:nvCxnSpPr>
        <p:spPr>
          <a:xfrm flipV="1">
            <a:off x="8895819" y="2267475"/>
            <a:ext cx="11327" cy="152917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6AF0417B-C3C0-A862-95D2-E8A7F47A2387}"/>
              </a:ext>
            </a:extLst>
          </p:cNvPr>
          <p:cNvCxnSpPr>
            <a:cxnSpLocks/>
            <a:stCxn id="143" idx="0"/>
          </p:cNvCxnSpPr>
          <p:nvPr/>
        </p:nvCxnSpPr>
        <p:spPr>
          <a:xfrm flipH="1" flipV="1">
            <a:off x="9017292" y="2193423"/>
            <a:ext cx="321308" cy="224065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80A34D9E-CA89-08D1-BF76-CEEB9C1D7C00}"/>
              </a:ext>
            </a:extLst>
          </p:cNvPr>
          <p:cNvCxnSpPr>
            <a:cxnSpLocks/>
            <a:stCxn id="144" idx="1"/>
          </p:cNvCxnSpPr>
          <p:nvPr/>
        </p:nvCxnSpPr>
        <p:spPr>
          <a:xfrm flipH="1" flipV="1">
            <a:off x="9026421" y="2144534"/>
            <a:ext cx="662331" cy="312094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0" name="Curved Connector 149">
            <a:extLst>
              <a:ext uri="{FF2B5EF4-FFF2-40B4-BE49-F238E27FC236}">
                <a16:creationId xmlns:a16="http://schemas.microsoft.com/office/drawing/2014/main" id="{1986CF21-E6AB-EA4F-A706-37EBED956EE2}"/>
              </a:ext>
            </a:extLst>
          </p:cNvPr>
          <p:cNvCxnSpPr>
            <a:stCxn id="140" idx="1"/>
            <a:endCxn id="138" idx="0"/>
          </p:cNvCxnSpPr>
          <p:nvPr/>
        </p:nvCxnSpPr>
        <p:spPr>
          <a:xfrm rot="16200000" flipV="1">
            <a:off x="9273774" y="1605993"/>
            <a:ext cx="36236" cy="792933"/>
          </a:xfrm>
          <a:prstGeom prst="curvedConnector3">
            <a:avLst>
              <a:gd name="adj1" fmla="val 367781"/>
            </a:avLst>
          </a:prstGeom>
          <a:ln>
            <a:headEnd type="triangl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1" name="Curved Connector 150">
            <a:extLst>
              <a:ext uri="{FF2B5EF4-FFF2-40B4-BE49-F238E27FC236}">
                <a16:creationId xmlns:a16="http://schemas.microsoft.com/office/drawing/2014/main" id="{E6C00910-5AC5-6AFD-20E7-DE0C2A9998D3}"/>
              </a:ext>
            </a:extLst>
          </p:cNvPr>
          <p:cNvCxnSpPr>
            <a:cxnSpLocks/>
            <a:stCxn id="141" idx="1"/>
            <a:endCxn id="138" idx="0"/>
          </p:cNvCxnSpPr>
          <p:nvPr/>
        </p:nvCxnSpPr>
        <p:spPr>
          <a:xfrm rot="16200000" flipV="1">
            <a:off x="9495164" y="1384603"/>
            <a:ext cx="36236" cy="1235714"/>
          </a:xfrm>
          <a:prstGeom prst="curvedConnector3">
            <a:avLst>
              <a:gd name="adj1" fmla="val 738881"/>
            </a:avLst>
          </a:prstGeom>
          <a:ln>
            <a:headEnd type="triangl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37B9B90D-58EC-AE26-1253-C940B0FD9ED3}"/>
              </a:ext>
            </a:extLst>
          </p:cNvPr>
          <p:cNvCxnSpPr>
            <a:cxnSpLocks/>
            <a:stCxn id="145" idx="1"/>
          </p:cNvCxnSpPr>
          <p:nvPr/>
        </p:nvCxnSpPr>
        <p:spPr>
          <a:xfrm flipH="1" flipV="1">
            <a:off x="9026421" y="2112171"/>
            <a:ext cx="1105112" cy="344457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8" name="TextBox 157">
            <a:extLst>
              <a:ext uri="{FF2B5EF4-FFF2-40B4-BE49-F238E27FC236}">
                <a16:creationId xmlns:a16="http://schemas.microsoft.com/office/drawing/2014/main" id="{3A783D2E-0886-896D-3876-031BE84856D1}"/>
              </a:ext>
            </a:extLst>
          </p:cNvPr>
          <p:cNvSpPr txBox="1"/>
          <p:nvPr/>
        </p:nvSpPr>
        <p:spPr>
          <a:xfrm>
            <a:off x="1576372" y="5500250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Root gathers </a:t>
            </a:r>
          </a:p>
          <a:p>
            <a:r>
              <a:rPr lang="en-US" dirty="0">
                <a:solidFill>
                  <a:schemeClr val="accent4"/>
                </a:solidFill>
              </a:rPr>
              <a:t>peers’ buffers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26962201-0E07-EDE8-DB49-77333A832BA1}"/>
              </a:ext>
            </a:extLst>
          </p:cNvPr>
          <p:cNvSpPr txBox="1"/>
          <p:nvPr/>
        </p:nvSpPr>
        <p:spPr>
          <a:xfrm>
            <a:off x="4369646" y="5433532"/>
            <a:ext cx="36984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Root transfer all data to the device</a:t>
            </a:r>
          </a:p>
          <a:p>
            <a:pPr algn="ctr"/>
            <a:r>
              <a:rPr lang="en-US" dirty="0">
                <a:solidFill>
                  <a:schemeClr val="accent4"/>
                </a:solidFill>
              </a:rPr>
              <a:t>invokes reduction kernel</a:t>
            </a:r>
          </a:p>
          <a:p>
            <a:pPr algn="ctr"/>
            <a:r>
              <a:rPr lang="en-US" dirty="0">
                <a:solidFill>
                  <a:schemeClr val="accent4"/>
                </a:solidFill>
              </a:rPr>
              <a:t>and take back the data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34703D66-8170-4586-7B46-C44098EE8AEB}"/>
              </a:ext>
            </a:extLst>
          </p:cNvPr>
          <p:cNvSpPr txBox="1"/>
          <p:nvPr/>
        </p:nvSpPr>
        <p:spPr>
          <a:xfrm>
            <a:off x="8699712" y="5496473"/>
            <a:ext cx="1992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Root scatters the </a:t>
            </a:r>
          </a:p>
          <a:p>
            <a:r>
              <a:rPr lang="en-US" dirty="0">
                <a:solidFill>
                  <a:schemeClr val="accent4"/>
                </a:solidFill>
              </a:rPr>
              <a:t>results to peers</a:t>
            </a:r>
          </a:p>
        </p:txBody>
      </p:sp>
      <p:sp>
        <p:nvSpPr>
          <p:cNvPr id="2" name="PlaceHolder 2">
            <a:extLst>
              <a:ext uri="{FF2B5EF4-FFF2-40B4-BE49-F238E27FC236}">
                <a16:creationId xmlns:a16="http://schemas.microsoft.com/office/drawing/2014/main" id="{3439E6C3-C5A6-E582-9670-1C2ABF0EFC6A}"/>
              </a:ext>
            </a:extLst>
          </p:cNvPr>
          <p:cNvSpPr txBox="1">
            <a:spLocks/>
          </p:cNvSpPr>
          <p:nvPr/>
        </p:nvSpPr>
        <p:spPr>
          <a:xfrm>
            <a:off x="775799" y="233676"/>
            <a:ext cx="11815593" cy="7722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800" b="1" spc="-1" dirty="0">
                <a:solidFill>
                  <a:srgbClr val="CD052B"/>
                </a:solidFill>
                <a:latin typeface="Calibri"/>
              </a:rPr>
              <a:t>MPI Collectives Disaggregation (baseline)</a:t>
            </a:r>
          </a:p>
        </p:txBody>
      </p:sp>
    </p:spTree>
    <p:extLst>
      <p:ext uri="{BB962C8B-B14F-4D97-AF65-F5344CB8AC3E}">
        <p14:creationId xmlns:p14="http://schemas.microsoft.com/office/powerpoint/2010/main" val="6467576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2"/>
          <p:cNvSpPr>
            <a:spLocks noGrp="1"/>
          </p:cNvSpPr>
          <p:nvPr>
            <p:ph type="title"/>
          </p:nvPr>
        </p:nvSpPr>
        <p:spPr>
          <a:xfrm>
            <a:off x="775800" y="238680"/>
            <a:ext cx="10794600" cy="7722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r>
              <a:rPr lang="en-US" sz="4800" b="1" spc="-1" dirty="0">
                <a:solidFill>
                  <a:schemeClr val="tx2">
                    <a:lumMod val="75000"/>
                  </a:schemeClr>
                </a:solidFill>
                <a:latin typeface="Calibri"/>
                <a:cs typeface="Arial"/>
              </a:rPr>
              <a:t>Emulation Environment</a:t>
            </a:r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56E5CB0D-013E-EFA2-A81B-9406D94DCDF8}"/>
              </a:ext>
            </a:extLst>
          </p:cNvPr>
          <p:cNvSpPr txBox="1">
            <a:spLocks/>
          </p:cNvSpPr>
          <p:nvPr/>
        </p:nvSpPr>
        <p:spPr>
          <a:xfrm>
            <a:off x="172527" y="521094"/>
            <a:ext cx="10201275" cy="591303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81100" lvl="2" indent="0">
              <a:lnSpc>
                <a:spcPct val="120000"/>
              </a:lnSpc>
              <a:spcBef>
                <a:spcPts val="420"/>
              </a:spcBef>
              <a:buNone/>
              <a:tabLst>
                <a:tab pos="0" algn="l"/>
              </a:tabLst>
            </a:pPr>
            <a:endParaRPr lang="en-US" b="1" spc="-1" dirty="0">
              <a:solidFill>
                <a:schemeClr val="accent4"/>
              </a:solidFill>
              <a:latin typeface="Calibri"/>
              <a:cs typeface="Calibri"/>
            </a:endParaRPr>
          </a:p>
        </p:txBody>
      </p:sp>
      <p:sp>
        <p:nvSpPr>
          <p:cNvPr id="10" name="PlaceHolder 1">
            <a:extLst>
              <a:ext uri="{FF2B5EF4-FFF2-40B4-BE49-F238E27FC236}">
                <a16:creationId xmlns:a16="http://schemas.microsoft.com/office/drawing/2014/main" id="{5F117664-6E50-AEB8-F612-5FF70E47CB08}"/>
              </a:ext>
            </a:extLst>
          </p:cNvPr>
          <p:cNvSpPr txBox="1">
            <a:spLocks/>
          </p:cNvSpPr>
          <p:nvPr/>
        </p:nvSpPr>
        <p:spPr>
          <a:xfrm>
            <a:off x="786960" y="1205280"/>
            <a:ext cx="10490040" cy="510336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420"/>
              </a:spcBef>
              <a:tabLst>
                <a:tab pos="0" algn="l"/>
              </a:tabLst>
            </a:pPr>
            <a:r>
              <a:rPr lang="en-US" sz="25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Clusters used in experiments:</a:t>
            </a:r>
          </a:p>
        </p:txBody>
      </p:sp>
      <p:graphicFrame>
        <p:nvGraphicFramePr>
          <p:cNvPr id="11" name="Table 2">
            <a:extLst>
              <a:ext uri="{FF2B5EF4-FFF2-40B4-BE49-F238E27FC236}">
                <a16:creationId xmlns:a16="http://schemas.microsoft.com/office/drawing/2014/main" id="{45682827-9EEE-499D-4BF9-C24E262964D4}"/>
              </a:ext>
            </a:extLst>
          </p:cNvPr>
          <p:cNvGraphicFramePr>
            <a:graphicFrameLocks noGrp="1"/>
          </p:cNvGraphicFramePr>
          <p:nvPr/>
        </p:nvGraphicFramePr>
        <p:xfrm>
          <a:off x="1184275" y="4551380"/>
          <a:ext cx="812800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309616986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51695646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7600839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425433539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845261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Cluster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Host 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Device 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Interconnect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Interconnect BW/lane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4451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AMD Milan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NV A100 (Newer gen)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pc="-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PCIe 4.0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 GB/s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0080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Lassen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IBM Power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NV V100 (Older gen)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pc="-1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NVLink</a:t>
                      </a:r>
                      <a:r>
                        <a:rPr lang="en-US" spc="-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4.0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 GB/s (Faster link)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4635708"/>
                  </a:ext>
                </a:extLst>
              </a:tr>
            </a:tbl>
          </a:graphicData>
        </a:graphic>
      </p:graphicFrame>
      <p:pic>
        <p:nvPicPr>
          <p:cNvPr id="12" name="Picture 11" descr="A diagram of a computer hardware system&#10;&#10;Description automatically generated with medium confidence">
            <a:extLst>
              <a:ext uri="{FF2B5EF4-FFF2-40B4-BE49-F238E27FC236}">
                <a16:creationId xmlns:a16="http://schemas.microsoft.com/office/drawing/2014/main" id="{849929F7-3131-0B8F-6750-03438AC41E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891" y="1636317"/>
            <a:ext cx="6643868" cy="285981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6C0AC86-F203-9A31-C364-3EAAE0FDC414}"/>
              </a:ext>
            </a:extLst>
          </p:cNvPr>
          <p:cNvSpPr txBox="1"/>
          <p:nvPr/>
        </p:nvSpPr>
        <p:spPr>
          <a:xfrm>
            <a:off x="1818198" y="2561085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MRI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AA421E-7250-9488-E8D6-BD6E278F0645}"/>
              </a:ext>
            </a:extLst>
          </p:cNvPr>
          <p:cNvSpPr txBox="1"/>
          <p:nvPr/>
        </p:nvSpPr>
        <p:spPr>
          <a:xfrm>
            <a:off x="8336569" y="243868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Lassen</a:t>
            </a:r>
          </a:p>
        </p:txBody>
      </p:sp>
    </p:spTree>
    <p:extLst>
      <p:ext uri="{BB962C8B-B14F-4D97-AF65-F5344CB8AC3E}">
        <p14:creationId xmlns:p14="http://schemas.microsoft.com/office/powerpoint/2010/main" val="13447325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2"/>
          <p:cNvSpPr>
            <a:spLocks noGrp="1"/>
          </p:cNvSpPr>
          <p:nvPr>
            <p:ph type="title"/>
          </p:nvPr>
        </p:nvSpPr>
        <p:spPr>
          <a:xfrm>
            <a:off x="775800" y="238680"/>
            <a:ext cx="10794600" cy="7722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r>
              <a:rPr lang="en-US" sz="4800" b="1" spc="-1" dirty="0">
                <a:solidFill>
                  <a:schemeClr val="tx2">
                    <a:lumMod val="75000"/>
                  </a:schemeClr>
                </a:solidFill>
                <a:latin typeface="Calibri"/>
                <a:cs typeface="Arial"/>
              </a:rPr>
              <a:t>Performance results (1)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79B4B7F-23C8-D992-34C7-D24428F5C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4" y="1695872"/>
            <a:ext cx="5414250" cy="334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7CDE8FD-FAB4-FFF4-612E-791C4D386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046" y="1695870"/>
            <a:ext cx="5414251" cy="3343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5EDF61C-36B6-9E5A-047B-70145CCB470D}"/>
              </a:ext>
            </a:extLst>
          </p:cNvPr>
          <p:cNvSpPr txBox="1"/>
          <p:nvPr/>
        </p:nvSpPr>
        <p:spPr>
          <a:xfrm>
            <a:off x="1878035" y="5039147"/>
            <a:ext cx="8186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On MRI, device-based performs worse than host-based due to PCIe bottleneck</a:t>
            </a:r>
          </a:p>
          <a:p>
            <a:r>
              <a:rPr lang="en-US" dirty="0">
                <a:solidFill>
                  <a:schemeClr val="accent4"/>
                </a:solidFill>
              </a:rPr>
              <a:t>Conversely, on Lassen with </a:t>
            </a:r>
            <a:r>
              <a:rPr lang="en-US" dirty="0" err="1">
                <a:solidFill>
                  <a:schemeClr val="accent4"/>
                </a:solidFill>
              </a:rPr>
              <a:t>NVlink</a:t>
            </a:r>
            <a:r>
              <a:rPr lang="en-US" dirty="0">
                <a:solidFill>
                  <a:schemeClr val="accent4"/>
                </a:solidFill>
              </a:rPr>
              <a:t>, the trend is reversed.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881FE3C-BE41-B012-F78C-8FA1384B4D11}"/>
              </a:ext>
            </a:extLst>
          </p:cNvPr>
          <p:cNvCxnSpPr>
            <a:cxnSpLocks/>
          </p:cNvCxnSpPr>
          <p:nvPr/>
        </p:nvCxnSpPr>
        <p:spPr>
          <a:xfrm>
            <a:off x="5590571" y="2696904"/>
            <a:ext cx="0" cy="106487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BF97178-9188-2D26-962D-949FEDDB57FC}"/>
              </a:ext>
            </a:extLst>
          </p:cNvPr>
          <p:cNvSpPr txBox="1"/>
          <p:nvPr/>
        </p:nvSpPr>
        <p:spPr>
          <a:xfrm>
            <a:off x="5684470" y="2995558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2.75x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4F23FCA-E18E-67BA-3B80-D81ECA08909B}"/>
              </a:ext>
            </a:extLst>
          </p:cNvPr>
          <p:cNvCxnSpPr>
            <a:cxnSpLocks/>
          </p:cNvCxnSpPr>
          <p:nvPr/>
        </p:nvCxnSpPr>
        <p:spPr>
          <a:xfrm>
            <a:off x="11611339" y="2627456"/>
            <a:ext cx="0" cy="29865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ABF00E3-F37C-7BDC-8779-68051719F947}"/>
              </a:ext>
            </a:extLst>
          </p:cNvPr>
          <p:cNvSpPr txBox="1"/>
          <p:nvPr/>
        </p:nvSpPr>
        <p:spPr>
          <a:xfrm>
            <a:off x="11485314" y="2268283"/>
            <a:ext cx="748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0.20x</a:t>
            </a:r>
          </a:p>
        </p:txBody>
      </p:sp>
    </p:spTree>
    <p:extLst>
      <p:ext uri="{BB962C8B-B14F-4D97-AF65-F5344CB8AC3E}">
        <p14:creationId xmlns:p14="http://schemas.microsoft.com/office/powerpoint/2010/main" val="12822339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2"/>
          <p:cNvSpPr>
            <a:spLocks noGrp="1"/>
          </p:cNvSpPr>
          <p:nvPr>
            <p:ph type="title"/>
          </p:nvPr>
        </p:nvSpPr>
        <p:spPr>
          <a:xfrm>
            <a:off x="775800" y="238680"/>
            <a:ext cx="10794600" cy="7722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r>
              <a:rPr lang="en-US" sz="4800" b="1" spc="-1" dirty="0">
                <a:solidFill>
                  <a:schemeClr val="tx2">
                    <a:lumMod val="75000"/>
                  </a:schemeClr>
                </a:solidFill>
                <a:latin typeface="Calibri"/>
                <a:cs typeface="Arial"/>
              </a:rPr>
              <a:t>Performance results (2)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4D4B178-1440-88CF-C2B9-ABFD14AA6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25" y="1451502"/>
            <a:ext cx="5557141" cy="3431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4DFF72BB-44C6-5A87-134B-C8653CF00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507" y="1451504"/>
            <a:ext cx="5557143" cy="343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782ED5-A745-8E12-4798-A29449558ADA}"/>
              </a:ext>
            </a:extLst>
          </p:cNvPr>
          <p:cNvSpPr txBox="1"/>
          <p:nvPr/>
        </p:nvSpPr>
        <p:spPr>
          <a:xfrm>
            <a:off x="2007243" y="4904659"/>
            <a:ext cx="81775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With more processes, the trend on MRI remains the same.</a:t>
            </a:r>
          </a:p>
          <a:p>
            <a:r>
              <a:rPr lang="en-US" dirty="0">
                <a:solidFill>
                  <a:schemeClr val="accent4"/>
                </a:solidFill>
              </a:rPr>
              <a:t>On Lassen, device-based is not able to beat host-based.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0013193-CCC9-7A8C-E71D-F8D5E8B658BB}"/>
              </a:ext>
            </a:extLst>
          </p:cNvPr>
          <p:cNvCxnSpPr>
            <a:cxnSpLocks/>
          </p:cNvCxnSpPr>
          <p:nvPr/>
        </p:nvCxnSpPr>
        <p:spPr>
          <a:xfrm>
            <a:off x="5590571" y="2627454"/>
            <a:ext cx="0" cy="106487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A39DF40-3CEA-CF9A-270C-BB2517CA6CD0}"/>
              </a:ext>
            </a:extLst>
          </p:cNvPr>
          <p:cNvSpPr txBox="1"/>
          <p:nvPr/>
        </p:nvSpPr>
        <p:spPr>
          <a:xfrm>
            <a:off x="5684470" y="2995558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6.25x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15C9E2F-374F-7AA4-160E-DB9A231945C9}"/>
              </a:ext>
            </a:extLst>
          </p:cNvPr>
          <p:cNvCxnSpPr>
            <a:cxnSpLocks/>
          </p:cNvCxnSpPr>
          <p:nvPr/>
        </p:nvCxnSpPr>
        <p:spPr>
          <a:xfrm>
            <a:off x="11524100" y="2627454"/>
            <a:ext cx="0" cy="45141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A5B261A-F8FE-A202-52AD-1CEBC9ED9F50}"/>
              </a:ext>
            </a:extLst>
          </p:cNvPr>
          <p:cNvSpPr txBox="1"/>
          <p:nvPr/>
        </p:nvSpPr>
        <p:spPr>
          <a:xfrm>
            <a:off x="11518107" y="2636742"/>
            <a:ext cx="748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0.44x</a:t>
            </a:r>
          </a:p>
        </p:txBody>
      </p:sp>
    </p:spTree>
    <p:extLst>
      <p:ext uri="{BB962C8B-B14F-4D97-AF65-F5344CB8AC3E}">
        <p14:creationId xmlns:p14="http://schemas.microsoft.com/office/powerpoint/2010/main" val="17492254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2"/>
          <p:cNvSpPr>
            <a:spLocks noGrp="1"/>
          </p:cNvSpPr>
          <p:nvPr>
            <p:ph type="title"/>
          </p:nvPr>
        </p:nvSpPr>
        <p:spPr>
          <a:xfrm>
            <a:off x="775800" y="238680"/>
            <a:ext cx="10794960" cy="772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4800" b="1" spc="-1" dirty="0">
                <a:solidFill>
                  <a:srgbClr val="CD052B"/>
                </a:solidFill>
                <a:latin typeface="Calibri"/>
                <a:cs typeface="Calibri"/>
              </a:rPr>
              <a:t>Designs for </a:t>
            </a:r>
            <a:r>
              <a:rPr lang="en-US" sz="4800" b="1" spc="-1" dirty="0" err="1">
                <a:solidFill>
                  <a:srgbClr val="CD052B"/>
                </a:solidFill>
                <a:latin typeface="Calibri"/>
                <a:cs typeface="Calibri"/>
              </a:rPr>
              <a:t>MPI_Allreduce</a:t>
            </a:r>
            <a:r>
              <a:rPr lang="en-US" sz="4800" b="1" spc="-1" dirty="0">
                <a:solidFill>
                  <a:srgbClr val="CD052B"/>
                </a:solidFill>
                <a:latin typeface="Calibri"/>
                <a:cs typeface="Calibri"/>
              </a:rPr>
              <a:t> : Overview</a:t>
            </a:r>
          </a:p>
        </p:txBody>
      </p:sp>
      <p:sp>
        <p:nvSpPr>
          <p:cNvPr id="367" name="PlaceHolder 1">
            <a:extLst>
              <a:ext uri="{FF2B5EF4-FFF2-40B4-BE49-F238E27FC236}">
                <a16:creationId xmlns:a16="http://schemas.microsoft.com/office/drawing/2014/main" id="{6FE21ED9-C631-43CB-88EA-9091C17C1E79}"/>
              </a:ext>
            </a:extLst>
          </p:cNvPr>
          <p:cNvSpPr txBox="1">
            <a:spLocks/>
          </p:cNvSpPr>
          <p:nvPr/>
        </p:nvSpPr>
        <p:spPr>
          <a:xfrm>
            <a:off x="786960" y="1205280"/>
            <a:ext cx="10490400" cy="510372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479"/>
              </a:spcBef>
              <a:buClr>
                <a:srgbClr val="000000"/>
              </a:buClr>
            </a:pPr>
            <a:r>
              <a:rPr lang="en-US" sz="2400" spc="-1" dirty="0">
                <a:latin typeface="Calibri"/>
              </a:rPr>
              <a:t>Take a reduce-scatter </a:t>
            </a:r>
            <a:r>
              <a:rPr lang="en-US" sz="2400" spc="-1" dirty="0" err="1">
                <a:latin typeface="Calibri"/>
              </a:rPr>
              <a:t>allgather</a:t>
            </a:r>
            <a:r>
              <a:rPr lang="en-US" sz="2400" spc="-1" dirty="0">
                <a:latin typeface="Calibri"/>
              </a:rPr>
              <a:t> algorithm as a case-study</a:t>
            </a:r>
          </a:p>
          <a:p>
            <a:pPr lvl="1">
              <a:lnSpc>
                <a:spcPct val="120000"/>
              </a:lnSpc>
              <a:spcBef>
                <a:spcPts val="479"/>
              </a:spcBef>
              <a:buClr>
                <a:srgbClr val="000000"/>
              </a:buClr>
            </a:pPr>
            <a:r>
              <a:rPr lang="en-US" sz="2000" spc="-1" dirty="0">
                <a:latin typeface="Calibri"/>
              </a:rPr>
              <a:t>Very widely used for long vector reductions (&gt;= 256KB)</a:t>
            </a:r>
          </a:p>
          <a:p>
            <a:pPr lvl="1">
              <a:lnSpc>
                <a:spcPct val="120000"/>
              </a:lnSpc>
              <a:spcBef>
                <a:spcPts val="479"/>
              </a:spcBef>
              <a:buClr>
                <a:srgbClr val="000000"/>
              </a:buClr>
            </a:pPr>
            <a:r>
              <a:rPr lang="en-US" sz="2000" spc="-1" dirty="0">
                <a:latin typeface="Calibri"/>
              </a:rPr>
              <a:t>Implement a staging-based emulated design and study on two processes as a starting point</a:t>
            </a:r>
          </a:p>
          <a:p>
            <a:pPr lvl="1">
              <a:lnSpc>
                <a:spcPct val="120000"/>
              </a:lnSpc>
              <a:spcBef>
                <a:spcPts val="479"/>
              </a:spcBef>
              <a:buClr>
                <a:srgbClr val="000000"/>
              </a:buClr>
            </a:pPr>
            <a:r>
              <a:rPr lang="en-US" sz="2000" spc="-1" dirty="0">
                <a:latin typeface="Calibri"/>
              </a:rPr>
              <a:t>Use MPI_SUM as the sample MPI operation (applicable to others as well)</a:t>
            </a:r>
          </a:p>
          <a:p>
            <a:pPr>
              <a:lnSpc>
                <a:spcPct val="120000"/>
              </a:lnSpc>
              <a:spcBef>
                <a:spcPts val="479"/>
              </a:spcBef>
              <a:buClr>
                <a:srgbClr val="000000"/>
              </a:buClr>
            </a:pPr>
            <a:r>
              <a:rPr lang="en-US" sz="2400" spc="-1" dirty="0">
                <a:latin typeface="Calibri"/>
              </a:rPr>
              <a:t>Two phase algorithm</a:t>
            </a:r>
          </a:p>
          <a:p>
            <a:pPr lvl="1">
              <a:lnSpc>
                <a:spcPct val="120000"/>
              </a:lnSpc>
              <a:spcBef>
                <a:spcPts val="479"/>
              </a:spcBef>
              <a:buClr>
                <a:srgbClr val="000000"/>
              </a:buClr>
            </a:pPr>
            <a:r>
              <a:rPr lang="en-US" sz="2000" spc="-1" dirty="0">
                <a:latin typeface="Calibri"/>
              </a:rPr>
              <a:t>Reduce-scatter phase results in every process having one “chunk” of the final reduced buffer</a:t>
            </a:r>
          </a:p>
          <a:p>
            <a:pPr lvl="2">
              <a:lnSpc>
                <a:spcPct val="120000"/>
              </a:lnSpc>
              <a:spcBef>
                <a:spcPts val="479"/>
              </a:spcBef>
              <a:buClr>
                <a:srgbClr val="000000"/>
              </a:buClr>
            </a:pPr>
            <a:r>
              <a:rPr lang="en-US" sz="1600" spc="-1" dirty="0">
                <a:latin typeface="Calibri"/>
              </a:rPr>
              <a:t>Every step in the reduce-scatter involves a communication operation, followed by compute (example : sum)</a:t>
            </a:r>
          </a:p>
          <a:p>
            <a:pPr lvl="1">
              <a:lnSpc>
                <a:spcPct val="120000"/>
              </a:lnSpc>
              <a:spcBef>
                <a:spcPts val="479"/>
              </a:spcBef>
              <a:buClr>
                <a:srgbClr val="000000"/>
              </a:buClr>
            </a:pPr>
            <a:r>
              <a:rPr lang="en-US" sz="2000" spc="-1" dirty="0" err="1">
                <a:latin typeface="Calibri"/>
              </a:rPr>
              <a:t>Allgather</a:t>
            </a:r>
            <a:r>
              <a:rPr lang="en-US" sz="2000" spc="-1" dirty="0">
                <a:latin typeface="Calibri"/>
              </a:rPr>
              <a:t> phase involves communication only and ensures that every process has all reduced chunks in the receive buffer</a:t>
            </a:r>
          </a:p>
          <a:p>
            <a:pPr>
              <a:lnSpc>
                <a:spcPct val="120000"/>
              </a:lnSpc>
              <a:spcBef>
                <a:spcPts val="479"/>
              </a:spcBef>
              <a:buClr>
                <a:srgbClr val="000000"/>
              </a:buClr>
            </a:pPr>
            <a:r>
              <a:rPr lang="en-US" sz="2400" spc="-1" dirty="0">
                <a:latin typeface="Calibri"/>
              </a:rPr>
              <a:t>All send/</a:t>
            </a:r>
            <a:r>
              <a:rPr lang="en-US" sz="2400" spc="-1" dirty="0" err="1">
                <a:latin typeface="Calibri"/>
              </a:rPr>
              <a:t>recv</a:t>
            </a:r>
            <a:r>
              <a:rPr lang="en-US" sz="2400" spc="-1" dirty="0">
                <a:latin typeface="Calibri"/>
              </a:rPr>
              <a:t> operations are on DRAM buffers</a:t>
            </a:r>
          </a:p>
          <a:p>
            <a:pPr>
              <a:lnSpc>
                <a:spcPct val="120000"/>
              </a:lnSpc>
              <a:spcBef>
                <a:spcPts val="479"/>
              </a:spcBef>
              <a:buClr>
                <a:srgbClr val="000000"/>
              </a:buClr>
            </a:pPr>
            <a:r>
              <a:rPr lang="en-US" sz="2400" spc="-1" dirty="0">
                <a:latin typeface="Calibri"/>
              </a:rPr>
              <a:t>Staging is done between DRAM and Optane</a:t>
            </a:r>
          </a:p>
          <a:p>
            <a:pPr lvl="1">
              <a:lnSpc>
                <a:spcPct val="120000"/>
              </a:lnSpc>
              <a:spcBef>
                <a:spcPts val="479"/>
              </a:spcBef>
              <a:buClr>
                <a:srgbClr val="000000"/>
              </a:buClr>
            </a:pPr>
            <a:endParaRPr lang="en-US" sz="2000" spc="-1" dirty="0">
              <a:latin typeface="Calibri"/>
            </a:endParaRPr>
          </a:p>
          <a:p>
            <a:pPr>
              <a:lnSpc>
                <a:spcPct val="120000"/>
              </a:lnSpc>
              <a:spcBef>
                <a:spcPts val="479"/>
              </a:spcBef>
              <a:buClr>
                <a:srgbClr val="000000"/>
              </a:buClr>
            </a:pPr>
            <a:endParaRPr lang="en-US" sz="2400" spc="-1" dirty="0">
              <a:latin typeface="Calibri"/>
            </a:endParaRPr>
          </a:p>
          <a:p>
            <a:pPr marL="495300">
              <a:lnSpc>
                <a:spcPct val="120000"/>
              </a:lnSpc>
              <a:spcBef>
                <a:spcPts val="420"/>
              </a:spcBef>
              <a:buClr>
                <a:srgbClr val="000000"/>
              </a:buClr>
              <a:buFont typeface="Arial"/>
              <a:buChar char="•"/>
            </a:pPr>
            <a:endParaRPr lang="en-US" sz="2500" spc="-1" dirty="0">
              <a:solidFill>
                <a:srgbClr val="000000"/>
              </a:solidFill>
              <a:latin typeface="Calibri"/>
              <a:cs typeface="Arial"/>
            </a:endParaRPr>
          </a:p>
          <a:p>
            <a:pPr marL="1123950" lvl="2" indent="-285750">
              <a:lnSpc>
                <a:spcPct val="120000"/>
              </a:lnSpc>
              <a:spcBef>
                <a:spcPts val="42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sz="1700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20000"/>
              </a:lnSpc>
              <a:spcBef>
                <a:spcPts val="479"/>
              </a:spcBef>
              <a:buFont typeface="Arial" panose="020B0604020202020204" pitchFamily="34" charset="0"/>
              <a:buNone/>
            </a:pPr>
            <a:endParaRPr lang="en-US" sz="2400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20000"/>
              </a:lnSpc>
              <a:spcBef>
                <a:spcPts val="1417"/>
              </a:spcBef>
              <a:buFont typeface="Arial" panose="020B0604020202020204" pitchFamily="34" charset="0"/>
              <a:buNone/>
            </a:pPr>
            <a:endParaRPr lang="en-US" sz="2100" spc="-1" dirty="0">
              <a:latin typeface="Calibri"/>
            </a:endParaRPr>
          </a:p>
          <a:p>
            <a:pPr>
              <a:lnSpc>
                <a:spcPct val="120000"/>
              </a:lnSpc>
              <a:spcBef>
                <a:spcPts val="479"/>
              </a:spcBef>
              <a:buFont typeface="Arial" panose="020B0604020202020204" pitchFamily="34" charset="0"/>
              <a:buNone/>
            </a:pPr>
            <a:endParaRPr lang="en-US" sz="2400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2391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2"/>
          <p:cNvSpPr>
            <a:spLocks noGrp="1"/>
          </p:cNvSpPr>
          <p:nvPr>
            <p:ph type="title"/>
          </p:nvPr>
        </p:nvSpPr>
        <p:spPr>
          <a:xfrm>
            <a:off x="775800" y="238680"/>
            <a:ext cx="11046086" cy="772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4800" b="1" spc="-1" dirty="0">
                <a:solidFill>
                  <a:srgbClr val="CD052B"/>
                </a:solidFill>
                <a:latin typeface="Calibri"/>
                <a:cs typeface="Calibri"/>
              </a:rPr>
              <a:t>Designs for </a:t>
            </a:r>
            <a:r>
              <a:rPr lang="en-US" sz="4800" b="1" spc="-1" dirty="0" err="1">
                <a:solidFill>
                  <a:srgbClr val="CD052B"/>
                </a:solidFill>
                <a:latin typeface="Calibri"/>
                <a:cs typeface="Calibri"/>
              </a:rPr>
              <a:t>MPI_Allreduce</a:t>
            </a:r>
            <a:r>
              <a:rPr lang="en-US" sz="4800" b="1" spc="-1" dirty="0">
                <a:solidFill>
                  <a:srgbClr val="CD052B"/>
                </a:solidFill>
                <a:latin typeface="Calibri"/>
                <a:cs typeface="Calibri"/>
              </a:rPr>
              <a:t> : Reduce scatter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7" name="PlaceHolder 1">
                <a:extLst>
                  <a:ext uri="{FF2B5EF4-FFF2-40B4-BE49-F238E27FC236}">
                    <a16:creationId xmlns:a16="http://schemas.microsoft.com/office/drawing/2014/main" id="{6FE21ED9-C631-43CB-88EA-9091C17C1E7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5800" y="3491280"/>
                <a:ext cx="10565490" cy="5072690"/>
              </a:xfrm>
              <a:prstGeom prst="rect">
                <a:avLst/>
              </a:prstGeom>
              <a:noFill/>
              <a:ln w="9360">
                <a:noFill/>
              </a:ln>
            </p:spPr>
            <p:txBody>
              <a:bodyPr lIns="92160" tIns="46080" rIns="92160" bIns="46080" numCol="1" spcCol="0" anchor="t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95300">
                  <a:lnSpc>
                    <a:spcPct val="120000"/>
                  </a:lnSpc>
                  <a:spcBef>
                    <a:spcPts val="420"/>
                  </a:spcBef>
                  <a:buClr>
                    <a:srgbClr val="000000"/>
                  </a:buClr>
                  <a:buFont typeface="Arial"/>
                  <a:buChar char="•"/>
                </a:pPr>
                <a:r>
                  <a:rPr lang="en-US" sz="2500" spc="-1" dirty="0">
                    <a:solidFill>
                      <a:srgbClr val="000000"/>
                    </a:solidFill>
                    <a:latin typeface="Calibri"/>
                    <a:cs typeface="Arial"/>
                  </a:rPr>
                  <a:t>First phase involves exchanging one half of the buffer with a partner process</a:t>
                </a:r>
              </a:p>
              <a:p>
                <a:pPr marL="952500" lvl="1">
                  <a:lnSpc>
                    <a:spcPct val="120000"/>
                  </a:lnSpc>
                  <a:spcBef>
                    <a:spcPts val="420"/>
                  </a:spcBef>
                  <a:buClr>
                    <a:srgbClr val="000000"/>
                  </a:buClr>
                  <a:buFont typeface="Arial"/>
                  <a:buChar char="•"/>
                </a:pPr>
                <a:r>
                  <a:rPr lang="en-US" sz="2100" spc="-1" dirty="0">
                    <a:solidFill>
                      <a:srgbClr val="000000"/>
                    </a:solidFill>
                    <a:latin typeface="Calibri"/>
                    <a:cs typeface="Arial"/>
                  </a:rPr>
                  <a:t>Process on the left/right are responsible for reduction of first/second half respectively</a:t>
                </a:r>
              </a:p>
              <a:p>
                <a:pPr marL="952500" lvl="1">
                  <a:lnSpc>
                    <a:spcPct val="120000"/>
                  </a:lnSpc>
                  <a:spcBef>
                    <a:spcPts val="420"/>
                  </a:spcBef>
                  <a:buClr>
                    <a:srgbClr val="000000"/>
                  </a:buClr>
                  <a:buFont typeface="Arial"/>
                  <a:buChar char="•"/>
                </a:pPr>
                <a:r>
                  <a:rPr lang="en-US" sz="2100" spc="-1" dirty="0">
                    <a:solidFill>
                      <a:srgbClr val="000000"/>
                    </a:solidFill>
                    <a:latin typeface="Calibri"/>
                    <a:cs typeface="Arial"/>
                  </a:rPr>
                  <a:t>Process on the left computes</a:t>
                </a:r>
                <a14:m>
                  <m:oMath xmlns:m="http://schemas.openxmlformats.org/officeDocument/2006/math">
                    <m:r>
                      <a:rPr lang="en-US" sz="2100" b="0" i="0" spc="-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  <m:sSub>
                      <m:sSubPr>
                        <m:ctrlPr>
                          <a:rPr lang="en-US" sz="2100" i="1" spc="-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2100" b="0" i="1" spc="-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𝑆</m:t>
                        </m:r>
                      </m:e>
                      <m:sub>
                        <m:r>
                          <a:rPr lang="en-US" sz="2100" i="1" spc="-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0</m:t>
                        </m:r>
                      </m:sub>
                    </m:sSub>
                    <m:r>
                      <a:rPr lang="en-US" sz="2100" b="0" i="1" spc="-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</a:rPr>
                      <m:t>= </m:t>
                    </m:r>
                    <m:sSub>
                      <m:sSubPr>
                        <m:ctrlPr>
                          <a:rPr lang="en-US" sz="2100" i="1" spc="-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2100" b="0" i="1" spc="-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𝐴</m:t>
                        </m:r>
                      </m:e>
                      <m:sub>
                        <m:r>
                          <a:rPr lang="en-US" sz="2100" b="0" i="1" spc="-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0</m:t>
                        </m:r>
                      </m:sub>
                    </m:sSub>
                    <m:r>
                      <a:rPr lang="en-US" sz="2100" b="0" i="1" spc="-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</a:rPr>
                      <m:t>+</m:t>
                    </m:r>
                    <m:sSub>
                      <m:sSubPr>
                        <m:ctrlPr>
                          <a:rPr lang="en-US" sz="2100" i="1" spc="-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2100" b="0" i="1" spc="-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𝐵</m:t>
                        </m:r>
                      </m:e>
                      <m:sub>
                        <m:r>
                          <a:rPr lang="en-US" sz="2100" i="1" spc="-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100" spc="-1" dirty="0">
                    <a:solidFill>
                      <a:srgbClr val="000000"/>
                    </a:solidFill>
                    <a:latin typeface="Calibri"/>
                    <a:cs typeface="Arial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 spc="-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2100" i="1" spc="-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𝑆</m:t>
                        </m:r>
                      </m:e>
                      <m:sub>
                        <m:r>
                          <a:rPr lang="en-US" sz="2100" b="0" i="1" spc="-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1</m:t>
                        </m:r>
                      </m:sub>
                    </m:sSub>
                    <m:r>
                      <a:rPr lang="en-US" sz="2100" i="1" spc="-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</a:rPr>
                      <m:t>= </m:t>
                    </m:r>
                    <m:sSub>
                      <m:sSubPr>
                        <m:ctrlPr>
                          <a:rPr lang="en-US" sz="2100" i="1" spc="-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2100" i="1" spc="-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𝐴</m:t>
                        </m:r>
                      </m:e>
                      <m:sub>
                        <m:r>
                          <a:rPr lang="en-US" sz="2100" b="0" i="1" spc="-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1</m:t>
                        </m:r>
                      </m:sub>
                    </m:sSub>
                    <m:r>
                      <a:rPr lang="en-US" sz="2100" i="1" spc="-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</a:rPr>
                      <m:t>+</m:t>
                    </m:r>
                    <m:sSub>
                      <m:sSubPr>
                        <m:ctrlPr>
                          <a:rPr lang="en-US" sz="2100" i="1" spc="-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2100" i="1" spc="-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𝐵</m:t>
                        </m:r>
                      </m:e>
                      <m:sub>
                        <m:r>
                          <a:rPr lang="en-US" sz="2100" b="0" i="1" spc="-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1</m:t>
                        </m:r>
                      </m:sub>
                    </m:sSub>
                  </m:oMath>
                </a14:m>
                <a:endParaRPr lang="en-US" sz="2100" spc="-1" dirty="0">
                  <a:solidFill>
                    <a:srgbClr val="000000"/>
                  </a:solidFill>
                  <a:latin typeface="Calibri"/>
                  <a:cs typeface="Arial"/>
                </a:endParaRPr>
              </a:p>
              <a:p>
                <a:pPr marL="952500" lvl="1">
                  <a:lnSpc>
                    <a:spcPct val="120000"/>
                  </a:lnSpc>
                  <a:spcBef>
                    <a:spcPts val="420"/>
                  </a:spcBef>
                  <a:buClr>
                    <a:srgbClr val="000000"/>
                  </a:buClr>
                  <a:buFont typeface="Arial"/>
                  <a:buChar char="•"/>
                </a:pPr>
                <a:r>
                  <a:rPr lang="en-US" sz="2100" spc="-1" dirty="0">
                    <a:solidFill>
                      <a:srgbClr val="000000"/>
                    </a:solidFill>
                    <a:latin typeface="Calibri"/>
                    <a:cs typeface="Arial"/>
                  </a:rPr>
                  <a:t>Process on the right computes</a:t>
                </a:r>
                <a14:m>
                  <m:oMath xmlns:m="http://schemas.openxmlformats.org/officeDocument/2006/math">
                    <m:r>
                      <a:rPr lang="en-US" sz="2100" b="0" i="0" spc="-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  <m:sSub>
                      <m:sSubPr>
                        <m:ctrlPr>
                          <a:rPr lang="en-US" sz="2100" i="1" spc="-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2100" b="0" i="1" spc="-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𝑆</m:t>
                        </m:r>
                      </m:e>
                      <m:sub>
                        <m:r>
                          <a:rPr lang="en-US" sz="2100" b="0" i="1" spc="-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2</m:t>
                        </m:r>
                      </m:sub>
                    </m:sSub>
                    <m:r>
                      <a:rPr lang="en-US" sz="2100" b="0" i="1" spc="-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</a:rPr>
                      <m:t>= </m:t>
                    </m:r>
                    <m:sSub>
                      <m:sSubPr>
                        <m:ctrlPr>
                          <a:rPr lang="en-US" sz="2100" i="1" spc="-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2100" b="0" i="1" spc="-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𝐴</m:t>
                        </m:r>
                      </m:e>
                      <m:sub>
                        <m:r>
                          <a:rPr lang="en-US" sz="2100" b="0" i="1" spc="-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2</m:t>
                        </m:r>
                      </m:sub>
                    </m:sSub>
                    <m:r>
                      <a:rPr lang="en-US" sz="2100" b="0" i="1" spc="-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</a:rPr>
                      <m:t>+</m:t>
                    </m:r>
                    <m:sSub>
                      <m:sSubPr>
                        <m:ctrlPr>
                          <a:rPr lang="en-US" sz="2100" i="1" spc="-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2100" b="0" i="1" spc="-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𝐵</m:t>
                        </m:r>
                      </m:e>
                      <m:sub>
                        <m:r>
                          <a:rPr lang="en-US" sz="2100" b="0" i="1" spc="-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100" spc="-1" dirty="0">
                    <a:solidFill>
                      <a:srgbClr val="000000"/>
                    </a:solidFill>
                    <a:latin typeface="Calibri"/>
                    <a:cs typeface="Arial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 spc="-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2100" i="1" spc="-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𝑆</m:t>
                        </m:r>
                      </m:e>
                      <m:sub>
                        <m:r>
                          <a:rPr lang="en-US" sz="2100" b="0" i="1" spc="-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3</m:t>
                        </m:r>
                      </m:sub>
                    </m:sSub>
                    <m:r>
                      <a:rPr lang="en-US" sz="2100" i="1" spc="-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</a:rPr>
                      <m:t>= </m:t>
                    </m:r>
                    <m:sSub>
                      <m:sSubPr>
                        <m:ctrlPr>
                          <a:rPr lang="en-US" sz="2100" i="1" spc="-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2100" i="1" spc="-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𝐴</m:t>
                        </m:r>
                      </m:e>
                      <m:sub>
                        <m:r>
                          <a:rPr lang="en-US" sz="2100" b="0" i="1" spc="-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3</m:t>
                        </m:r>
                      </m:sub>
                    </m:sSub>
                    <m:r>
                      <a:rPr lang="en-US" sz="2100" i="1" spc="-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</a:rPr>
                      <m:t>+</m:t>
                    </m:r>
                    <m:sSub>
                      <m:sSubPr>
                        <m:ctrlPr>
                          <a:rPr lang="en-US" sz="2100" i="1" spc="-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2100" i="1" spc="-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𝐵</m:t>
                        </m:r>
                      </m:e>
                      <m:sub>
                        <m:r>
                          <a:rPr lang="en-US" sz="2100" b="0" i="1" spc="-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3</m:t>
                        </m:r>
                      </m:sub>
                    </m:sSub>
                  </m:oMath>
                </a14:m>
                <a:endParaRPr lang="en-US" sz="2100" spc="-1" dirty="0">
                  <a:solidFill>
                    <a:srgbClr val="000000"/>
                  </a:solidFill>
                  <a:latin typeface="Calibri"/>
                  <a:cs typeface="Arial"/>
                </a:endParaRPr>
              </a:p>
              <a:p>
                <a:pPr marL="952500" lvl="1">
                  <a:lnSpc>
                    <a:spcPct val="120000"/>
                  </a:lnSpc>
                  <a:spcBef>
                    <a:spcPts val="420"/>
                  </a:spcBef>
                  <a:buClr>
                    <a:srgbClr val="000000"/>
                  </a:buClr>
                  <a:buFont typeface="Arial"/>
                  <a:buChar char="•"/>
                </a:pPr>
                <a:r>
                  <a:rPr lang="en-US" sz="2100" spc="-1" dirty="0">
                    <a:solidFill>
                      <a:srgbClr val="000000"/>
                    </a:solidFill>
                    <a:latin typeface="Calibri"/>
                    <a:cs typeface="Arial"/>
                  </a:rPr>
                  <a:t>In the case of multiple processes, every process has a partner, and these steps are divided into sub-steps recursively</a:t>
                </a:r>
                <a:endParaRPr lang="en-US" sz="1700" spc="-1" dirty="0">
                  <a:solidFill>
                    <a:srgbClr val="000000"/>
                  </a:solidFill>
                  <a:latin typeface="Calibri"/>
                </a:endParaRPr>
              </a:p>
              <a:p>
                <a:pPr>
                  <a:lnSpc>
                    <a:spcPct val="120000"/>
                  </a:lnSpc>
                  <a:spcBef>
                    <a:spcPts val="479"/>
                  </a:spcBef>
                  <a:buFont typeface="Arial" panose="020B0604020202020204" pitchFamily="34" charset="0"/>
                  <a:buNone/>
                </a:pPr>
                <a:endParaRPr lang="en-US" sz="2400" spc="-1" dirty="0">
                  <a:solidFill>
                    <a:srgbClr val="000000"/>
                  </a:solidFill>
                  <a:latin typeface="Calibri"/>
                </a:endParaRPr>
              </a:p>
              <a:p>
                <a:pPr>
                  <a:lnSpc>
                    <a:spcPct val="120000"/>
                  </a:lnSpc>
                  <a:spcBef>
                    <a:spcPts val="1417"/>
                  </a:spcBef>
                  <a:buFont typeface="Arial" panose="020B0604020202020204" pitchFamily="34" charset="0"/>
                  <a:buNone/>
                </a:pPr>
                <a:endParaRPr lang="en-US" sz="2100" spc="-1" dirty="0">
                  <a:latin typeface="Calibri"/>
                </a:endParaRPr>
              </a:p>
              <a:p>
                <a:pPr>
                  <a:lnSpc>
                    <a:spcPct val="120000"/>
                  </a:lnSpc>
                  <a:spcBef>
                    <a:spcPts val="479"/>
                  </a:spcBef>
                  <a:buFont typeface="Arial" panose="020B0604020202020204" pitchFamily="34" charset="0"/>
                  <a:buNone/>
                </a:pPr>
                <a:endParaRPr lang="en-US" sz="2400" spc="-1" dirty="0">
                  <a:solidFill>
                    <a:srgbClr val="000000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367" name="PlaceHolder 1">
                <a:extLst>
                  <a:ext uri="{FF2B5EF4-FFF2-40B4-BE49-F238E27FC236}">
                    <a16:creationId xmlns:a16="http://schemas.microsoft.com/office/drawing/2014/main" id="{6FE21ED9-C631-43CB-88EA-9091C17C1E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00" y="3491280"/>
                <a:ext cx="10565490" cy="5072690"/>
              </a:xfrm>
              <a:prstGeom prst="rect">
                <a:avLst/>
              </a:prstGeom>
              <a:blipFill>
                <a:blip r:embed="rId2"/>
                <a:stretch>
                  <a:fillRect t="-120"/>
                </a:stretch>
              </a:blipFill>
              <a:ln w="936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4" name="Rectangle 313">
            <a:extLst>
              <a:ext uri="{FF2B5EF4-FFF2-40B4-BE49-F238E27FC236}">
                <a16:creationId xmlns:a16="http://schemas.microsoft.com/office/drawing/2014/main" id="{7AFC6B41-951B-4283-AD89-D46F1D3480DE}"/>
              </a:ext>
            </a:extLst>
          </p:cNvPr>
          <p:cNvSpPr/>
          <p:nvPr/>
        </p:nvSpPr>
        <p:spPr>
          <a:xfrm>
            <a:off x="442716" y="2127647"/>
            <a:ext cx="524907" cy="36761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5" name="TextBox 314">
                <a:extLst>
                  <a:ext uri="{FF2B5EF4-FFF2-40B4-BE49-F238E27FC236}">
                    <a16:creationId xmlns:a16="http://schemas.microsoft.com/office/drawing/2014/main" id="{6B3D5E27-603D-4BB4-9A69-720063407042}"/>
                  </a:ext>
                </a:extLst>
              </p:cNvPr>
              <p:cNvSpPr txBox="1"/>
              <p:nvPr/>
            </p:nvSpPr>
            <p:spPr>
              <a:xfrm>
                <a:off x="442716" y="2127647"/>
                <a:ext cx="519292" cy="369332"/>
              </a:xfrm>
              <a:prstGeom prst="rect">
                <a:avLst/>
              </a:prstGeom>
              <a:solidFill>
                <a:srgbClr val="FFC000">
                  <a:lumMod val="40000"/>
                  <a:lumOff val="60000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315" name="TextBox 314">
                <a:extLst>
                  <a:ext uri="{FF2B5EF4-FFF2-40B4-BE49-F238E27FC236}">
                    <a16:creationId xmlns:a16="http://schemas.microsoft.com/office/drawing/2014/main" id="{6B3D5E27-603D-4BB4-9A69-7200634070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16" y="2127647"/>
                <a:ext cx="51929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6" name="Rectangle 315">
            <a:extLst>
              <a:ext uri="{FF2B5EF4-FFF2-40B4-BE49-F238E27FC236}">
                <a16:creationId xmlns:a16="http://schemas.microsoft.com/office/drawing/2014/main" id="{18FE2D80-7E79-4559-8E73-E8263DBC7999}"/>
              </a:ext>
            </a:extLst>
          </p:cNvPr>
          <p:cNvSpPr/>
          <p:nvPr/>
        </p:nvSpPr>
        <p:spPr>
          <a:xfrm>
            <a:off x="967613" y="2127647"/>
            <a:ext cx="524907" cy="36761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7" name="TextBox 316">
                <a:extLst>
                  <a:ext uri="{FF2B5EF4-FFF2-40B4-BE49-F238E27FC236}">
                    <a16:creationId xmlns:a16="http://schemas.microsoft.com/office/drawing/2014/main" id="{E35572EC-065E-419F-9CCD-EC78D23F2C23}"/>
                  </a:ext>
                </a:extLst>
              </p:cNvPr>
              <p:cNvSpPr txBox="1"/>
              <p:nvPr/>
            </p:nvSpPr>
            <p:spPr>
              <a:xfrm>
                <a:off x="967613" y="2127647"/>
                <a:ext cx="519292" cy="369332"/>
              </a:xfrm>
              <a:prstGeom prst="rect">
                <a:avLst/>
              </a:prstGeom>
              <a:solidFill>
                <a:srgbClr val="FFC000">
                  <a:lumMod val="40000"/>
                  <a:lumOff val="60000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317" name="TextBox 316">
                <a:extLst>
                  <a:ext uri="{FF2B5EF4-FFF2-40B4-BE49-F238E27FC236}">
                    <a16:creationId xmlns:a16="http://schemas.microsoft.com/office/drawing/2014/main" id="{E35572EC-065E-419F-9CCD-EC78D23F2C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613" y="2127647"/>
                <a:ext cx="51929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8" name="Rectangle 317">
            <a:extLst>
              <a:ext uri="{FF2B5EF4-FFF2-40B4-BE49-F238E27FC236}">
                <a16:creationId xmlns:a16="http://schemas.microsoft.com/office/drawing/2014/main" id="{B68B39E5-F812-4BFE-BA0A-C9F59D27A6FD}"/>
              </a:ext>
            </a:extLst>
          </p:cNvPr>
          <p:cNvSpPr/>
          <p:nvPr/>
        </p:nvSpPr>
        <p:spPr>
          <a:xfrm>
            <a:off x="1498125" y="2127647"/>
            <a:ext cx="524907" cy="36761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9" name="TextBox 318">
                <a:extLst>
                  <a:ext uri="{FF2B5EF4-FFF2-40B4-BE49-F238E27FC236}">
                    <a16:creationId xmlns:a16="http://schemas.microsoft.com/office/drawing/2014/main" id="{F341BA9F-29D6-4639-BF04-2A7E4D62AD03}"/>
                  </a:ext>
                </a:extLst>
              </p:cNvPr>
              <p:cNvSpPr txBox="1"/>
              <p:nvPr/>
            </p:nvSpPr>
            <p:spPr>
              <a:xfrm>
                <a:off x="1498125" y="2127647"/>
                <a:ext cx="519292" cy="369332"/>
              </a:xfrm>
              <a:prstGeom prst="rect">
                <a:avLst/>
              </a:prstGeom>
              <a:solidFill>
                <a:srgbClr val="4472C4">
                  <a:lumMod val="40000"/>
                  <a:lumOff val="60000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319" name="TextBox 318">
                <a:extLst>
                  <a:ext uri="{FF2B5EF4-FFF2-40B4-BE49-F238E27FC236}">
                    <a16:creationId xmlns:a16="http://schemas.microsoft.com/office/drawing/2014/main" id="{F341BA9F-29D6-4639-BF04-2A7E4D62AD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8125" y="2127647"/>
                <a:ext cx="51929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0" name="Rectangle 319">
            <a:extLst>
              <a:ext uri="{FF2B5EF4-FFF2-40B4-BE49-F238E27FC236}">
                <a16:creationId xmlns:a16="http://schemas.microsoft.com/office/drawing/2014/main" id="{0938FFB0-2AF0-43AA-8DB0-88A7594AF902}"/>
              </a:ext>
            </a:extLst>
          </p:cNvPr>
          <p:cNvSpPr/>
          <p:nvPr/>
        </p:nvSpPr>
        <p:spPr>
          <a:xfrm>
            <a:off x="2017417" y="2125925"/>
            <a:ext cx="524907" cy="36761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1" name="TextBox 320">
                <a:extLst>
                  <a:ext uri="{FF2B5EF4-FFF2-40B4-BE49-F238E27FC236}">
                    <a16:creationId xmlns:a16="http://schemas.microsoft.com/office/drawing/2014/main" id="{45F2A9C0-248B-42D9-97F6-1662C21A170C}"/>
                  </a:ext>
                </a:extLst>
              </p:cNvPr>
              <p:cNvSpPr txBox="1"/>
              <p:nvPr/>
            </p:nvSpPr>
            <p:spPr>
              <a:xfrm>
                <a:off x="2017417" y="2125925"/>
                <a:ext cx="519292" cy="369332"/>
              </a:xfrm>
              <a:prstGeom prst="rect">
                <a:avLst/>
              </a:prstGeom>
              <a:solidFill>
                <a:srgbClr val="4472C4">
                  <a:lumMod val="40000"/>
                  <a:lumOff val="60000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321" name="TextBox 320">
                <a:extLst>
                  <a:ext uri="{FF2B5EF4-FFF2-40B4-BE49-F238E27FC236}">
                    <a16:creationId xmlns:a16="http://schemas.microsoft.com/office/drawing/2014/main" id="{45F2A9C0-248B-42D9-97F6-1662C21A17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7417" y="2125925"/>
                <a:ext cx="51929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2" name="Rectangle 321">
            <a:extLst>
              <a:ext uri="{FF2B5EF4-FFF2-40B4-BE49-F238E27FC236}">
                <a16:creationId xmlns:a16="http://schemas.microsoft.com/office/drawing/2014/main" id="{9F8E42F0-5C21-418B-A0FE-FB9F99588D15}"/>
              </a:ext>
            </a:extLst>
          </p:cNvPr>
          <p:cNvSpPr/>
          <p:nvPr/>
        </p:nvSpPr>
        <p:spPr>
          <a:xfrm>
            <a:off x="4351570" y="2124203"/>
            <a:ext cx="524907" cy="36761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3" name="TextBox 322">
                <a:extLst>
                  <a:ext uri="{FF2B5EF4-FFF2-40B4-BE49-F238E27FC236}">
                    <a16:creationId xmlns:a16="http://schemas.microsoft.com/office/drawing/2014/main" id="{859354B0-5130-415B-92BD-60A6A98DED88}"/>
                  </a:ext>
                </a:extLst>
              </p:cNvPr>
              <p:cNvSpPr txBox="1"/>
              <p:nvPr/>
            </p:nvSpPr>
            <p:spPr>
              <a:xfrm>
                <a:off x="4351570" y="2124203"/>
                <a:ext cx="519292" cy="369332"/>
              </a:xfrm>
              <a:prstGeom prst="rect">
                <a:avLst/>
              </a:prstGeom>
              <a:solidFill>
                <a:srgbClr val="FFC000">
                  <a:lumMod val="40000"/>
                  <a:lumOff val="60000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323" name="TextBox 322">
                <a:extLst>
                  <a:ext uri="{FF2B5EF4-FFF2-40B4-BE49-F238E27FC236}">
                    <a16:creationId xmlns:a16="http://schemas.microsoft.com/office/drawing/2014/main" id="{859354B0-5130-415B-92BD-60A6A98DED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1570" y="2124203"/>
                <a:ext cx="51929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4" name="Rectangle 323">
            <a:extLst>
              <a:ext uri="{FF2B5EF4-FFF2-40B4-BE49-F238E27FC236}">
                <a16:creationId xmlns:a16="http://schemas.microsoft.com/office/drawing/2014/main" id="{62DA4110-AD91-4974-94F9-F8645AF112BD}"/>
              </a:ext>
            </a:extLst>
          </p:cNvPr>
          <p:cNvSpPr/>
          <p:nvPr/>
        </p:nvSpPr>
        <p:spPr>
          <a:xfrm>
            <a:off x="4876467" y="2124203"/>
            <a:ext cx="524907" cy="36761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5" name="TextBox 324">
                <a:extLst>
                  <a:ext uri="{FF2B5EF4-FFF2-40B4-BE49-F238E27FC236}">
                    <a16:creationId xmlns:a16="http://schemas.microsoft.com/office/drawing/2014/main" id="{F46BA672-36AD-4843-B64C-A27893CD6525}"/>
                  </a:ext>
                </a:extLst>
              </p:cNvPr>
              <p:cNvSpPr txBox="1"/>
              <p:nvPr/>
            </p:nvSpPr>
            <p:spPr>
              <a:xfrm>
                <a:off x="4876467" y="2124203"/>
                <a:ext cx="519292" cy="369332"/>
              </a:xfrm>
              <a:prstGeom prst="rect">
                <a:avLst/>
              </a:prstGeom>
              <a:solidFill>
                <a:srgbClr val="FFC000">
                  <a:lumMod val="40000"/>
                  <a:lumOff val="60000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325" name="TextBox 324">
                <a:extLst>
                  <a:ext uri="{FF2B5EF4-FFF2-40B4-BE49-F238E27FC236}">
                    <a16:creationId xmlns:a16="http://schemas.microsoft.com/office/drawing/2014/main" id="{F46BA672-36AD-4843-B64C-A27893CD65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467" y="2124203"/>
                <a:ext cx="51929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6" name="Rectangle 325">
            <a:extLst>
              <a:ext uri="{FF2B5EF4-FFF2-40B4-BE49-F238E27FC236}">
                <a16:creationId xmlns:a16="http://schemas.microsoft.com/office/drawing/2014/main" id="{FA0E0978-38EC-42A3-8E06-43E50D51150C}"/>
              </a:ext>
            </a:extLst>
          </p:cNvPr>
          <p:cNvSpPr/>
          <p:nvPr/>
        </p:nvSpPr>
        <p:spPr>
          <a:xfrm>
            <a:off x="5406979" y="2124203"/>
            <a:ext cx="524907" cy="36761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7" name="TextBox 326">
                <a:extLst>
                  <a:ext uri="{FF2B5EF4-FFF2-40B4-BE49-F238E27FC236}">
                    <a16:creationId xmlns:a16="http://schemas.microsoft.com/office/drawing/2014/main" id="{760DE006-F3F8-4EE1-A942-30411753740E}"/>
                  </a:ext>
                </a:extLst>
              </p:cNvPr>
              <p:cNvSpPr txBox="1"/>
              <p:nvPr/>
            </p:nvSpPr>
            <p:spPr>
              <a:xfrm>
                <a:off x="5406979" y="2124203"/>
                <a:ext cx="519292" cy="369332"/>
              </a:xfrm>
              <a:prstGeom prst="rect">
                <a:avLst/>
              </a:prstGeom>
              <a:solidFill>
                <a:srgbClr val="4472C4">
                  <a:lumMod val="40000"/>
                  <a:lumOff val="60000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327" name="TextBox 326">
                <a:extLst>
                  <a:ext uri="{FF2B5EF4-FFF2-40B4-BE49-F238E27FC236}">
                    <a16:creationId xmlns:a16="http://schemas.microsoft.com/office/drawing/2014/main" id="{760DE006-F3F8-4EE1-A942-304117537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6979" y="2124203"/>
                <a:ext cx="51929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8" name="Rectangle 327">
            <a:extLst>
              <a:ext uri="{FF2B5EF4-FFF2-40B4-BE49-F238E27FC236}">
                <a16:creationId xmlns:a16="http://schemas.microsoft.com/office/drawing/2014/main" id="{F3B8F2E2-F867-4A49-9968-800EFA2E88D6}"/>
              </a:ext>
            </a:extLst>
          </p:cNvPr>
          <p:cNvSpPr/>
          <p:nvPr/>
        </p:nvSpPr>
        <p:spPr>
          <a:xfrm>
            <a:off x="5920656" y="2124092"/>
            <a:ext cx="524907" cy="36761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9" name="TextBox 328">
                <a:extLst>
                  <a:ext uri="{FF2B5EF4-FFF2-40B4-BE49-F238E27FC236}">
                    <a16:creationId xmlns:a16="http://schemas.microsoft.com/office/drawing/2014/main" id="{25F4160B-274E-406C-A6A6-576FD513BED0}"/>
                  </a:ext>
                </a:extLst>
              </p:cNvPr>
              <p:cNvSpPr txBox="1"/>
              <p:nvPr/>
            </p:nvSpPr>
            <p:spPr>
              <a:xfrm>
                <a:off x="5920656" y="2124092"/>
                <a:ext cx="519292" cy="369332"/>
              </a:xfrm>
              <a:prstGeom prst="rect">
                <a:avLst/>
              </a:prstGeom>
              <a:solidFill>
                <a:srgbClr val="4472C4">
                  <a:lumMod val="40000"/>
                  <a:lumOff val="60000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329" name="TextBox 328">
                <a:extLst>
                  <a:ext uri="{FF2B5EF4-FFF2-40B4-BE49-F238E27FC236}">
                    <a16:creationId xmlns:a16="http://schemas.microsoft.com/office/drawing/2014/main" id="{25F4160B-274E-406C-A6A6-576FD513BE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0656" y="2124092"/>
                <a:ext cx="519292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0" name="Connector: Curved 329">
            <a:extLst>
              <a:ext uri="{FF2B5EF4-FFF2-40B4-BE49-F238E27FC236}">
                <a16:creationId xmlns:a16="http://schemas.microsoft.com/office/drawing/2014/main" id="{5EFBD770-162E-4777-B4A1-60BF24BB9914}"/>
              </a:ext>
            </a:extLst>
          </p:cNvPr>
          <p:cNvCxnSpPr>
            <a:stCxn id="319" idx="0"/>
            <a:endCxn id="327" idx="0"/>
          </p:cNvCxnSpPr>
          <p:nvPr/>
        </p:nvCxnSpPr>
        <p:spPr>
          <a:xfrm rot="5400000" flipH="1" flipV="1">
            <a:off x="3710476" y="171498"/>
            <a:ext cx="3444" cy="3908854"/>
          </a:xfrm>
          <a:prstGeom prst="curvedConnector3">
            <a:avLst>
              <a:gd name="adj1" fmla="val 12478281"/>
            </a:avLst>
          </a:prstGeom>
          <a:noFill/>
          <a:ln w="19050" cap="flat" cmpd="sng" algn="ctr">
            <a:solidFill>
              <a:srgbClr val="4472C4">
                <a:lumMod val="60000"/>
                <a:lumOff val="40000"/>
              </a:srgb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31" name="Connector: Curved 330">
            <a:extLst>
              <a:ext uri="{FF2B5EF4-FFF2-40B4-BE49-F238E27FC236}">
                <a16:creationId xmlns:a16="http://schemas.microsoft.com/office/drawing/2014/main" id="{A1A3659B-5841-4ADA-9382-646A402FB73A}"/>
              </a:ext>
            </a:extLst>
          </p:cNvPr>
          <p:cNvCxnSpPr>
            <a:stCxn id="323" idx="2"/>
            <a:endCxn id="315" idx="2"/>
          </p:cNvCxnSpPr>
          <p:nvPr/>
        </p:nvCxnSpPr>
        <p:spPr>
          <a:xfrm rot="5400000">
            <a:off x="2655067" y="540830"/>
            <a:ext cx="3444" cy="3908854"/>
          </a:xfrm>
          <a:prstGeom prst="curvedConnector3">
            <a:avLst>
              <a:gd name="adj1" fmla="val 9249187"/>
            </a:avLst>
          </a:prstGeom>
          <a:noFill/>
          <a:ln w="19050" cap="flat" cmpd="sng" algn="ctr">
            <a:solidFill>
              <a:srgbClr val="FFC000">
                <a:lumMod val="60000"/>
                <a:lumOff val="40000"/>
              </a:srgbClr>
            </a:solidFill>
            <a:prstDash val="solid"/>
            <a:miter lim="800000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2" name="TextBox 331">
                <a:extLst>
                  <a:ext uri="{FF2B5EF4-FFF2-40B4-BE49-F238E27FC236}">
                    <a16:creationId xmlns:a16="http://schemas.microsoft.com/office/drawing/2014/main" id="{DA0B4DEF-6949-4292-9636-55CF0B694322}"/>
                  </a:ext>
                </a:extLst>
              </p:cNvPr>
              <p:cNvSpPr txBox="1"/>
              <p:nvPr/>
            </p:nvSpPr>
            <p:spPr>
              <a:xfrm>
                <a:off x="2683967" y="1288344"/>
                <a:ext cx="16676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</a:rPr>
                  <a:t>Send(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</a:rPr>
                  <a:t>)</a:t>
                </a:r>
              </a:p>
            </p:txBody>
          </p:sp>
        </mc:Choice>
        <mc:Fallback xmlns="">
          <p:sp>
            <p:nvSpPr>
              <p:cNvPr id="332" name="TextBox 331">
                <a:extLst>
                  <a:ext uri="{FF2B5EF4-FFF2-40B4-BE49-F238E27FC236}">
                    <a16:creationId xmlns:a16="http://schemas.microsoft.com/office/drawing/2014/main" id="{DA0B4DEF-6949-4292-9636-55CF0B6943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3967" y="1288344"/>
                <a:ext cx="1667603" cy="369332"/>
              </a:xfrm>
              <a:prstGeom prst="rect">
                <a:avLst/>
              </a:prstGeom>
              <a:blipFill>
                <a:blip r:embed="rId11"/>
                <a:stretch>
                  <a:fillRect l="-292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3" name="TextBox 332">
                <a:extLst>
                  <a:ext uri="{FF2B5EF4-FFF2-40B4-BE49-F238E27FC236}">
                    <a16:creationId xmlns:a16="http://schemas.microsoft.com/office/drawing/2014/main" id="{4DAC3E0F-9957-4467-B623-B8A04F43FD07}"/>
                  </a:ext>
                </a:extLst>
              </p:cNvPr>
              <p:cNvSpPr txBox="1"/>
              <p:nvPr/>
            </p:nvSpPr>
            <p:spPr>
              <a:xfrm>
                <a:off x="2586015" y="2844843"/>
                <a:ext cx="16064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</a:rPr>
                  <a:t>Send(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</a:rPr>
                  <a:t>)</a:t>
                </a:r>
              </a:p>
            </p:txBody>
          </p:sp>
        </mc:Choice>
        <mc:Fallback xmlns="">
          <p:sp>
            <p:nvSpPr>
              <p:cNvPr id="333" name="TextBox 332">
                <a:extLst>
                  <a:ext uri="{FF2B5EF4-FFF2-40B4-BE49-F238E27FC236}">
                    <a16:creationId xmlns:a16="http://schemas.microsoft.com/office/drawing/2014/main" id="{4DAC3E0F-9957-4467-B623-B8A04F43FD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015" y="2844843"/>
                <a:ext cx="1606486" cy="369332"/>
              </a:xfrm>
              <a:prstGeom prst="rect">
                <a:avLst/>
              </a:prstGeom>
              <a:blipFill>
                <a:blip r:embed="rId12"/>
                <a:stretch>
                  <a:fillRect l="-3030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>
            <a:extLst>
              <a:ext uri="{FF2B5EF4-FFF2-40B4-BE49-F238E27FC236}">
                <a16:creationId xmlns:a16="http://schemas.microsoft.com/office/drawing/2014/main" id="{AC7BBCB3-C9D6-49C8-B046-CFF2EF31D86A}"/>
              </a:ext>
            </a:extLst>
          </p:cNvPr>
          <p:cNvSpPr/>
          <p:nvPr/>
        </p:nvSpPr>
        <p:spPr>
          <a:xfrm>
            <a:off x="7193785" y="2135302"/>
            <a:ext cx="524907" cy="36761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ED2A3BD-FAE8-4AD7-8F9A-B22496E70783}"/>
                  </a:ext>
                </a:extLst>
              </p:cNvPr>
              <p:cNvSpPr txBox="1"/>
              <p:nvPr/>
            </p:nvSpPr>
            <p:spPr>
              <a:xfrm>
                <a:off x="7193785" y="2135302"/>
                <a:ext cx="519292" cy="369332"/>
              </a:xfrm>
              <a:prstGeom prst="rect">
                <a:avLst/>
              </a:prstGeom>
              <a:solidFill>
                <a:srgbClr val="FFC000">
                  <a:lumMod val="40000"/>
                  <a:lumOff val="60000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ED2A3BD-FAE8-4AD7-8F9A-B22496E707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3785" y="2135302"/>
                <a:ext cx="519292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>
            <a:extLst>
              <a:ext uri="{FF2B5EF4-FFF2-40B4-BE49-F238E27FC236}">
                <a16:creationId xmlns:a16="http://schemas.microsoft.com/office/drawing/2014/main" id="{6FECF56F-BAF2-4124-AEF5-6D9387C4DB54}"/>
              </a:ext>
            </a:extLst>
          </p:cNvPr>
          <p:cNvSpPr/>
          <p:nvPr/>
        </p:nvSpPr>
        <p:spPr>
          <a:xfrm>
            <a:off x="7718682" y="2135302"/>
            <a:ext cx="524907" cy="36761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75E5FA4-7201-4A6C-9F96-864F2F58EE35}"/>
                  </a:ext>
                </a:extLst>
              </p:cNvPr>
              <p:cNvSpPr txBox="1"/>
              <p:nvPr/>
            </p:nvSpPr>
            <p:spPr>
              <a:xfrm>
                <a:off x="7718682" y="2135302"/>
                <a:ext cx="519292" cy="369332"/>
              </a:xfrm>
              <a:prstGeom prst="rect">
                <a:avLst/>
              </a:prstGeom>
              <a:solidFill>
                <a:srgbClr val="FFC000">
                  <a:lumMod val="40000"/>
                  <a:lumOff val="60000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75E5FA4-7201-4A6C-9F96-864F2F58EE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8682" y="2135302"/>
                <a:ext cx="519292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>
            <a:extLst>
              <a:ext uri="{FF2B5EF4-FFF2-40B4-BE49-F238E27FC236}">
                <a16:creationId xmlns:a16="http://schemas.microsoft.com/office/drawing/2014/main" id="{7766BC5D-B53C-40E3-B62F-BB4DB0178A7B}"/>
              </a:ext>
            </a:extLst>
          </p:cNvPr>
          <p:cNvSpPr/>
          <p:nvPr/>
        </p:nvSpPr>
        <p:spPr>
          <a:xfrm>
            <a:off x="8249194" y="2135302"/>
            <a:ext cx="524907" cy="36761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256AA93-ECDF-4948-BCE5-C091D64B4695}"/>
                  </a:ext>
                </a:extLst>
              </p:cNvPr>
              <p:cNvSpPr txBox="1"/>
              <p:nvPr/>
            </p:nvSpPr>
            <p:spPr>
              <a:xfrm>
                <a:off x="8249194" y="2135302"/>
                <a:ext cx="519292" cy="369332"/>
              </a:xfrm>
              <a:prstGeom prst="rect">
                <a:avLst/>
              </a:prstGeom>
              <a:solidFill>
                <a:srgbClr val="4472C4">
                  <a:lumMod val="40000"/>
                  <a:lumOff val="60000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256AA93-ECDF-4948-BCE5-C091D64B46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194" y="2135302"/>
                <a:ext cx="51929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45">
            <a:extLst>
              <a:ext uri="{FF2B5EF4-FFF2-40B4-BE49-F238E27FC236}">
                <a16:creationId xmlns:a16="http://schemas.microsoft.com/office/drawing/2014/main" id="{3BAF810D-1DFC-4EF6-8120-8F6AEB96061A}"/>
              </a:ext>
            </a:extLst>
          </p:cNvPr>
          <p:cNvSpPr/>
          <p:nvPr/>
        </p:nvSpPr>
        <p:spPr>
          <a:xfrm>
            <a:off x="8768486" y="2133580"/>
            <a:ext cx="524907" cy="36761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74BA246-2A33-42DC-B45C-B2E199776F76}"/>
                  </a:ext>
                </a:extLst>
              </p:cNvPr>
              <p:cNvSpPr txBox="1"/>
              <p:nvPr/>
            </p:nvSpPr>
            <p:spPr>
              <a:xfrm>
                <a:off x="8768486" y="2133580"/>
                <a:ext cx="519292" cy="369332"/>
              </a:xfrm>
              <a:prstGeom prst="rect">
                <a:avLst/>
              </a:prstGeom>
              <a:solidFill>
                <a:srgbClr val="4472C4">
                  <a:lumMod val="40000"/>
                  <a:lumOff val="60000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74BA246-2A33-42DC-B45C-B2E199776F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8486" y="2133580"/>
                <a:ext cx="519292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>
            <a:extLst>
              <a:ext uri="{FF2B5EF4-FFF2-40B4-BE49-F238E27FC236}">
                <a16:creationId xmlns:a16="http://schemas.microsoft.com/office/drawing/2014/main" id="{443AEB47-CEB0-4D97-B817-20FA7F912C33}"/>
              </a:ext>
            </a:extLst>
          </p:cNvPr>
          <p:cNvSpPr/>
          <p:nvPr/>
        </p:nvSpPr>
        <p:spPr>
          <a:xfrm>
            <a:off x="9476767" y="2142380"/>
            <a:ext cx="524907" cy="36761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01005CC-68D2-421D-A374-39455C86DA68}"/>
                  </a:ext>
                </a:extLst>
              </p:cNvPr>
              <p:cNvSpPr txBox="1"/>
              <p:nvPr/>
            </p:nvSpPr>
            <p:spPr>
              <a:xfrm>
                <a:off x="9476767" y="2142380"/>
                <a:ext cx="519292" cy="369332"/>
              </a:xfrm>
              <a:prstGeom prst="rect">
                <a:avLst/>
              </a:prstGeom>
              <a:solidFill>
                <a:srgbClr val="FFC000">
                  <a:lumMod val="40000"/>
                  <a:lumOff val="60000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01005CC-68D2-421D-A374-39455C86DA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6767" y="2142380"/>
                <a:ext cx="51929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 49">
            <a:extLst>
              <a:ext uri="{FF2B5EF4-FFF2-40B4-BE49-F238E27FC236}">
                <a16:creationId xmlns:a16="http://schemas.microsoft.com/office/drawing/2014/main" id="{3CA77F43-4777-46DF-9F19-6869A0D762AC}"/>
              </a:ext>
            </a:extLst>
          </p:cNvPr>
          <p:cNvSpPr/>
          <p:nvPr/>
        </p:nvSpPr>
        <p:spPr>
          <a:xfrm>
            <a:off x="10001664" y="2142380"/>
            <a:ext cx="524907" cy="36761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5DB4738-67E6-4886-BF92-6DC87F117650}"/>
                  </a:ext>
                </a:extLst>
              </p:cNvPr>
              <p:cNvSpPr txBox="1"/>
              <p:nvPr/>
            </p:nvSpPr>
            <p:spPr>
              <a:xfrm>
                <a:off x="10001664" y="2142380"/>
                <a:ext cx="519292" cy="369332"/>
              </a:xfrm>
              <a:prstGeom prst="rect">
                <a:avLst/>
              </a:prstGeom>
              <a:solidFill>
                <a:srgbClr val="FFC000">
                  <a:lumMod val="40000"/>
                  <a:lumOff val="60000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5DB4738-67E6-4886-BF92-6DC87F1176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1664" y="2142380"/>
                <a:ext cx="51929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51">
            <a:extLst>
              <a:ext uri="{FF2B5EF4-FFF2-40B4-BE49-F238E27FC236}">
                <a16:creationId xmlns:a16="http://schemas.microsoft.com/office/drawing/2014/main" id="{35D84E7E-D8CD-4FF7-A540-0473FD461F61}"/>
              </a:ext>
            </a:extLst>
          </p:cNvPr>
          <p:cNvSpPr/>
          <p:nvPr/>
        </p:nvSpPr>
        <p:spPr>
          <a:xfrm>
            <a:off x="10532176" y="2142380"/>
            <a:ext cx="524907" cy="36761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60204FB-D27A-49E0-B459-D0CAB8D156EF}"/>
                  </a:ext>
                </a:extLst>
              </p:cNvPr>
              <p:cNvSpPr txBox="1"/>
              <p:nvPr/>
            </p:nvSpPr>
            <p:spPr>
              <a:xfrm>
                <a:off x="10532176" y="2142380"/>
                <a:ext cx="519292" cy="369332"/>
              </a:xfrm>
              <a:prstGeom prst="rect">
                <a:avLst/>
              </a:prstGeom>
              <a:solidFill>
                <a:srgbClr val="4472C4">
                  <a:lumMod val="40000"/>
                  <a:lumOff val="60000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60204FB-D27A-49E0-B459-D0CAB8D156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2176" y="2142380"/>
                <a:ext cx="519292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angle 53">
            <a:extLst>
              <a:ext uri="{FF2B5EF4-FFF2-40B4-BE49-F238E27FC236}">
                <a16:creationId xmlns:a16="http://schemas.microsoft.com/office/drawing/2014/main" id="{F2607244-4590-4C3D-B228-23BB33C50C03}"/>
              </a:ext>
            </a:extLst>
          </p:cNvPr>
          <p:cNvSpPr/>
          <p:nvPr/>
        </p:nvSpPr>
        <p:spPr>
          <a:xfrm>
            <a:off x="11045853" y="2142269"/>
            <a:ext cx="524907" cy="36761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F6AC74F3-EB5F-4E1A-8293-5E58D3EDE378}"/>
                  </a:ext>
                </a:extLst>
              </p:cNvPr>
              <p:cNvSpPr txBox="1"/>
              <p:nvPr/>
            </p:nvSpPr>
            <p:spPr>
              <a:xfrm>
                <a:off x="11045853" y="2142269"/>
                <a:ext cx="519292" cy="369332"/>
              </a:xfrm>
              <a:prstGeom prst="rect">
                <a:avLst/>
              </a:prstGeom>
              <a:solidFill>
                <a:srgbClr val="4472C4">
                  <a:lumMod val="40000"/>
                  <a:lumOff val="60000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F6AC74F3-EB5F-4E1A-8293-5E58D3EDE3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5853" y="2142269"/>
                <a:ext cx="519292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211C8C3-3FA7-45DC-9BE1-9E62AF4653A5}"/>
              </a:ext>
            </a:extLst>
          </p:cNvPr>
          <p:cNvCxnSpPr/>
          <p:nvPr/>
        </p:nvCxnSpPr>
        <p:spPr>
          <a:xfrm>
            <a:off x="6564573" y="2286000"/>
            <a:ext cx="55955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E068CD8-9714-4D5E-8ECA-E035D8F3F587}"/>
              </a:ext>
            </a:extLst>
          </p:cNvPr>
          <p:cNvSpPr txBox="1"/>
          <p:nvPr/>
        </p:nvSpPr>
        <p:spPr>
          <a:xfrm>
            <a:off x="6479899" y="2016643"/>
            <a:ext cx="14407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Reduce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76594F-C52E-493E-B13E-075DC1262AC2}"/>
              </a:ext>
            </a:extLst>
          </p:cNvPr>
          <p:cNvSpPr txBox="1"/>
          <p:nvPr/>
        </p:nvSpPr>
        <p:spPr>
          <a:xfrm>
            <a:off x="702362" y="1314569"/>
            <a:ext cx="1289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Process 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652643D-E0E8-4D71-9259-D543C874F25D}"/>
              </a:ext>
            </a:extLst>
          </p:cNvPr>
          <p:cNvSpPr txBox="1"/>
          <p:nvPr/>
        </p:nvSpPr>
        <p:spPr>
          <a:xfrm>
            <a:off x="4917386" y="1313621"/>
            <a:ext cx="1289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Process 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5F761B8-69E1-4926-AD85-D5FCD98D48CB}"/>
              </a:ext>
            </a:extLst>
          </p:cNvPr>
          <p:cNvSpPr txBox="1"/>
          <p:nvPr/>
        </p:nvSpPr>
        <p:spPr>
          <a:xfrm>
            <a:off x="7603580" y="1314569"/>
            <a:ext cx="1289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Process 0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5491AA0-0E79-4367-8EDB-FB3343A0F8D9}"/>
              </a:ext>
            </a:extLst>
          </p:cNvPr>
          <p:cNvSpPr txBox="1"/>
          <p:nvPr/>
        </p:nvSpPr>
        <p:spPr>
          <a:xfrm>
            <a:off x="9876019" y="1313621"/>
            <a:ext cx="1289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Process 1</a:t>
            </a:r>
          </a:p>
        </p:txBody>
      </p:sp>
    </p:spTree>
    <p:extLst>
      <p:ext uri="{BB962C8B-B14F-4D97-AF65-F5344CB8AC3E}">
        <p14:creationId xmlns:p14="http://schemas.microsoft.com/office/powerpoint/2010/main" val="34149746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2"/>
          <p:cNvSpPr>
            <a:spLocks noGrp="1"/>
          </p:cNvSpPr>
          <p:nvPr>
            <p:ph type="title"/>
          </p:nvPr>
        </p:nvSpPr>
        <p:spPr>
          <a:xfrm>
            <a:off x="775800" y="236162"/>
            <a:ext cx="11013429" cy="772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4800" b="1" spc="-1" dirty="0">
                <a:solidFill>
                  <a:srgbClr val="CD052B"/>
                </a:solidFill>
                <a:latin typeface="Calibri"/>
                <a:cs typeface="Calibri"/>
              </a:rPr>
              <a:t>Designs for </a:t>
            </a:r>
            <a:r>
              <a:rPr lang="en-US" sz="4800" b="1" spc="-1" dirty="0" err="1">
                <a:solidFill>
                  <a:srgbClr val="CD052B"/>
                </a:solidFill>
                <a:latin typeface="Calibri"/>
                <a:cs typeface="Calibri"/>
              </a:rPr>
              <a:t>MPI_Allreduce</a:t>
            </a:r>
            <a:r>
              <a:rPr lang="en-US" sz="4800" b="1" spc="-1" dirty="0">
                <a:solidFill>
                  <a:srgbClr val="CD052B"/>
                </a:solidFill>
                <a:latin typeface="Calibri"/>
                <a:cs typeface="Calibri"/>
              </a:rPr>
              <a:t> : Emulate FPGA</a:t>
            </a:r>
          </a:p>
        </p:txBody>
      </p:sp>
      <p:sp>
        <p:nvSpPr>
          <p:cNvPr id="367" name="PlaceHolder 1">
            <a:extLst>
              <a:ext uri="{FF2B5EF4-FFF2-40B4-BE49-F238E27FC236}">
                <a16:creationId xmlns:a16="http://schemas.microsoft.com/office/drawing/2014/main" id="{6FE21ED9-C631-43CB-88EA-9091C17C1E79}"/>
              </a:ext>
            </a:extLst>
          </p:cNvPr>
          <p:cNvSpPr txBox="1">
            <a:spLocks/>
          </p:cNvSpPr>
          <p:nvPr/>
        </p:nvSpPr>
        <p:spPr>
          <a:xfrm>
            <a:off x="775800" y="3491280"/>
            <a:ext cx="10565490" cy="507269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5300">
              <a:lnSpc>
                <a:spcPct val="120000"/>
              </a:lnSpc>
              <a:spcBef>
                <a:spcPts val="420"/>
              </a:spcBef>
              <a:buClr>
                <a:srgbClr val="000000"/>
              </a:buClr>
              <a:buFont typeface="Arial"/>
              <a:buChar char="•"/>
            </a:pPr>
            <a:r>
              <a:rPr lang="en-US" sz="2500" spc="-1" dirty="0">
                <a:solidFill>
                  <a:srgbClr val="000000"/>
                </a:solidFill>
                <a:latin typeface="Calibri"/>
                <a:cs typeface="Arial"/>
              </a:rPr>
              <a:t>Start compute after staging operation is complete</a:t>
            </a:r>
          </a:p>
          <a:p>
            <a:pPr marL="952500" lvl="1">
              <a:lnSpc>
                <a:spcPct val="120000"/>
              </a:lnSpc>
              <a:spcBef>
                <a:spcPts val="420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spc="-1" dirty="0">
                <a:solidFill>
                  <a:srgbClr val="000000"/>
                </a:solidFill>
                <a:latin typeface="Calibri"/>
                <a:cs typeface="Arial"/>
              </a:rPr>
              <a:t>Measure “round-trip” time i.e., the staging overhead (to/from the SCM memory/</a:t>
            </a:r>
            <a:r>
              <a:rPr lang="en-US" sz="2000" spc="-1" dirty="0" err="1">
                <a:solidFill>
                  <a:srgbClr val="000000"/>
                </a:solidFill>
                <a:latin typeface="Calibri"/>
                <a:cs typeface="Arial"/>
              </a:rPr>
              <a:t>optane</a:t>
            </a:r>
            <a:r>
              <a:rPr lang="en-US" sz="2000" spc="-1" dirty="0">
                <a:solidFill>
                  <a:srgbClr val="000000"/>
                </a:solidFill>
                <a:latin typeface="Calibri"/>
                <a:cs typeface="Arial"/>
              </a:rPr>
              <a:t>)</a:t>
            </a:r>
          </a:p>
          <a:p>
            <a:pPr marL="952500" lvl="1">
              <a:lnSpc>
                <a:spcPct val="120000"/>
              </a:lnSpc>
              <a:spcBef>
                <a:spcPts val="420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spc="-1" dirty="0">
                <a:solidFill>
                  <a:srgbClr val="000000"/>
                </a:solidFill>
                <a:latin typeface="Calibri"/>
              </a:rPr>
              <a:t>Measure compute time on the CPU</a:t>
            </a:r>
          </a:p>
          <a:p>
            <a:pPr marL="952500" lvl="1">
              <a:lnSpc>
                <a:spcPct val="120000"/>
              </a:lnSpc>
              <a:spcBef>
                <a:spcPts val="420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spc="-1" dirty="0">
                <a:solidFill>
                  <a:srgbClr val="000000"/>
                </a:solidFill>
                <a:latin typeface="Calibri"/>
              </a:rPr>
              <a:t>To emulate FPGAs, we simply divide the measured CPU compute time in </a:t>
            </a:r>
            <a:r>
              <a:rPr lang="en-US" sz="2000" spc="-1" dirty="0" err="1">
                <a:solidFill>
                  <a:srgbClr val="000000"/>
                </a:solidFill>
                <a:latin typeface="Calibri"/>
              </a:rPr>
              <a:t>Allreduce</a:t>
            </a:r>
            <a:r>
              <a:rPr lang="en-US" sz="2000" spc="-1" dirty="0">
                <a:solidFill>
                  <a:srgbClr val="000000"/>
                </a:solidFill>
                <a:latin typeface="Calibri"/>
              </a:rPr>
              <a:t> by the expected speedup from the FPGAs</a:t>
            </a:r>
          </a:p>
          <a:p>
            <a:pPr marL="1409700" lvl="2">
              <a:lnSpc>
                <a:spcPct val="120000"/>
              </a:lnSpc>
              <a:spcBef>
                <a:spcPts val="420"/>
              </a:spcBef>
              <a:buClr>
                <a:srgbClr val="000000"/>
              </a:buClr>
              <a:buFont typeface="Arial"/>
              <a:buChar char="•"/>
            </a:pPr>
            <a:r>
              <a:rPr lang="en-US" sz="1600" spc="-1" dirty="0">
                <a:solidFill>
                  <a:srgbClr val="000000"/>
                </a:solidFill>
                <a:latin typeface="Calibri"/>
              </a:rPr>
              <a:t>In a real scenario, compute happens on the FPGA and the reduced buffer is read from the SCM memory on completion of compute --- the experiment above gives a close estimate</a:t>
            </a:r>
            <a:endParaRPr lang="en-US" sz="1200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20000"/>
              </a:lnSpc>
              <a:spcBef>
                <a:spcPts val="1417"/>
              </a:spcBef>
              <a:buFont typeface="Arial" panose="020B0604020202020204" pitchFamily="34" charset="0"/>
              <a:buNone/>
            </a:pPr>
            <a:endParaRPr lang="en-US" sz="2100" spc="-1" dirty="0">
              <a:latin typeface="Calibri"/>
            </a:endParaRPr>
          </a:p>
          <a:p>
            <a:pPr>
              <a:lnSpc>
                <a:spcPct val="120000"/>
              </a:lnSpc>
              <a:spcBef>
                <a:spcPts val="479"/>
              </a:spcBef>
              <a:buFont typeface="Arial" panose="020B0604020202020204" pitchFamily="34" charset="0"/>
              <a:buNone/>
            </a:pPr>
            <a:endParaRPr lang="en-US" sz="24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4" name="Rectangle 313">
            <a:extLst>
              <a:ext uri="{FF2B5EF4-FFF2-40B4-BE49-F238E27FC236}">
                <a16:creationId xmlns:a16="http://schemas.microsoft.com/office/drawing/2014/main" id="{7AFC6B41-951B-4283-AD89-D46F1D3480DE}"/>
              </a:ext>
            </a:extLst>
          </p:cNvPr>
          <p:cNvSpPr/>
          <p:nvPr/>
        </p:nvSpPr>
        <p:spPr>
          <a:xfrm>
            <a:off x="2211065" y="1205883"/>
            <a:ext cx="524907" cy="36761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5" name="TextBox 314">
                <a:extLst>
                  <a:ext uri="{FF2B5EF4-FFF2-40B4-BE49-F238E27FC236}">
                    <a16:creationId xmlns:a16="http://schemas.microsoft.com/office/drawing/2014/main" id="{6B3D5E27-603D-4BB4-9A69-720063407042}"/>
                  </a:ext>
                </a:extLst>
              </p:cNvPr>
              <p:cNvSpPr txBox="1"/>
              <p:nvPr/>
            </p:nvSpPr>
            <p:spPr>
              <a:xfrm>
                <a:off x="2211065" y="1205883"/>
                <a:ext cx="519292" cy="369332"/>
              </a:xfrm>
              <a:prstGeom prst="rect">
                <a:avLst/>
              </a:prstGeom>
              <a:solidFill>
                <a:srgbClr val="FFC000">
                  <a:lumMod val="40000"/>
                  <a:lumOff val="60000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315" name="TextBox 314">
                <a:extLst>
                  <a:ext uri="{FF2B5EF4-FFF2-40B4-BE49-F238E27FC236}">
                    <a16:creationId xmlns:a16="http://schemas.microsoft.com/office/drawing/2014/main" id="{6B3D5E27-603D-4BB4-9A69-7200634070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065" y="1205883"/>
                <a:ext cx="519292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6" name="Rectangle 315">
            <a:extLst>
              <a:ext uri="{FF2B5EF4-FFF2-40B4-BE49-F238E27FC236}">
                <a16:creationId xmlns:a16="http://schemas.microsoft.com/office/drawing/2014/main" id="{18FE2D80-7E79-4559-8E73-E8263DBC7999}"/>
              </a:ext>
            </a:extLst>
          </p:cNvPr>
          <p:cNvSpPr/>
          <p:nvPr/>
        </p:nvSpPr>
        <p:spPr>
          <a:xfrm>
            <a:off x="2735962" y="1205883"/>
            <a:ext cx="524907" cy="36761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7" name="TextBox 316">
                <a:extLst>
                  <a:ext uri="{FF2B5EF4-FFF2-40B4-BE49-F238E27FC236}">
                    <a16:creationId xmlns:a16="http://schemas.microsoft.com/office/drawing/2014/main" id="{E35572EC-065E-419F-9CCD-EC78D23F2C23}"/>
                  </a:ext>
                </a:extLst>
              </p:cNvPr>
              <p:cNvSpPr txBox="1"/>
              <p:nvPr/>
            </p:nvSpPr>
            <p:spPr>
              <a:xfrm>
                <a:off x="2735962" y="1205883"/>
                <a:ext cx="519292" cy="369332"/>
              </a:xfrm>
              <a:prstGeom prst="rect">
                <a:avLst/>
              </a:prstGeom>
              <a:solidFill>
                <a:srgbClr val="FFC000">
                  <a:lumMod val="40000"/>
                  <a:lumOff val="60000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317" name="TextBox 316">
                <a:extLst>
                  <a:ext uri="{FF2B5EF4-FFF2-40B4-BE49-F238E27FC236}">
                    <a16:creationId xmlns:a16="http://schemas.microsoft.com/office/drawing/2014/main" id="{E35572EC-065E-419F-9CCD-EC78D23F2C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5962" y="1205883"/>
                <a:ext cx="51929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8" name="Rectangle 317">
            <a:extLst>
              <a:ext uri="{FF2B5EF4-FFF2-40B4-BE49-F238E27FC236}">
                <a16:creationId xmlns:a16="http://schemas.microsoft.com/office/drawing/2014/main" id="{B68B39E5-F812-4BFE-BA0A-C9F59D27A6FD}"/>
              </a:ext>
            </a:extLst>
          </p:cNvPr>
          <p:cNvSpPr/>
          <p:nvPr/>
        </p:nvSpPr>
        <p:spPr>
          <a:xfrm>
            <a:off x="3266474" y="1205883"/>
            <a:ext cx="524907" cy="36761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9" name="TextBox 318">
                <a:extLst>
                  <a:ext uri="{FF2B5EF4-FFF2-40B4-BE49-F238E27FC236}">
                    <a16:creationId xmlns:a16="http://schemas.microsoft.com/office/drawing/2014/main" id="{F341BA9F-29D6-4639-BF04-2A7E4D62AD03}"/>
                  </a:ext>
                </a:extLst>
              </p:cNvPr>
              <p:cNvSpPr txBox="1"/>
              <p:nvPr/>
            </p:nvSpPr>
            <p:spPr>
              <a:xfrm>
                <a:off x="3266474" y="1205883"/>
                <a:ext cx="519292" cy="369332"/>
              </a:xfrm>
              <a:prstGeom prst="rect">
                <a:avLst/>
              </a:prstGeom>
              <a:solidFill>
                <a:srgbClr val="4472C4">
                  <a:lumMod val="40000"/>
                  <a:lumOff val="60000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319" name="TextBox 318">
                <a:extLst>
                  <a:ext uri="{FF2B5EF4-FFF2-40B4-BE49-F238E27FC236}">
                    <a16:creationId xmlns:a16="http://schemas.microsoft.com/office/drawing/2014/main" id="{F341BA9F-29D6-4639-BF04-2A7E4D62AD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6474" y="1205883"/>
                <a:ext cx="51929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0" name="Rectangle 319">
            <a:extLst>
              <a:ext uri="{FF2B5EF4-FFF2-40B4-BE49-F238E27FC236}">
                <a16:creationId xmlns:a16="http://schemas.microsoft.com/office/drawing/2014/main" id="{0938FFB0-2AF0-43AA-8DB0-88A7594AF902}"/>
              </a:ext>
            </a:extLst>
          </p:cNvPr>
          <p:cNvSpPr/>
          <p:nvPr/>
        </p:nvSpPr>
        <p:spPr>
          <a:xfrm>
            <a:off x="3785766" y="1210455"/>
            <a:ext cx="524907" cy="36761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1" name="TextBox 320">
                <a:extLst>
                  <a:ext uri="{FF2B5EF4-FFF2-40B4-BE49-F238E27FC236}">
                    <a16:creationId xmlns:a16="http://schemas.microsoft.com/office/drawing/2014/main" id="{45F2A9C0-248B-42D9-97F6-1662C21A170C}"/>
                  </a:ext>
                </a:extLst>
              </p:cNvPr>
              <p:cNvSpPr txBox="1"/>
              <p:nvPr/>
            </p:nvSpPr>
            <p:spPr>
              <a:xfrm>
                <a:off x="3785766" y="1210455"/>
                <a:ext cx="519292" cy="369332"/>
              </a:xfrm>
              <a:prstGeom prst="rect">
                <a:avLst/>
              </a:prstGeom>
              <a:solidFill>
                <a:srgbClr val="4472C4">
                  <a:lumMod val="40000"/>
                  <a:lumOff val="60000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321" name="TextBox 320">
                <a:extLst>
                  <a:ext uri="{FF2B5EF4-FFF2-40B4-BE49-F238E27FC236}">
                    <a16:creationId xmlns:a16="http://schemas.microsoft.com/office/drawing/2014/main" id="{45F2A9C0-248B-42D9-97F6-1662C21A17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5766" y="1210455"/>
                <a:ext cx="51929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2C76594F-C52E-493E-B13E-075DC1262AC2}"/>
              </a:ext>
            </a:extLst>
          </p:cNvPr>
          <p:cNvSpPr txBox="1"/>
          <p:nvPr/>
        </p:nvSpPr>
        <p:spPr>
          <a:xfrm>
            <a:off x="2627152" y="1536183"/>
            <a:ext cx="1289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Process 0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F78CAAB0-200C-4B3C-A213-65C0CD0C4BE3}"/>
              </a:ext>
            </a:extLst>
          </p:cNvPr>
          <p:cNvSpPr/>
          <p:nvPr/>
        </p:nvSpPr>
        <p:spPr>
          <a:xfrm>
            <a:off x="2303176" y="2990540"/>
            <a:ext cx="2119184" cy="426308"/>
          </a:xfrm>
          <a:prstGeom prst="rect">
            <a:avLst/>
          </a:prstGeom>
          <a:solidFill>
            <a:srgbClr val="5B9BD5">
              <a:lumMod val="75000"/>
            </a:srgbClr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SCM 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28CE5BE-1190-425D-9992-6705FF832373}"/>
              </a:ext>
            </a:extLst>
          </p:cNvPr>
          <p:cNvCxnSpPr>
            <a:cxnSpLocks/>
            <a:endCxn id="70" idx="0"/>
          </p:cNvCxnSpPr>
          <p:nvPr/>
        </p:nvCxnSpPr>
        <p:spPr>
          <a:xfrm>
            <a:off x="2888360" y="1905515"/>
            <a:ext cx="474408" cy="1085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78AD8BF-1D31-445A-8BC5-5F0A7121C0EB}"/>
              </a:ext>
            </a:extLst>
          </p:cNvPr>
          <p:cNvCxnSpPr>
            <a:stCxn id="70" idx="0"/>
          </p:cNvCxnSpPr>
          <p:nvPr/>
        </p:nvCxnSpPr>
        <p:spPr>
          <a:xfrm flipV="1">
            <a:off x="3362768" y="1842250"/>
            <a:ext cx="296787" cy="11482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38877249-AC18-41BF-AC71-FD00F2F6108D}"/>
              </a:ext>
            </a:extLst>
          </p:cNvPr>
          <p:cNvSpPr txBox="1"/>
          <p:nvPr/>
        </p:nvSpPr>
        <p:spPr>
          <a:xfrm>
            <a:off x="6904165" y="1569020"/>
            <a:ext cx="1289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Process 1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B63FC062-9AA4-47F9-980A-5216682BA3CF}"/>
              </a:ext>
            </a:extLst>
          </p:cNvPr>
          <p:cNvSpPr/>
          <p:nvPr/>
        </p:nvSpPr>
        <p:spPr>
          <a:xfrm>
            <a:off x="6551346" y="3002692"/>
            <a:ext cx="2119184" cy="426308"/>
          </a:xfrm>
          <a:prstGeom prst="rect">
            <a:avLst/>
          </a:prstGeom>
          <a:solidFill>
            <a:srgbClr val="5B9BD5">
              <a:lumMod val="75000"/>
            </a:srgbClr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SCM </a:t>
            </a:r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1EBBC8F9-8360-4E08-ACD7-E26F788C84A3}"/>
              </a:ext>
            </a:extLst>
          </p:cNvPr>
          <p:cNvCxnSpPr>
            <a:cxnSpLocks/>
            <a:endCxn id="96" idx="0"/>
          </p:cNvCxnSpPr>
          <p:nvPr/>
        </p:nvCxnSpPr>
        <p:spPr>
          <a:xfrm>
            <a:off x="7136530" y="1917667"/>
            <a:ext cx="474408" cy="1085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83391564-A6A6-4B55-813D-ECBE72345385}"/>
              </a:ext>
            </a:extLst>
          </p:cNvPr>
          <p:cNvCxnSpPr>
            <a:stCxn id="96" idx="0"/>
          </p:cNvCxnSpPr>
          <p:nvPr/>
        </p:nvCxnSpPr>
        <p:spPr>
          <a:xfrm flipV="1">
            <a:off x="7610938" y="1854402"/>
            <a:ext cx="296787" cy="11482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9" name="Rectangle 98">
            <a:extLst>
              <a:ext uri="{FF2B5EF4-FFF2-40B4-BE49-F238E27FC236}">
                <a16:creationId xmlns:a16="http://schemas.microsoft.com/office/drawing/2014/main" id="{086F6F57-6307-44E4-BA2F-8C5F7341658B}"/>
              </a:ext>
            </a:extLst>
          </p:cNvPr>
          <p:cNvSpPr/>
          <p:nvPr/>
        </p:nvSpPr>
        <p:spPr>
          <a:xfrm>
            <a:off x="6439677" y="1200584"/>
            <a:ext cx="524907" cy="36761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12DFAD6C-BF0B-4FA3-9A33-7F4B389EE89D}"/>
                  </a:ext>
                </a:extLst>
              </p:cNvPr>
              <p:cNvSpPr txBox="1"/>
              <p:nvPr/>
            </p:nvSpPr>
            <p:spPr>
              <a:xfrm>
                <a:off x="6439677" y="1200584"/>
                <a:ext cx="519292" cy="369332"/>
              </a:xfrm>
              <a:prstGeom prst="rect">
                <a:avLst/>
              </a:prstGeom>
              <a:solidFill>
                <a:srgbClr val="FFC000">
                  <a:lumMod val="40000"/>
                  <a:lumOff val="60000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12DFAD6C-BF0B-4FA3-9A33-7F4B389EE8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9677" y="1200584"/>
                <a:ext cx="51929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Rectangle 100">
            <a:extLst>
              <a:ext uri="{FF2B5EF4-FFF2-40B4-BE49-F238E27FC236}">
                <a16:creationId xmlns:a16="http://schemas.microsoft.com/office/drawing/2014/main" id="{DB7BBB8E-6317-4B4C-97F5-64795C4065A7}"/>
              </a:ext>
            </a:extLst>
          </p:cNvPr>
          <p:cNvSpPr/>
          <p:nvPr/>
        </p:nvSpPr>
        <p:spPr>
          <a:xfrm>
            <a:off x="6964574" y="1200584"/>
            <a:ext cx="524907" cy="36761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B3748321-51DD-480D-940D-57D908F9A08E}"/>
                  </a:ext>
                </a:extLst>
              </p:cNvPr>
              <p:cNvSpPr txBox="1"/>
              <p:nvPr/>
            </p:nvSpPr>
            <p:spPr>
              <a:xfrm>
                <a:off x="6964574" y="1200584"/>
                <a:ext cx="519292" cy="369332"/>
              </a:xfrm>
              <a:prstGeom prst="rect">
                <a:avLst/>
              </a:prstGeom>
              <a:solidFill>
                <a:srgbClr val="FFC000">
                  <a:lumMod val="40000"/>
                  <a:lumOff val="60000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B3748321-51DD-480D-940D-57D908F9A0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4574" y="1200584"/>
                <a:ext cx="51929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Rectangle 102">
            <a:extLst>
              <a:ext uri="{FF2B5EF4-FFF2-40B4-BE49-F238E27FC236}">
                <a16:creationId xmlns:a16="http://schemas.microsoft.com/office/drawing/2014/main" id="{9C282BDD-7228-44E6-B8B6-422AE7BCB3B9}"/>
              </a:ext>
            </a:extLst>
          </p:cNvPr>
          <p:cNvSpPr/>
          <p:nvPr/>
        </p:nvSpPr>
        <p:spPr>
          <a:xfrm>
            <a:off x="7495086" y="1200584"/>
            <a:ext cx="524907" cy="36761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7FC5FE6F-1D50-4183-8E8A-A3531AA69C99}"/>
                  </a:ext>
                </a:extLst>
              </p:cNvPr>
              <p:cNvSpPr txBox="1"/>
              <p:nvPr/>
            </p:nvSpPr>
            <p:spPr>
              <a:xfrm>
                <a:off x="7495086" y="1200584"/>
                <a:ext cx="519292" cy="369332"/>
              </a:xfrm>
              <a:prstGeom prst="rect">
                <a:avLst/>
              </a:prstGeom>
              <a:solidFill>
                <a:srgbClr val="4472C4">
                  <a:lumMod val="40000"/>
                  <a:lumOff val="60000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7FC5FE6F-1D50-4183-8E8A-A3531AA69C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5086" y="1200584"/>
                <a:ext cx="51929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" name="Rectangle 104">
            <a:extLst>
              <a:ext uri="{FF2B5EF4-FFF2-40B4-BE49-F238E27FC236}">
                <a16:creationId xmlns:a16="http://schemas.microsoft.com/office/drawing/2014/main" id="{20A9060F-C673-491D-BB78-0EDFE385FFE2}"/>
              </a:ext>
            </a:extLst>
          </p:cNvPr>
          <p:cNvSpPr/>
          <p:nvPr/>
        </p:nvSpPr>
        <p:spPr>
          <a:xfrm>
            <a:off x="8008763" y="1200473"/>
            <a:ext cx="524907" cy="36761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1168488A-F06D-4962-BF71-3138C6DD523A}"/>
                  </a:ext>
                </a:extLst>
              </p:cNvPr>
              <p:cNvSpPr txBox="1"/>
              <p:nvPr/>
            </p:nvSpPr>
            <p:spPr>
              <a:xfrm>
                <a:off x="8008763" y="1200473"/>
                <a:ext cx="519292" cy="369332"/>
              </a:xfrm>
              <a:prstGeom prst="rect">
                <a:avLst/>
              </a:prstGeom>
              <a:solidFill>
                <a:srgbClr val="4472C4">
                  <a:lumMod val="40000"/>
                  <a:lumOff val="60000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1168488A-F06D-4962-BF71-3138C6DD52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8763" y="1200473"/>
                <a:ext cx="51929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6B336A43-4FA5-4085-8302-02FF1BFD9A4B}"/>
                  </a:ext>
                </a:extLst>
              </p:cNvPr>
              <p:cNvSpPr txBox="1"/>
              <p:nvPr/>
            </p:nvSpPr>
            <p:spPr>
              <a:xfrm>
                <a:off x="3595133" y="2133247"/>
                <a:ext cx="16242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</a:rPr>
                  <a:t>Read(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</a:rPr>
                  <a:t>)</a:t>
                </a:r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6B336A43-4FA5-4085-8302-02FF1BFD9A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133" y="2133247"/>
                <a:ext cx="1624224" cy="369332"/>
              </a:xfrm>
              <a:prstGeom prst="rect">
                <a:avLst/>
              </a:prstGeom>
              <a:blipFill>
                <a:blip r:embed="rId10"/>
                <a:stretch>
                  <a:fillRect l="-3383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6CE41932-8FFA-4EC8-9A27-28595832688E}"/>
                  </a:ext>
                </a:extLst>
              </p:cNvPr>
              <p:cNvSpPr txBox="1"/>
              <p:nvPr/>
            </p:nvSpPr>
            <p:spPr>
              <a:xfrm>
                <a:off x="5627565" y="2103399"/>
                <a:ext cx="16242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</a:rPr>
                  <a:t>Write(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</a:rPr>
                  <a:t>, </a:t>
                </a:r>
              </a:p>
              <a:p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</a:rPr>
                  <a:t>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</a:rPr>
                  <a:t> )</a:t>
                </a:r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6CE41932-8FFA-4EC8-9A27-2859583268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7565" y="2103399"/>
                <a:ext cx="1624224" cy="646331"/>
              </a:xfrm>
              <a:prstGeom prst="rect">
                <a:avLst/>
              </a:prstGeom>
              <a:blipFill>
                <a:blip r:embed="rId11"/>
                <a:stretch>
                  <a:fillRect l="-2996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865913E5-8E22-431F-956D-9BB35407B4C2}"/>
                  </a:ext>
                </a:extLst>
              </p:cNvPr>
              <p:cNvSpPr txBox="1"/>
              <p:nvPr/>
            </p:nvSpPr>
            <p:spPr>
              <a:xfrm>
                <a:off x="1566651" y="2133246"/>
                <a:ext cx="16242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</a:rPr>
                  <a:t>Write(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</a:rPr>
                  <a:t>, </a:t>
                </a:r>
              </a:p>
              <a:p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</a:rPr>
                  <a:t>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</a:rPr>
                  <a:t> )</a:t>
                </a:r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865913E5-8E22-431F-956D-9BB35407B4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6651" y="2133246"/>
                <a:ext cx="1624224" cy="646331"/>
              </a:xfrm>
              <a:prstGeom prst="rect">
                <a:avLst/>
              </a:prstGeom>
              <a:blipFill>
                <a:blip r:embed="rId12"/>
                <a:stretch>
                  <a:fillRect l="-3383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D48710BD-8141-48F1-8750-B323F148FBC1}"/>
                  </a:ext>
                </a:extLst>
              </p:cNvPr>
              <p:cNvSpPr txBox="1"/>
              <p:nvPr/>
            </p:nvSpPr>
            <p:spPr>
              <a:xfrm>
                <a:off x="7884220" y="2103399"/>
                <a:ext cx="16242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</a:rPr>
                  <a:t>Read(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</a:rPr>
                  <a:t>)</a:t>
                </a:r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D48710BD-8141-48F1-8750-B323F148FB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220" y="2103399"/>
                <a:ext cx="1624224" cy="369332"/>
              </a:xfrm>
              <a:prstGeom prst="rect">
                <a:avLst/>
              </a:prstGeom>
              <a:blipFill>
                <a:blip r:embed="rId13"/>
                <a:stretch>
                  <a:fillRect l="-2996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97687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2"/>
          <p:cNvSpPr>
            <a:spLocks noGrp="1"/>
          </p:cNvSpPr>
          <p:nvPr>
            <p:ph type="title"/>
          </p:nvPr>
        </p:nvSpPr>
        <p:spPr>
          <a:xfrm>
            <a:off x="775799" y="238680"/>
            <a:ext cx="11183069" cy="772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4800" b="1" spc="-1" dirty="0">
                <a:solidFill>
                  <a:srgbClr val="CD052B"/>
                </a:solidFill>
                <a:latin typeface="Calibri"/>
                <a:cs typeface="Calibri"/>
              </a:rPr>
              <a:t>Designs for </a:t>
            </a:r>
            <a:r>
              <a:rPr lang="en-US" sz="4800" b="1" spc="-1" dirty="0" err="1">
                <a:solidFill>
                  <a:srgbClr val="CD052B"/>
                </a:solidFill>
                <a:latin typeface="Calibri"/>
                <a:cs typeface="Calibri"/>
              </a:rPr>
              <a:t>MPI_Allreduce</a:t>
            </a:r>
            <a:r>
              <a:rPr lang="en-US" sz="4800" b="1" spc="-1" dirty="0">
                <a:solidFill>
                  <a:srgbClr val="CD052B"/>
                </a:solidFill>
                <a:latin typeface="Calibri"/>
                <a:cs typeface="Calibri"/>
              </a:rPr>
              <a:t> : </a:t>
            </a:r>
            <a:r>
              <a:rPr lang="en-US" sz="4800" b="1" spc="-1" dirty="0" err="1">
                <a:solidFill>
                  <a:srgbClr val="CD052B"/>
                </a:solidFill>
                <a:latin typeface="Calibri"/>
                <a:cs typeface="Calibri"/>
              </a:rPr>
              <a:t>Allgather</a:t>
            </a:r>
            <a:endParaRPr lang="en-US" sz="4800" b="1" spc="-1" dirty="0">
              <a:solidFill>
                <a:srgbClr val="CD052B"/>
              </a:solidFill>
              <a:latin typeface="Calibri"/>
              <a:cs typeface="Calibri"/>
            </a:endParaRPr>
          </a:p>
        </p:txBody>
      </p:sp>
      <p:sp>
        <p:nvSpPr>
          <p:cNvPr id="367" name="PlaceHolder 1">
            <a:extLst>
              <a:ext uri="{FF2B5EF4-FFF2-40B4-BE49-F238E27FC236}">
                <a16:creationId xmlns:a16="http://schemas.microsoft.com/office/drawing/2014/main" id="{6FE21ED9-C631-43CB-88EA-9091C17C1E79}"/>
              </a:ext>
            </a:extLst>
          </p:cNvPr>
          <p:cNvSpPr txBox="1">
            <a:spLocks/>
          </p:cNvSpPr>
          <p:nvPr/>
        </p:nvSpPr>
        <p:spPr>
          <a:xfrm>
            <a:off x="775800" y="3491280"/>
            <a:ext cx="10565490" cy="2657593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5300">
              <a:lnSpc>
                <a:spcPct val="120000"/>
              </a:lnSpc>
              <a:spcBef>
                <a:spcPts val="420"/>
              </a:spcBef>
              <a:buClr>
                <a:srgbClr val="000000"/>
              </a:buClr>
              <a:buFont typeface="Arial"/>
              <a:buChar char="•"/>
            </a:pPr>
            <a:r>
              <a:rPr lang="en-US" sz="2500" spc="-1" dirty="0">
                <a:solidFill>
                  <a:srgbClr val="000000"/>
                </a:solidFill>
                <a:latin typeface="Calibri"/>
                <a:cs typeface="Arial"/>
              </a:rPr>
              <a:t>Final phase involves an “</a:t>
            </a:r>
            <a:r>
              <a:rPr lang="en-US" sz="2500" spc="-1" dirty="0" err="1">
                <a:solidFill>
                  <a:srgbClr val="000000"/>
                </a:solidFill>
                <a:latin typeface="Calibri"/>
                <a:cs typeface="Arial"/>
              </a:rPr>
              <a:t>allgather</a:t>
            </a:r>
            <a:r>
              <a:rPr lang="en-US" sz="2500" spc="-1" dirty="0">
                <a:solidFill>
                  <a:srgbClr val="000000"/>
                </a:solidFill>
                <a:latin typeface="Calibri"/>
                <a:cs typeface="Arial"/>
              </a:rPr>
              <a:t>” to exchange sums</a:t>
            </a:r>
          </a:p>
          <a:p>
            <a:pPr marL="952500" lvl="1">
              <a:lnSpc>
                <a:spcPct val="120000"/>
              </a:lnSpc>
              <a:spcBef>
                <a:spcPts val="420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spc="-1" dirty="0">
                <a:solidFill>
                  <a:srgbClr val="000000"/>
                </a:solidFill>
                <a:latin typeface="Calibri"/>
                <a:cs typeface="Arial"/>
              </a:rPr>
              <a:t>This adds to the total communication time for </a:t>
            </a:r>
            <a:r>
              <a:rPr lang="en-US" sz="2000" spc="-1" dirty="0" err="1">
                <a:solidFill>
                  <a:srgbClr val="000000"/>
                </a:solidFill>
                <a:latin typeface="Calibri"/>
                <a:cs typeface="Arial"/>
              </a:rPr>
              <a:t>allreduce</a:t>
            </a:r>
            <a:endParaRPr lang="en-US" sz="2000" spc="-1" dirty="0">
              <a:solidFill>
                <a:srgbClr val="000000"/>
              </a:solidFill>
              <a:latin typeface="Calibri"/>
              <a:cs typeface="Arial"/>
            </a:endParaRPr>
          </a:p>
          <a:p>
            <a:pPr marL="952500" lvl="1">
              <a:lnSpc>
                <a:spcPct val="120000"/>
              </a:lnSpc>
              <a:spcBef>
                <a:spcPts val="420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spc="-1" dirty="0">
                <a:solidFill>
                  <a:srgbClr val="000000"/>
                </a:solidFill>
                <a:latin typeface="Calibri"/>
                <a:cs typeface="Arial"/>
              </a:rPr>
              <a:t>Pure comm time = T(</a:t>
            </a:r>
            <a:r>
              <a:rPr lang="en-US" sz="2000" spc="-1" dirty="0" err="1">
                <a:solidFill>
                  <a:srgbClr val="000000"/>
                </a:solidFill>
                <a:latin typeface="Calibri"/>
                <a:cs typeface="Arial"/>
              </a:rPr>
              <a:t>allgather</a:t>
            </a:r>
            <a:r>
              <a:rPr lang="en-US" sz="2000" spc="-1" dirty="0">
                <a:solidFill>
                  <a:srgbClr val="000000"/>
                </a:solidFill>
                <a:latin typeface="Calibri"/>
                <a:cs typeface="Arial"/>
              </a:rPr>
              <a:t>) + T(reduce-scatter-comm)</a:t>
            </a:r>
          </a:p>
          <a:p>
            <a:pPr marL="952500" lvl="1">
              <a:lnSpc>
                <a:spcPct val="120000"/>
              </a:lnSpc>
              <a:spcBef>
                <a:spcPts val="420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spc="-1" dirty="0">
                <a:solidFill>
                  <a:srgbClr val="000000"/>
                </a:solidFill>
                <a:latin typeface="Calibri"/>
                <a:cs typeface="Arial"/>
              </a:rPr>
              <a:t>Compute time = T(compute)/</a:t>
            </a:r>
            <a:r>
              <a:rPr lang="en-US" sz="2000" spc="-1" dirty="0" err="1">
                <a:solidFill>
                  <a:srgbClr val="000000"/>
                </a:solidFill>
                <a:latin typeface="Calibri"/>
                <a:cs typeface="Arial"/>
              </a:rPr>
              <a:t>expected_compute_improvement</a:t>
            </a:r>
            <a:r>
              <a:rPr lang="en-US" sz="2000" spc="-1" dirty="0">
                <a:solidFill>
                  <a:srgbClr val="000000"/>
                </a:solidFill>
                <a:latin typeface="Calibri"/>
                <a:cs typeface="Arial"/>
              </a:rPr>
              <a:t> + </a:t>
            </a:r>
            <a:r>
              <a:rPr lang="en-US" sz="2000" spc="-1" dirty="0" err="1">
                <a:solidFill>
                  <a:srgbClr val="000000"/>
                </a:solidFill>
                <a:latin typeface="Calibri"/>
                <a:cs typeface="Arial"/>
              </a:rPr>
              <a:t>staging_overhead</a:t>
            </a:r>
            <a:endParaRPr lang="en-US" sz="2000" spc="-1" dirty="0">
              <a:solidFill>
                <a:srgbClr val="000000"/>
              </a:solidFill>
              <a:latin typeface="Calibri"/>
              <a:cs typeface="Arial"/>
            </a:endParaRPr>
          </a:p>
          <a:p>
            <a:pPr marL="1409700" lvl="2">
              <a:lnSpc>
                <a:spcPct val="120000"/>
              </a:lnSpc>
              <a:spcBef>
                <a:spcPts val="420"/>
              </a:spcBef>
              <a:buClr>
                <a:srgbClr val="000000"/>
              </a:buClr>
              <a:buFont typeface="Arial"/>
              <a:buChar char="•"/>
            </a:pPr>
            <a:r>
              <a:rPr lang="en-US" sz="1600" spc="-1" dirty="0">
                <a:solidFill>
                  <a:srgbClr val="000000"/>
                </a:solidFill>
                <a:latin typeface="Calibri"/>
                <a:cs typeface="Arial"/>
              </a:rPr>
              <a:t>For CPU only runs, </a:t>
            </a:r>
            <a:r>
              <a:rPr lang="en-US" sz="1600" spc="-1" dirty="0" err="1">
                <a:solidFill>
                  <a:srgbClr val="000000"/>
                </a:solidFill>
                <a:latin typeface="Calibri"/>
                <a:cs typeface="Arial"/>
              </a:rPr>
              <a:t>staging_overhead</a:t>
            </a:r>
            <a:r>
              <a:rPr lang="en-US" sz="1600" spc="-1" dirty="0">
                <a:solidFill>
                  <a:srgbClr val="000000"/>
                </a:solidFill>
                <a:latin typeface="Calibri"/>
                <a:cs typeface="Arial"/>
              </a:rPr>
              <a:t> = 0, </a:t>
            </a:r>
            <a:r>
              <a:rPr lang="en-US" sz="1600" spc="-1" dirty="0" err="1">
                <a:solidFill>
                  <a:srgbClr val="000000"/>
                </a:solidFill>
                <a:latin typeface="Calibri"/>
                <a:cs typeface="Arial"/>
              </a:rPr>
              <a:t>expected_compute_improvement</a:t>
            </a:r>
            <a:r>
              <a:rPr lang="en-US" sz="1600" spc="-1" dirty="0">
                <a:solidFill>
                  <a:srgbClr val="000000"/>
                </a:solidFill>
                <a:latin typeface="Calibri"/>
                <a:cs typeface="Arial"/>
              </a:rPr>
              <a:t> = 1</a:t>
            </a:r>
            <a:endParaRPr lang="en-US" sz="900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20000"/>
              </a:lnSpc>
              <a:spcBef>
                <a:spcPts val="1417"/>
              </a:spcBef>
              <a:buFont typeface="Arial" panose="020B0604020202020204" pitchFamily="34" charset="0"/>
              <a:buNone/>
            </a:pPr>
            <a:endParaRPr lang="en-US" sz="2100" spc="-1" dirty="0">
              <a:latin typeface="Calibri"/>
            </a:endParaRPr>
          </a:p>
          <a:p>
            <a:pPr>
              <a:lnSpc>
                <a:spcPct val="120000"/>
              </a:lnSpc>
              <a:spcBef>
                <a:spcPts val="479"/>
              </a:spcBef>
              <a:buFont typeface="Arial" panose="020B0604020202020204" pitchFamily="34" charset="0"/>
              <a:buNone/>
            </a:pPr>
            <a:endParaRPr lang="en-US" sz="24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9CAC99A0-52DE-4F37-B2A9-637EAC241446}"/>
              </a:ext>
            </a:extLst>
          </p:cNvPr>
          <p:cNvSpPr/>
          <p:nvPr/>
        </p:nvSpPr>
        <p:spPr>
          <a:xfrm>
            <a:off x="991759" y="2095777"/>
            <a:ext cx="524907" cy="36761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FBA1A948-B10D-494A-B312-ED8FF40CC6F3}"/>
                  </a:ext>
                </a:extLst>
              </p:cNvPr>
              <p:cNvSpPr txBox="1"/>
              <p:nvPr/>
            </p:nvSpPr>
            <p:spPr>
              <a:xfrm>
                <a:off x="991759" y="2095777"/>
                <a:ext cx="519292" cy="369332"/>
              </a:xfrm>
              <a:prstGeom prst="rect">
                <a:avLst/>
              </a:prstGeom>
              <a:solidFill>
                <a:srgbClr val="FFC000">
                  <a:lumMod val="40000"/>
                  <a:lumOff val="60000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FBA1A948-B10D-494A-B312-ED8FF40CC6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759" y="2095777"/>
                <a:ext cx="51929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4" name="Rectangle 133">
            <a:extLst>
              <a:ext uri="{FF2B5EF4-FFF2-40B4-BE49-F238E27FC236}">
                <a16:creationId xmlns:a16="http://schemas.microsoft.com/office/drawing/2014/main" id="{C4713645-50A6-49F4-B0C1-C9E920AC442B}"/>
              </a:ext>
            </a:extLst>
          </p:cNvPr>
          <p:cNvSpPr/>
          <p:nvPr/>
        </p:nvSpPr>
        <p:spPr>
          <a:xfrm>
            <a:off x="1516656" y="2095777"/>
            <a:ext cx="524907" cy="36761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94F6F4DF-469C-4E4B-A4FA-C23F6834C6F5}"/>
                  </a:ext>
                </a:extLst>
              </p:cNvPr>
              <p:cNvSpPr txBox="1"/>
              <p:nvPr/>
            </p:nvSpPr>
            <p:spPr>
              <a:xfrm>
                <a:off x="1516656" y="2095777"/>
                <a:ext cx="519292" cy="369332"/>
              </a:xfrm>
              <a:prstGeom prst="rect">
                <a:avLst/>
              </a:prstGeom>
              <a:solidFill>
                <a:srgbClr val="FFC000">
                  <a:lumMod val="40000"/>
                  <a:lumOff val="60000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94F6F4DF-469C-4E4B-A4FA-C23F6834C6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6656" y="2095777"/>
                <a:ext cx="51929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6" name="Rectangle 135">
            <a:extLst>
              <a:ext uri="{FF2B5EF4-FFF2-40B4-BE49-F238E27FC236}">
                <a16:creationId xmlns:a16="http://schemas.microsoft.com/office/drawing/2014/main" id="{D252CD31-3DD9-40AC-8015-D1806DBDAE6C}"/>
              </a:ext>
            </a:extLst>
          </p:cNvPr>
          <p:cNvSpPr/>
          <p:nvPr/>
        </p:nvSpPr>
        <p:spPr>
          <a:xfrm>
            <a:off x="2047168" y="2095777"/>
            <a:ext cx="524907" cy="36761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A1CD75C5-5699-40AB-8421-6B880CCF34CE}"/>
                  </a:ext>
                </a:extLst>
              </p:cNvPr>
              <p:cNvSpPr txBox="1"/>
              <p:nvPr/>
            </p:nvSpPr>
            <p:spPr>
              <a:xfrm>
                <a:off x="2047168" y="2095777"/>
                <a:ext cx="519292" cy="369332"/>
              </a:xfrm>
              <a:prstGeom prst="rect">
                <a:avLst/>
              </a:prstGeom>
              <a:solidFill>
                <a:srgbClr val="4472C4">
                  <a:lumMod val="40000"/>
                  <a:lumOff val="60000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A1CD75C5-5699-40AB-8421-6B880CCF34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7168" y="2095777"/>
                <a:ext cx="51929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8" name="Rectangle 137">
            <a:extLst>
              <a:ext uri="{FF2B5EF4-FFF2-40B4-BE49-F238E27FC236}">
                <a16:creationId xmlns:a16="http://schemas.microsoft.com/office/drawing/2014/main" id="{2376F7D7-F2FD-419C-9F13-F04B68316EC8}"/>
              </a:ext>
            </a:extLst>
          </p:cNvPr>
          <p:cNvSpPr/>
          <p:nvPr/>
        </p:nvSpPr>
        <p:spPr>
          <a:xfrm>
            <a:off x="2566460" y="2094055"/>
            <a:ext cx="524907" cy="36761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AE76B115-749A-4D95-9FD0-E55C3F8213C2}"/>
                  </a:ext>
                </a:extLst>
              </p:cNvPr>
              <p:cNvSpPr txBox="1"/>
              <p:nvPr/>
            </p:nvSpPr>
            <p:spPr>
              <a:xfrm>
                <a:off x="2566460" y="2094055"/>
                <a:ext cx="519292" cy="369332"/>
              </a:xfrm>
              <a:prstGeom prst="rect">
                <a:avLst/>
              </a:prstGeom>
              <a:solidFill>
                <a:srgbClr val="4472C4">
                  <a:lumMod val="40000"/>
                  <a:lumOff val="60000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AE76B115-749A-4D95-9FD0-E55C3F8213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6460" y="2094055"/>
                <a:ext cx="51929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0" name="Rectangle 139">
            <a:extLst>
              <a:ext uri="{FF2B5EF4-FFF2-40B4-BE49-F238E27FC236}">
                <a16:creationId xmlns:a16="http://schemas.microsoft.com/office/drawing/2014/main" id="{B1612446-1FD0-4D09-BB32-0466549357FA}"/>
              </a:ext>
            </a:extLst>
          </p:cNvPr>
          <p:cNvSpPr/>
          <p:nvPr/>
        </p:nvSpPr>
        <p:spPr>
          <a:xfrm>
            <a:off x="4900613" y="2092333"/>
            <a:ext cx="524907" cy="36761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B9EBA86C-43E2-4D59-B1C3-5CEDD160371E}"/>
                  </a:ext>
                </a:extLst>
              </p:cNvPr>
              <p:cNvSpPr txBox="1"/>
              <p:nvPr/>
            </p:nvSpPr>
            <p:spPr>
              <a:xfrm>
                <a:off x="4900613" y="2092333"/>
                <a:ext cx="519292" cy="369332"/>
              </a:xfrm>
              <a:prstGeom prst="rect">
                <a:avLst/>
              </a:prstGeom>
              <a:solidFill>
                <a:srgbClr val="FFC000">
                  <a:lumMod val="40000"/>
                  <a:lumOff val="60000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B9EBA86C-43E2-4D59-B1C3-5CEDD16037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0613" y="2092333"/>
                <a:ext cx="51929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2" name="Rectangle 141">
            <a:extLst>
              <a:ext uri="{FF2B5EF4-FFF2-40B4-BE49-F238E27FC236}">
                <a16:creationId xmlns:a16="http://schemas.microsoft.com/office/drawing/2014/main" id="{17EF74AE-B02A-44C4-8465-B390102F11B8}"/>
              </a:ext>
            </a:extLst>
          </p:cNvPr>
          <p:cNvSpPr/>
          <p:nvPr/>
        </p:nvSpPr>
        <p:spPr>
          <a:xfrm>
            <a:off x="5425510" y="2092333"/>
            <a:ext cx="524907" cy="36761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13D7F262-AA18-4D98-BF39-09729AC455D7}"/>
                  </a:ext>
                </a:extLst>
              </p:cNvPr>
              <p:cNvSpPr txBox="1"/>
              <p:nvPr/>
            </p:nvSpPr>
            <p:spPr>
              <a:xfrm>
                <a:off x="5425510" y="2092333"/>
                <a:ext cx="519292" cy="369332"/>
              </a:xfrm>
              <a:prstGeom prst="rect">
                <a:avLst/>
              </a:prstGeom>
              <a:solidFill>
                <a:srgbClr val="FFC000">
                  <a:lumMod val="40000"/>
                  <a:lumOff val="60000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13D7F262-AA18-4D98-BF39-09729AC455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5510" y="2092333"/>
                <a:ext cx="51929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4" name="Rectangle 143">
            <a:extLst>
              <a:ext uri="{FF2B5EF4-FFF2-40B4-BE49-F238E27FC236}">
                <a16:creationId xmlns:a16="http://schemas.microsoft.com/office/drawing/2014/main" id="{FEB207E8-D61A-43E3-8548-49FB7D8905E9}"/>
              </a:ext>
            </a:extLst>
          </p:cNvPr>
          <p:cNvSpPr/>
          <p:nvPr/>
        </p:nvSpPr>
        <p:spPr>
          <a:xfrm>
            <a:off x="5956022" y="2092333"/>
            <a:ext cx="524907" cy="36761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F3DE8EDF-C714-42C8-97F5-DD158718C0F8}"/>
                  </a:ext>
                </a:extLst>
              </p:cNvPr>
              <p:cNvSpPr txBox="1"/>
              <p:nvPr/>
            </p:nvSpPr>
            <p:spPr>
              <a:xfrm>
                <a:off x="5956022" y="2092333"/>
                <a:ext cx="519292" cy="369332"/>
              </a:xfrm>
              <a:prstGeom prst="rect">
                <a:avLst/>
              </a:prstGeom>
              <a:solidFill>
                <a:srgbClr val="4472C4">
                  <a:lumMod val="40000"/>
                  <a:lumOff val="60000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F3DE8EDF-C714-42C8-97F5-DD158718C0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6022" y="2092333"/>
                <a:ext cx="51929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6" name="Rectangle 145">
            <a:extLst>
              <a:ext uri="{FF2B5EF4-FFF2-40B4-BE49-F238E27FC236}">
                <a16:creationId xmlns:a16="http://schemas.microsoft.com/office/drawing/2014/main" id="{FC004DC3-B2CF-41A4-9A68-C9A50F502560}"/>
              </a:ext>
            </a:extLst>
          </p:cNvPr>
          <p:cNvSpPr/>
          <p:nvPr/>
        </p:nvSpPr>
        <p:spPr>
          <a:xfrm>
            <a:off x="6469699" y="2092222"/>
            <a:ext cx="524907" cy="36761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D86A762A-7AB3-4CBE-A053-87AF461B2A4C}"/>
                  </a:ext>
                </a:extLst>
              </p:cNvPr>
              <p:cNvSpPr txBox="1"/>
              <p:nvPr/>
            </p:nvSpPr>
            <p:spPr>
              <a:xfrm>
                <a:off x="6469699" y="2092222"/>
                <a:ext cx="519292" cy="369332"/>
              </a:xfrm>
              <a:prstGeom prst="rect">
                <a:avLst/>
              </a:prstGeom>
              <a:solidFill>
                <a:srgbClr val="4472C4">
                  <a:lumMod val="40000"/>
                  <a:lumOff val="60000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D86A762A-7AB3-4CBE-A053-87AF461B2A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9699" y="2092222"/>
                <a:ext cx="519292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8" name="Connector: Curved 147">
            <a:extLst>
              <a:ext uri="{FF2B5EF4-FFF2-40B4-BE49-F238E27FC236}">
                <a16:creationId xmlns:a16="http://schemas.microsoft.com/office/drawing/2014/main" id="{69357104-FF8B-4E98-B210-530172AB5FE5}"/>
              </a:ext>
            </a:extLst>
          </p:cNvPr>
          <p:cNvCxnSpPr/>
          <p:nvPr/>
        </p:nvCxnSpPr>
        <p:spPr>
          <a:xfrm rot="5400000" flipH="1" flipV="1">
            <a:off x="3224872" y="144123"/>
            <a:ext cx="3444" cy="3908854"/>
          </a:xfrm>
          <a:prstGeom prst="curvedConnector3">
            <a:avLst>
              <a:gd name="adj1" fmla="val 12478281"/>
            </a:avLst>
          </a:prstGeom>
          <a:noFill/>
          <a:ln w="19050" cap="flat" cmpd="sng" algn="ctr">
            <a:solidFill>
              <a:srgbClr val="FFC000">
                <a:lumMod val="60000"/>
                <a:lumOff val="40000"/>
              </a:srgb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49" name="Connector: Curved 148">
            <a:extLst>
              <a:ext uri="{FF2B5EF4-FFF2-40B4-BE49-F238E27FC236}">
                <a16:creationId xmlns:a16="http://schemas.microsoft.com/office/drawing/2014/main" id="{D72A7987-CBF0-4D95-B969-8FE07F87B845}"/>
              </a:ext>
            </a:extLst>
          </p:cNvPr>
          <p:cNvCxnSpPr/>
          <p:nvPr/>
        </p:nvCxnSpPr>
        <p:spPr>
          <a:xfrm rot="5400000">
            <a:off x="4259519" y="495431"/>
            <a:ext cx="3444" cy="3908854"/>
          </a:xfrm>
          <a:prstGeom prst="curvedConnector3">
            <a:avLst>
              <a:gd name="adj1" fmla="val 9249187"/>
            </a:avLst>
          </a:prstGeom>
          <a:noFill/>
          <a:ln w="19050" cap="flat" cmpd="sng" algn="ctr">
            <a:solidFill>
              <a:srgbClr val="4472C4">
                <a:lumMod val="60000"/>
                <a:lumOff val="40000"/>
              </a:srgbClr>
            </a:solidFill>
            <a:prstDash val="solid"/>
            <a:miter lim="800000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67092FD3-C124-4D65-9790-C64B1C07CC88}"/>
                  </a:ext>
                </a:extLst>
              </p:cNvPr>
              <p:cNvSpPr txBox="1"/>
              <p:nvPr/>
            </p:nvSpPr>
            <p:spPr>
              <a:xfrm>
                <a:off x="3129443" y="1294289"/>
                <a:ext cx="16676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</a:rPr>
                  <a:t>Send(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</a:rPr>
                  <a:t>)</a:t>
                </a:r>
              </a:p>
            </p:txBody>
          </p:sp>
        </mc:Choice>
        <mc:Fallback xmlns="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67092FD3-C124-4D65-9790-C64B1C07CC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9443" y="1294289"/>
                <a:ext cx="1667603" cy="369332"/>
              </a:xfrm>
              <a:prstGeom prst="rect">
                <a:avLst/>
              </a:prstGeom>
              <a:blipFill>
                <a:blip r:embed="rId11"/>
                <a:stretch>
                  <a:fillRect l="-292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7E6ED125-4B81-45AC-9BD4-2E11D9DDEB1F}"/>
                  </a:ext>
                </a:extLst>
              </p:cNvPr>
              <p:cNvSpPr txBox="1"/>
              <p:nvPr/>
            </p:nvSpPr>
            <p:spPr>
              <a:xfrm>
                <a:off x="3204615" y="2838899"/>
                <a:ext cx="16064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</a:rPr>
                  <a:t>Send(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</a:rPr>
                  <a:t>)</a:t>
                </a:r>
              </a:p>
            </p:txBody>
          </p:sp>
        </mc:Choice>
        <mc:Fallback xmlns=""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7E6ED125-4B81-45AC-9BD4-2E11D9DDEB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4615" y="2838899"/>
                <a:ext cx="1606486" cy="369332"/>
              </a:xfrm>
              <a:prstGeom prst="rect">
                <a:avLst/>
              </a:prstGeom>
              <a:blipFill>
                <a:blip r:embed="rId12"/>
                <a:stretch>
                  <a:fillRect l="-3422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5" name="Rectangle 264">
            <a:extLst>
              <a:ext uri="{FF2B5EF4-FFF2-40B4-BE49-F238E27FC236}">
                <a16:creationId xmlns:a16="http://schemas.microsoft.com/office/drawing/2014/main" id="{A64A9A19-439C-4371-BF66-770B8C216DC7}"/>
              </a:ext>
            </a:extLst>
          </p:cNvPr>
          <p:cNvSpPr/>
          <p:nvPr/>
        </p:nvSpPr>
        <p:spPr>
          <a:xfrm>
            <a:off x="7473650" y="2103828"/>
            <a:ext cx="524907" cy="36761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" name="TextBox 265">
                <a:extLst>
                  <a:ext uri="{FF2B5EF4-FFF2-40B4-BE49-F238E27FC236}">
                    <a16:creationId xmlns:a16="http://schemas.microsoft.com/office/drawing/2014/main" id="{91C71FFA-2CDA-4310-A59B-FEF36F885C73}"/>
                  </a:ext>
                </a:extLst>
              </p:cNvPr>
              <p:cNvSpPr txBox="1"/>
              <p:nvPr/>
            </p:nvSpPr>
            <p:spPr>
              <a:xfrm>
                <a:off x="7473650" y="2103828"/>
                <a:ext cx="519292" cy="369332"/>
              </a:xfrm>
              <a:prstGeom prst="rect">
                <a:avLst/>
              </a:prstGeom>
              <a:solidFill>
                <a:srgbClr val="FFC000">
                  <a:lumMod val="40000"/>
                  <a:lumOff val="60000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66" name="TextBox 265">
                <a:extLst>
                  <a:ext uri="{FF2B5EF4-FFF2-40B4-BE49-F238E27FC236}">
                    <a16:creationId xmlns:a16="http://schemas.microsoft.com/office/drawing/2014/main" id="{91C71FFA-2CDA-4310-A59B-FEF36F885C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3650" y="2103828"/>
                <a:ext cx="519292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7" name="Rectangle 266">
            <a:extLst>
              <a:ext uri="{FF2B5EF4-FFF2-40B4-BE49-F238E27FC236}">
                <a16:creationId xmlns:a16="http://schemas.microsoft.com/office/drawing/2014/main" id="{E2307DB6-487C-48F8-AACD-5386B7CB9558}"/>
              </a:ext>
            </a:extLst>
          </p:cNvPr>
          <p:cNvSpPr/>
          <p:nvPr/>
        </p:nvSpPr>
        <p:spPr>
          <a:xfrm>
            <a:off x="7998547" y="2103828"/>
            <a:ext cx="524907" cy="36761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8" name="TextBox 267">
                <a:extLst>
                  <a:ext uri="{FF2B5EF4-FFF2-40B4-BE49-F238E27FC236}">
                    <a16:creationId xmlns:a16="http://schemas.microsoft.com/office/drawing/2014/main" id="{2A21120E-C8FB-4836-8B25-FF3D93C1C402}"/>
                  </a:ext>
                </a:extLst>
              </p:cNvPr>
              <p:cNvSpPr txBox="1"/>
              <p:nvPr/>
            </p:nvSpPr>
            <p:spPr>
              <a:xfrm>
                <a:off x="7998547" y="2103828"/>
                <a:ext cx="519292" cy="369332"/>
              </a:xfrm>
              <a:prstGeom prst="rect">
                <a:avLst/>
              </a:prstGeom>
              <a:solidFill>
                <a:srgbClr val="FFC000">
                  <a:lumMod val="40000"/>
                  <a:lumOff val="60000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68" name="TextBox 267">
                <a:extLst>
                  <a:ext uri="{FF2B5EF4-FFF2-40B4-BE49-F238E27FC236}">
                    <a16:creationId xmlns:a16="http://schemas.microsoft.com/office/drawing/2014/main" id="{2A21120E-C8FB-4836-8B25-FF3D93C1C4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8547" y="2103828"/>
                <a:ext cx="519292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9" name="Rectangle 268">
            <a:extLst>
              <a:ext uri="{FF2B5EF4-FFF2-40B4-BE49-F238E27FC236}">
                <a16:creationId xmlns:a16="http://schemas.microsoft.com/office/drawing/2014/main" id="{FAD6107B-923B-4D04-BD5B-5B6CF6DAC1BB}"/>
              </a:ext>
            </a:extLst>
          </p:cNvPr>
          <p:cNvSpPr/>
          <p:nvPr/>
        </p:nvSpPr>
        <p:spPr>
          <a:xfrm>
            <a:off x="8529059" y="2103828"/>
            <a:ext cx="524907" cy="36761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0" name="TextBox 269">
                <a:extLst>
                  <a:ext uri="{FF2B5EF4-FFF2-40B4-BE49-F238E27FC236}">
                    <a16:creationId xmlns:a16="http://schemas.microsoft.com/office/drawing/2014/main" id="{493FD147-DF1D-4C96-A972-6DDC99742FFE}"/>
                  </a:ext>
                </a:extLst>
              </p:cNvPr>
              <p:cNvSpPr txBox="1"/>
              <p:nvPr/>
            </p:nvSpPr>
            <p:spPr>
              <a:xfrm>
                <a:off x="8529059" y="2103828"/>
                <a:ext cx="519292" cy="369332"/>
              </a:xfrm>
              <a:prstGeom prst="rect">
                <a:avLst/>
              </a:prstGeom>
              <a:solidFill>
                <a:srgbClr val="4472C4">
                  <a:lumMod val="40000"/>
                  <a:lumOff val="60000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70" name="TextBox 269">
                <a:extLst>
                  <a:ext uri="{FF2B5EF4-FFF2-40B4-BE49-F238E27FC236}">
                    <a16:creationId xmlns:a16="http://schemas.microsoft.com/office/drawing/2014/main" id="{493FD147-DF1D-4C96-A972-6DDC99742F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9059" y="2103828"/>
                <a:ext cx="51929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1" name="Rectangle 270">
            <a:extLst>
              <a:ext uri="{FF2B5EF4-FFF2-40B4-BE49-F238E27FC236}">
                <a16:creationId xmlns:a16="http://schemas.microsoft.com/office/drawing/2014/main" id="{2AB15028-CB5C-46DC-BF78-1617EC74E99C}"/>
              </a:ext>
            </a:extLst>
          </p:cNvPr>
          <p:cNvSpPr/>
          <p:nvPr/>
        </p:nvSpPr>
        <p:spPr>
          <a:xfrm>
            <a:off x="9048351" y="2103828"/>
            <a:ext cx="524907" cy="36761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2" name="TextBox 271">
                <a:extLst>
                  <a:ext uri="{FF2B5EF4-FFF2-40B4-BE49-F238E27FC236}">
                    <a16:creationId xmlns:a16="http://schemas.microsoft.com/office/drawing/2014/main" id="{10CF97E7-2009-47CE-95AA-D95795DAA38C}"/>
                  </a:ext>
                </a:extLst>
              </p:cNvPr>
              <p:cNvSpPr txBox="1"/>
              <p:nvPr/>
            </p:nvSpPr>
            <p:spPr>
              <a:xfrm>
                <a:off x="9048351" y="2103828"/>
                <a:ext cx="519292" cy="369332"/>
              </a:xfrm>
              <a:prstGeom prst="rect">
                <a:avLst/>
              </a:prstGeom>
              <a:solidFill>
                <a:srgbClr val="4472C4">
                  <a:lumMod val="40000"/>
                  <a:lumOff val="60000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72" name="TextBox 271">
                <a:extLst>
                  <a:ext uri="{FF2B5EF4-FFF2-40B4-BE49-F238E27FC236}">
                    <a16:creationId xmlns:a16="http://schemas.microsoft.com/office/drawing/2014/main" id="{10CF97E7-2009-47CE-95AA-D95795DAA3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8351" y="2103828"/>
                <a:ext cx="519292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3" name="Rectangle 272">
            <a:extLst>
              <a:ext uri="{FF2B5EF4-FFF2-40B4-BE49-F238E27FC236}">
                <a16:creationId xmlns:a16="http://schemas.microsoft.com/office/drawing/2014/main" id="{13EA1CC2-094A-43DA-AD73-B6B868B8C56D}"/>
              </a:ext>
            </a:extLst>
          </p:cNvPr>
          <p:cNvSpPr/>
          <p:nvPr/>
        </p:nvSpPr>
        <p:spPr>
          <a:xfrm>
            <a:off x="9870491" y="2100384"/>
            <a:ext cx="524907" cy="36761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4" name="TextBox 273">
                <a:extLst>
                  <a:ext uri="{FF2B5EF4-FFF2-40B4-BE49-F238E27FC236}">
                    <a16:creationId xmlns:a16="http://schemas.microsoft.com/office/drawing/2014/main" id="{4E2487D6-B1F1-40A8-BC9C-C098AB40ECE6}"/>
                  </a:ext>
                </a:extLst>
              </p:cNvPr>
              <p:cNvSpPr txBox="1"/>
              <p:nvPr/>
            </p:nvSpPr>
            <p:spPr>
              <a:xfrm>
                <a:off x="9870491" y="2100384"/>
                <a:ext cx="519292" cy="369332"/>
              </a:xfrm>
              <a:prstGeom prst="rect">
                <a:avLst/>
              </a:prstGeom>
              <a:solidFill>
                <a:srgbClr val="FFC000">
                  <a:lumMod val="40000"/>
                  <a:lumOff val="60000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74" name="TextBox 273">
                <a:extLst>
                  <a:ext uri="{FF2B5EF4-FFF2-40B4-BE49-F238E27FC236}">
                    <a16:creationId xmlns:a16="http://schemas.microsoft.com/office/drawing/2014/main" id="{4E2487D6-B1F1-40A8-BC9C-C098AB40EC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0491" y="2100384"/>
                <a:ext cx="51929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5" name="Rectangle 274">
            <a:extLst>
              <a:ext uri="{FF2B5EF4-FFF2-40B4-BE49-F238E27FC236}">
                <a16:creationId xmlns:a16="http://schemas.microsoft.com/office/drawing/2014/main" id="{19DADE10-8B98-4B29-9DE9-752D3E92BA7B}"/>
              </a:ext>
            </a:extLst>
          </p:cNvPr>
          <p:cNvSpPr/>
          <p:nvPr/>
        </p:nvSpPr>
        <p:spPr>
          <a:xfrm>
            <a:off x="10395388" y="2100384"/>
            <a:ext cx="524907" cy="36761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" name="TextBox 275">
                <a:extLst>
                  <a:ext uri="{FF2B5EF4-FFF2-40B4-BE49-F238E27FC236}">
                    <a16:creationId xmlns:a16="http://schemas.microsoft.com/office/drawing/2014/main" id="{DBAEFC8D-FE5B-4A8D-B742-8A0F5882EEAE}"/>
                  </a:ext>
                </a:extLst>
              </p:cNvPr>
              <p:cNvSpPr txBox="1"/>
              <p:nvPr/>
            </p:nvSpPr>
            <p:spPr>
              <a:xfrm>
                <a:off x="10395388" y="2100384"/>
                <a:ext cx="519292" cy="369332"/>
              </a:xfrm>
              <a:prstGeom prst="rect">
                <a:avLst/>
              </a:prstGeom>
              <a:solidFill>
                <a:srgbClr val="FFC000">
                  <a:lumMod val="40000"/>
                  <a:lumOff val="60000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76" name="TextBox 275">
                <a:extLst>
                  <a:ext uri="{FF2B5EF4-FFF2-40B4-BE49-F238E27FC236}">
                    <a16:creationId xmlns:a16="http://schemas.microsoft.com/office/drawing/2014/main" id="{DBAEFC8D-FE5B-4A8D-B742-8A0F5882EE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5388" y="2100384"/>
                <a:ext cx="51929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7" name="Rectangle 276">
            <a:extLst>
              <a:ext uri="{FF2B5EF4-FFF2-40B4-BE49-F238E27FC236}">
                <a16:creationId xmlns:a16="http://schemas.microsoft.com/office/drawing/2014/main" id="{38234F4A-BC4C-4B30-8F07-678AC11CB678}"/>
              </a:ext>
            </a:extLst>
          </p:cNvPr>
          <p:cNvSpPr/>
          <p:nvPr/>
        </p:nvSpPr>
        <p:spPr>
          <a:xfrm>
            <a:off x="10925900" y="2100384"/>
            <a:ext cx="524907" cy="36761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8" name="TextBox 277">
                <a:extLst>
                  <a:ext uri="{FF2B5EF4-FFF2-40B4-BE49-F238E27FC236}">
                    <a16:creationId xmlns:a16="http://schemas.microsoft.com/office/drawing/2014/main" id="{E6E17A66-AAEA-4837-8E9C-8A3F0D141A17}"/>
                  </a:ext>
                </a:extLst>
              </p:cNvPr>
              <p:cNvSpPr txBox="1"/>
              <p:nvPr/>
            </p:nvSpPr>
            <p:spPr>
              <a:xfrm>
                <a:off x="10925900" y="2100384"/>
                <a:ext cx="519292" cy="369332"/>
              </a:xfrm>
              <a:prstGeom prst="rect">
                <a:avLst/>
              </a:prstGeom>
              <a:solidFill>
                <a:srgbClr val="4472C4">
                  <a:lumMod val="40000"/>
                  <a:lumOff val="60000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78" name="TextBox 277">
                <a:extLst>
                  <a:ext uri="{FF2B5EF4-FFF2-40B4-BE49-F238E27FC236}">
                    <a16:creationId xmlns:a16="http://schemas.microsoft.com/office/drawing/2014/main" id="{E6E17A66-AAEA-4837-8E9C-8A3F0D141A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5900" y="2100384"/>
                <a:ext cx="519292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9" name="Rectangle 278">
            <a:extLst>
              <a:ext uri="{FF2B5EF4-FFF2-40B4-BE49-F238E27FC236}">
                <a16:creationId xmlns:a16="http://schemas.microsoft.com/office/drawing/2014/main" id="{CC1AE2FD-6D7A-4D05-AED9-476AE0D95F12}"/>
              </a:ext>
            </a:extLst>
          </p:cNvPr>
          <p:cNvSpPr/>
          <p:nvPr/>
        </p:nvSpPr>
        <p:spPr>
          <a:xfrm>
            <a:off x="11439577" y="2100273"/>
            <a:ext cx="524907" cy="36761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0" name="TextBox 279">
                <a:extLst>
                  <a:ext uri="{FF2B5EF4-FFF2-40B4-BE49-F238E27FC236}">
                    <a16:creationId xmlns:a16="http://schemas.microsoft.com/office/drawing/2014/main" id="{391EE0AE-1325-4825-A4F0-1006CC86FE9C}"/>
                  </a:ext>
                </a:extLst>
              </p:cNvPr>
              <p:cNvSpPr txBox="1"/>
              <p:nvPr/>
            </p:nvSpPr>
            <p:spPr>
              <a:xfrm>
                <a:off x="11439577" y="2100273"/>
                <a:ext cx="519292" cy="369332"/>
              </a:xfrm>
              <a:prstGeom prst="rect">
                <a:avLst/>
              </a:prstGeom>
              <a:solidFill>
                <a:srgbClr val="4472C4">
                  <a:lumMod val="40000"/>
                  <a:lumOff val="60000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80" name="TextBox 279">
                <a:extLst>
                  <a:ext uri="{FF2B5EF4-FFF2-40B4-BE49-F238E27FC236}">
                    <a16:creationId xmlns:a16="http://schemas.microsoft.com/office/drawing/2014/main" id="{391EE0AE-1325-4825-A4F0-1006CC86FE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9577" y="2100273"/>
                <a:ext cx="519292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1" name="TextBox 280">
            <a:extLst>
              <a:ext uri="{FF2B5EF4-FFF2-40B4-BE49-F238E27FC236}">
                <a16:creationId xmlns:a16="http://schemas.microsoft.com/office/drawing/2014/main" id="{94DA9959-083B-4AE5-9289-F731D4A6A994}"/>
              </a:ext>
            </a:extLst>
          </p:cNvPr>
          <p:cNvSpPr txBox="1"/>
          <p:nvPr/>
        </p:nvSpPr>
        <p:spPr>
          <a:xfrm>
            <a:off x="1391011" y="1207482"/>
            <a:ext cx="1289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Process 0</a:t>
            </a:r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id="{1BAF8BF1-8E13-4C87-85A1-0861B273121F}"/>
              </a:ext>
            </a:extLst>
          </p:cNvPr>
          <p:cNvSpPr txBox="1"/>
          <p:nvPr/>
        </p:nvSpPr>
        <p:spPr>
          <a:xfrm>
            <a:off x="5413608" y="1206534"/>
            <a:ext cx="1289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Process 1</a:t>
            </a:r>
          </a:p>
        </p:txBody>
      </p:sp>
      <p:sp>
        <p:nvSpPr>
          <p:cNvPr id="283" name="TextBox 282">
            <a:extLst>
              <a:ext uri="{FF2B5EF4-FFF2-40B4-BE49-F238E27FC236}">
                <a16:creationId xmlns:a16="http://schemas.microsoft.com/office/drawing/2014/main" id="{781BEAC1-A292-40A6-BC33-3CAE277F66EA}"/>
              </a:ext>
            </a:extLst>
          </p:cNvPr>
          <p:cNvSpPr txBox="1"/>
          <p:nvPr/>
        </p:nvSpPr>
        <p:spPr>
          <a:xfrm>
            <a:off x="7872902" y="1206534"/>
            <a:ext cx="1289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Process 0</a:t>
            </a:r>
          </a:p>
        </p:txBody>
      </p:sp>
      <p:sp>
        <p:nvSpPr>
          <p:cNvPr id="284" name="TextBox 283">
            <a:extLst>
              <a:ext uri="{FF2B5EF4-FFF2-40B4-BE49-F238E27FC236}">
                <a16:creationId xmlns:a16="http://schemas.microsoft.com/office/drawing/2014/main" id="{AF321BAE-1F85-4D08-B79E-3666C602D183}"/>
              </a:ext>
            </a:extLst>
          </p:cNvPr>
          <p:cNvSpPr txBox="1"/>
          <p:nvPr/>
        </p:nvSpPr>
        <p:spPr>
          <a:xfrm>
            <a:off x="10469134" y="1206534"/>
            <a:ext cx="1289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Process 1</a:t>
            </a:r>
          </a:p>
        </p:txBody>
      </p:sp>
    </p:spTree>
    <p:extLst>
      <p:ext uri="{BB962C8B-B14F-4D97-AF65-F5344CB8AC3E}">
        <p14:creationId xmlns:p14="http://schemas.microsoft.com/office/powerpoint/2010/main" val="4021384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itle 4"/>
          <p:cNvSpPr>
            <a:spLocks noGrp="1"/>
          </p:cNvSpPr>
          <p:nvPr>
            <p:ph type="title"/>
          </p:nvPr>
        </p:nvSpPr>
        <p:spPr>
          <a:xfrm>
            <a:off x="398349" y="93826"/>
            <a:ext cx="10260388" cy="648980"/>
          </a:xfrm>
        </p:spPr>
        <p:txBody>
          <a:bodyPr lIns="121889" tIns="60945" rIns="121889" bIns="60945" anchor="ctr">
            <a:noAutofit/>
          </a:bodyPr>
          <a:lstStyle/>
          <a:p>
            <a:r>
              <a:rPr lang="en-US" sz="4800" b="1" spc="-1" dirty="0">
                <a:solidFill>
                  <a:srgbClr val="CD052B"/>
                </a:solidFill>
                <a:latin typeface="Calibri"/>
                <a:cs typeface="+mj-cs"/>
              </a:rPr>
              <a:t>Overview</a:t>
            </a:r>
            <a:r>
              <a:rPr lang="en-US" dirty="0">
                <a:latin typeface="+mj-lt"/>
                <a:cs typeface="Calibri"/>
              </a:rPr>
              <a:t> </a:t>
            </a:r>
            <a:r>
              <a:rPr lang="en-US" sz="4800" b="1" spc="-1" dirty="0">
                <a:solidFill>
                  <a:srgbClr val="CD052B"/>
                </a:solidFill>
                <a:latin typeface="Calibri"/>
                <a:cs typeface="+mj-cs"/>
              </a:rPr>
              <a:t>of the MVAPICH2 Project</a:t>
            </a:r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398350" y="743093"/>
            <a:ext cx="6774349" cy="579995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30000"/>
              </a:lnSpc>
            </a:pPr>
            <a:r>
              <a:rPr lang="en-US" sz="1468" dirty="0">
                <a:latin typeface="+mj-lt"/>
                <a:cs typeface="Calibri"/>
              </a:rPr>
              <a:t>High Performance open-source MPI Library </a:t>
            </a:r>
          </a:p>
          <a:p>
            <a:pPr>
              <a:lnSpc>
                <a:spcPct val="130000"/>
              </a:lnSpc>
            </a:pPr>
            <a:r>
              <a:rPr lang="en-US" sz="1468" dirty="0">
                <a:latin typeface="+mj-lt"/>
                <a:cs typeface="Calibri"/>
              </a:rPr>
              <a:t>Support for multiple interconnects</a:t>
            </a:r>
          </a:p>
          <a:p>
            <a:pPr lvl="1">
              <a:lnSpc>
                <a:spcPct val="130000"/>
              </a:lnSpc>
            </a:pPr>
            <a:r>
              <a:rPr lang="en-US" sz="1200" dirty="0">
                <a:solidFill>
                  <a:srgbClr val="FF0000"/>
                </a:solidFill>
                <a:latin typeface="+mj-lt"/>
                <a:cs typeface="Calibri"/>
              </a:rPr>
              <a:t>InfiniBand, Omni-Path, Ethernet/iWARP, RDMA over Converged Ethernet (RoCE),  AWS EFA, OPX, Broadcom RoCE, Intel Ethernet, Rockport Networks, Slingshot 10/11</a:t>
            </a:r>
          </a:p>
          <a:p>
            <a:pPr>
              <a:lnSpc>
                <a:spcPct val="130000"/>
              </a:lnSpc>
            </a:pPr>
            <a:r>
              <a:rPr lang="en-US" sz="1468" dirty="0">
                <a:latin typeface="+mj-lt"/>
                <a:cs typeface="Calibri"/>
              </a:rPr>
              <a:t>Support for multiple platforms</a:t>
            </a:r>
          </a:p>
          <a:p>
            <a:pPr lvl="1">
              <a:lnSpc>
                <a:spcPct val="130000"/>
              </a:lnSpc>
            </a:pPr>
            <a:r>
              <a:rPr lang="en-US" sz="1200" dirty="0">
                <a:latin typeface="+mj-lt"/>
                <a:cs typeface="Calibri"/>
              </a:rPr>
              <a:t>x86, OpenPOWER, ARM, Xeon-Phi, GPGPUs (NVIDIA and AMD)</a:t>
            </a:r>
          </a:p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FF0000"/>
                </a:solidFill>
                <a:latin typeface="+mj-lt"/>
                <a:cs typeface="Calibri"/>
              </a:rPr>
              <a:t>Started in 2001, first open-source version demonstrated at SC ‘02</a:t>
            </a:r>
          </a:p>
          <a:p>
            <a:pPr>
              <a:lnSpc>
                <a:spcPct val="130000"/>
              </a:lnSpc>
            </a:pPr>
            <a:r>
              <a:rPr lang="en-US" sz="1468" dirty="0">
                <a:latin typeface="+mj-lt"/>
                <a:cs typeface="Calibri"/>
              </a:rPr>
              <a:t>Supports the latest MPI-3.1 standard</a:t>
            </a:r>
          </a:p>
          <a:p>
            <a:pPr>
              <a:lnSpc>
                <a:spcPct val="130000"/>
              </a:lnSpc>
            </a:pPr>
            <a:r>
              <a:rPr lang="en-US" sz="1600" dirty="0">
                <a:latin typeface="+mj-lt"/>
                <a:cs typeface="Calibri"/>
                <a:hlinkClick r:id="rId3"/>
              </a:rPr>
              <a:t>http://mvapich.cse.ohio-state.edu</a:t>
            </a:r>
            <a:r>
              <a:rPr lang="en-US" sz="1600" dirty="0">
                <a:latin typeface="+mj-lt"/>
                <a:cs typeface="Calibri"/>
              </a:rPr>
              <a:t> </a:t>
            </a:r>
          </a:p>
          <a:p>
            <a:pPr>
              <a:lnSpc>
                <a:spcPct val="130000"/>
              </a:lnSpc>
            </a:pPr>
            <a:r>
              <a:rPr lang="en-US" sz="1468" dirty="0">
                <a:latin typeface="+mj-lt"/>
                <a:cs typeface="Calibri"/>
              </a:rPr>
              <a:t>Additional optimized versions for different systems/environments:</a:t>
            </a:r>
          </a:p>
          <a:p>
            <a:pPr lvl="1">
              <a:lnSpc>
                <a:spcPct val="130000"/>
              </a:lnSpc>
            </a:pPr>
            <a:r>
              <a:rPr lang="en-US" sz="1068" dirty="0">
                <a:cs typeface="Calibri"/>
              </a:rPr>
              <a:t>MVAPICH2-X (Advanced MPI + PGAS), since 2011</a:t>
            </a:r>
          </a:p>
          <a:p>
            <a:pPr lvl="1">
              <a:lnSpc>
                <a:spcPct val="130000"/>
              </a:lnSpc>
            </a:pPr>
            <a:r>
              <a:rPr lang="en-US" sz="1067" dirty="0"/>
              <a:t>MVAPICH2-GDR with support for NVIDIA (since 2014) and AMD (since 2020) GPUs</a:t>
            </a:r>
          </a:p>
          <a:p>
            <a:pPr lvl="1">
              <a:lnSpc>
                <a:spcPct val="130000"/>
              </a:lnSpc>
            </a:pPr>
            <a:r>
              <a:rPr lang="en-US" sz="1068" dirty="0">
                <a:cs typeface="Calibri"/>
              </a:rPr>
              <a:t>MVAPICH2-MIC with support for Intel Xeon-Phi, since 2014</a:t>
            </a:r>
          </a:p>
          <a:p>
            <a:pPr lvl="1">
              <a:lnSpc>
                <a:spcPct val="130000"/>
              </a:lnSpc>
            </a:pPr>
            <a:r>
              <a:rPr lang="en-US" sz="1068" dirty="0">
                <a:cs typeface="Calibri"/>
              </a:rPr>
              <a:t>MVAPICH2-Virt with virtualization support, since 2015</a:t>
            </a:r>
          </a:p>
          <a:p>
            <a:pPr lvl="1">
              <a:lnSpc>
                <a:spcPct val="130000"/>
              </a:lnSpc>
            </a:pPr>
            <a:r>
              <a:rPr lang="en-US" sz="1068" dirty="0">
                <a:cs typeface="Calibri"/>
              </a:rPr>
              <a:t>MVAPICH2-EA with support for Energy-Awareness, since 2015</a:t>
            </a:r>
          </a:p>
          <a:p>
            <a:pPr lvl="1">
              <a:lnSpc>
                <a:spcPct val="130000"/>
              </a:lnSpc>
            </a:pPr>
            <a:r>
              <a:rPr lang="en-US" sz="1068" dirty="0">
                <a:cs typeface="Calibri"/>
              </a:rPr>
              <a:t>MVAPICH2-Azure for Azure HPC IB instances, since 2019</a:t>
            </a:r>
          </a:p>
          <a:p>
            <a:pPr lvl="1">
              <a:lnSpc>
                <a:spcPct val="130000"/>
              </a:lnSpc>
            </a:pPr>
            <a:r>
              <a:rPr lang="en-US" sz="1068" dirty="0">
                <a:cs typeface="Calibri"/>
              </a:rPr>
              <a:t>MVAPICH2-X-AWS for AWS HPC+EFA instances, since 2019</a:t>
            </a:r>
          </a:p>
          <a:p>
            <a:pPr>
              <a:lnSpc>
                <a:spcPct val="130000"/>
              </a:lnSpc>
            </a:pPr>
            <a:r>
              <a:rPr lang="en-US" sz="1468" dirty="0">
                <a:cs typeface="Calibri"/>
              </a:rPr>
              <a:t>Tools:</a:t>
            </a:r>
          </a:p>
          <a:p>
            <a:pPr lvl="1">
              <a:lnSpc>
                <a:spcPct val="130000"/>
              </a:lnSpc>
            </a:pPr>
            <a:r>
              <a:rPr lang="en-US" sz="1200" dirty="0">
                <a:cs typeface="Calibri"/>
              </a:rPr>
              <a:t>OSU MPI Micro-Benchmarks (OMB), since 2003</a:t>
            </a:r>
          </a:p>
          <a:p>
            <a:pPr lvl="1">
              <a:lnSpc>
                <a:spcPct val="130000"/>
              </a:lnSpc>
            </a:pPr>
            <a:r>
              <a:rPr lang="en-US" sz="1200" dirty="0">
                <a:cs typeface="Calibri"/>
              </a:rPr>
              <a:t>OSU InfiniBand Network Analysis and Monitoring (INAM), since 2015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6646016" y="2489688"/>
            <a:ext cx="5417648" cy="3643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768" tIns="61384" rIns="122768" bIns="61384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lang="en-US" sz="18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rgbClr val="FF0000"/>
                </a:solidFill>
                <a:latin typeface="+mn-lt"/>
                <a:cs typeface="Calibri"/>
              </a:rPr>
              <a:t>Used by more than 3,290 organizations in 90 countries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rgbClr val="FF0000"/>
                </a:solidFill>
                <a:latin typeface="+mn-lt"/>
                <a:cs typeface="Calibri"/>
              </a:rPr>
              <a:t>More than 1.63 Million downloads from the OSU site directly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400" kern="0" dirty="0">
                <a:latin typeface="+mn-lt"/>
                <a:ea typeface="Calibri" charset="0"/>
                <a:cs typeface="Calibri"/>
              </a:rPr>
              <a:t>Empowering many TOP500 clusters (Nov ‘22 ranking)</a:t>
            </a:r>
          </a:p>
          <a:p>
            <a:pPr lvl="1">
              <a:lnSpc>
                <a:spcPct val="130000"/>
              </a:lnSpc>
            </a:pPr>
            <a:r>
              <a:rPr lang="en-US" sz="1400" kern="0" dirty="0">
                <a:latin typeface="+mn-lt"/>
                <a:ea typeface="Calibri" charset="0"/>
                <a:cs typeface="Calibri" charset="0"/>
              </a:rPr>
              <a:t>7</a:t>
            </a:r>
            <a:r>
              <a:rPr lang="en-US" sz="1400" kern="0" baseline="30000" dirty="0">
                <a:latin typeface="+mn-lt"/>
                <a:ea typeface="Calibri" charset="0"/>
                <a:cs typeface="Calibri" charset="0"/>
              </a:rPr>
              <a:t>th</a:t>
            </a:r>
            <a:r>
              <a:rPr lang="en-US" sz="1400" kern="0" dirty="0">
                <a:latin typeface="+mn-lt"/>
                <a:ea typeface="Calibri" charset="0"/>
                <a:cs typeface="Calibri" charset="0"/>
              </a:rPr>
              <a:t> , 10,649,600-core (Sunway TaihuLight) at NSC, Wuxi, China</a:t>
            </a:r>
          </a:p>
          <a:p>
            <a:pPr lvl="1">
              <a:lnSpc>
                <a:spcPct val="130000"/>
              </a:lnSpc>
            </a:pPr>
            <a:r>
              <a:rPr lang="en-US" sz="1400" kern="0" dirty="0">
                <a:solidFill>
                  <a:schemeClr val="bg2"/>
                </a:solidFill>
                <a:latin typeface="+mn-lt"/>
                <a:ea typeface="Calibri" charset="0"/>
                <a:cs typeface="Calibri"/>
              </a:rPr>
              <a:t>19</a:t>
            </a:r>
            <a:r>
              <a:rPr lang="en-US" sz="1400" kern="0" baseline="30000" dirty="0">
                <a:solidFill>
                  <a:schemeClr val="bg2"/>
                </a:solidFill>
                <a:latin typeface="+mn-lt"/>
                <a:ea typeface="Calibri" charset="0"/>
                <a:cs typeface="Calibri"/>
              </a:rPr>
              <a:t>th</a:t>
            </a:r>
            <a:r>
              <a:rPr lang="en-US" sz="1400" kern="0" dirty="0">
                <a:solidFill>
                  <a:schemeClr val="bg2"/>
                </a:solidFill>
                <a:latin typeface="+mn-lt"/>
                <a:ea typeface="Calibri" charset="0"/>
                <a:cs typeface="Calibri"/>
              </a:rPr>
              <a:t>, 448, 448 cores (Frontera) at TACC</a:t>
            </a:r>
          </a:p>
          <a:p>
            <a:pPr lvl="1">
              <a:lnSpc>
                <a:spcPct val="130000"/>
              </a:lnSpc>
            </a:pPr>
            <a:r>
              <a:rPr lang="en-US" sz="1400" kern="0" dirty="0">
                <a:solidFill>
                  <a:schemeClr val="bg2"/>
                </a:solidFill>
                <a:latin typeface="+mn-lt"/>
                <a:ea typeface="Calibri" charset="0"/>
                <a:cs typeface="Calibri"/>
              </a:rPr>
              <a:t>34</a:t>
            </a:r>
            <a:r>
              <a:rPr lang="en-US" sz="1400" kern="0" baseline="30000" dirty="0">
                <a:solidFill>
                  <a:schemeClr val="bg2"/>
                </a:solidFill>
                <a:latin typeface="+mn-lt"/>
                <a:ea typeface="Calibri" charset="0"/>
                <a:cs typeface="Calibri"/>
              </a:rPr>
              <a:t>th</a:t>
            </a:r>
            <a:r>
              <a:rPr lang="en-US" sz="1400" kern="0" dirty="0">
                <a:solidFill>
                  <a:schemeClr val="bg2"/>
                </a:solidFill>
                <a:latin typeface="+mn-lt"/>
                <a:ea typeface="Calibri" charset="0"/>
                <a:cs typeface="Calibri"/>
              </a:rPr>
              <a:t>, 288,288 cores (Lassen) at LLNL</a:t>
            </a:r>
          </a:p>
          <a:p>
            <a:pPr lvl="1">
              <a:lnSpc>
                <a:spcPct val="130000"/>
              </a:lnSpc>
            </a:pPr>
            <a:r>
              <a:rPr lang="en-US" sz="1400" kern="0" dirty="0">
                <a:solidFill>
                  <a:schemeClr val="bg2"/>
                </a:solidFill>
                <a:latin typeface="+mn-lt"/>
                <a:ea typeface="Calibri" charset="0"/>
                <a:cs typeface="Calibri"/>
              </a:rPr>
              <a:t>46</a:t>
            </a:r>
            <a:r>
              <a:rPr lang="en-US" sz="1400" kern="0" baseline="30000" dirty="0">
                <a:solidFill>
                  <a:schemeClr val="bg2"/>
                </a:solidFill>
                <a:latin typeface="+mn-lt"/>
                <a:ea typeface="Calibri" charset="0"/>
                <a:cs typeface="Calibri"/>
              </a:rPr>
              <a:t>th</a:t>
            </a:r>
            <a:r>
              <a:rPr lang="en-US" sz="1400" kern="0" dirty="0">
                <a:solidFill>
                  <a:schemeClr val="bg2"/>
                </a:solidFill>
                <a:latin typeface="+mn-lt"/>
                <a:ea typeface="Calibri" charset="0"/>
                <a:cs typeface="Calibri"/>
              </a:rPr>
              <a:t>, 570,020 cores (Nurion) in South Korea </a:t>
            </a:r>
            <a:r>
              <a:rPr lang="en-US" sz="1400" kern="0" dirty="0">
                <a:latin typeface="+mn-lt"/>
                <a:ea typeface="Calibri" charset="0"/>
                <a:cs typeface="Calibri"/>
              </a:rPr>
              <a:t>and many others</a:t>
            </a:r>
          </a:p>
          <a:p>
            <a:pPr>
              <a:lnSpc>
                <a:spcPct val="130000"/>
              </a:lnSpc>
            </a:pPr>
            <a:r>
              <a:rPr lang="en-US" sz="1400" kern="0" dirty="0">
                <a:latin typeface="+mn-lt"/>
                <a:cs typeface="Calibri"/>
              </a:rPr>
              <a:t>Available with software stacks of many vendors and Linux Distros (RedHat, SuSE, OpenHPC, and Spack)</a:t>
            </a:r>
          </a:p>
          <a:p>
            <a:pPr>
              <a:lnSpc>
                <a:spcPct val="130000"/>
              </a:lnSpc>
            </a:pPr>
            <a:r>
              <a:rPr lang="en-US" sz="1400" kern="0" dirty="0">
                <a:latin typeface="+mn-lt"/>
                <a:cs typeface="Calibri"/>
              </a:rPr>
              <a:t>Partner in the 19</a:t>
            </a:r>
            <a:r>
              <a:rPr lang="en-US" sz="1400" kern="0" baseline="30000" dirty="0">
                <a:latin typeface="+mn-lt"/>
                <a:cs typeface="Calibri"/>
              </a:rPr>
              <a:t>th</a:t>
            </a:r>
            <a:r>
              <a:rPr lang="en-US" sz="1400" kern="0" dirty="0">
                <a:latin typeface="+mn-lt"/>
                <a:cs typeface="Calibri"/>
              </a:rPr>
              <a:t> ranked TACC Frontera system</a:t>
            </a:r>
          </a:p>
          <a:p>
            <a:pPr>
              <a:lnSpc>
                <a:spcPct val="130000"/>
              </a:lnSpc>
            </a:pPr>
            <a:r>
              <a:rPr lang="en-US" sz="1400" dirty="0">
                <a:solidFill>
                  <a:srgbClr val="FF0000"/>
                </a:solidFill>
              </a:rPr>
              <a:t>Empowering Top500 systems for more than 16 years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C8532A-2EC9-48BB-8CA4-35F554CB4F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72699" y="868249"/>
            <a:ext cx="4733384" cy="133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1261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775800" y="238680"/>
            <a:ext cx="10794600" cy="7722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4800" b="1" strike="noStrike" spc="-1">
                <a:solidFill>
                  <a:srgbClr val="CD052B"/>
                </a:solidFill>
                <a:latin typeface="Calibri"/>
                <a:ea typeface="DejaVu Sans"/>
              </a:rPr>
              <a:t>Experimental results</a:t>
            </a:r>
            <a:endParaRPr lang="en-US" sz="4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PlaceHolder 1"/>
          <p:cNvSpPr/>
          <p:nvPr/>
        </p:nvSpPr>
        <p:spPr>
          <a:xfrm>
            <a:off x="786959" y="1205280"/>
            <a:ext cx="10690665" cy="5103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numCol="1" spcCol="0" anchor="t">
            <a:noAutofit/>
          </a:bodyPr>
          <a:lstStyle/>
          <a:p>
            <a:pPr marL="228600" indent="-228600">
              <a:lnSpc>
                <a:spcPct val="12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We run 1 process per node, 2 nodes on two different platforms with the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Infiniband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HDR-200 interconnect</a:t>
            </a:r>
            <a:endParaRPr lang="en-US" sz="2400" b="0" strike="noStrike" spc="-1" dirty="0">
              <a:latin typeface="Arial"/>
            </a:endParaRPr>
          </a:p>
          <a:p>
            <a:pPr marL="685800" lvl="1" indent="-228600">
              <a:lnSpc>
                <a:spcPct val="12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it-IT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AMD EPYC 7713 64-Core Processor </a:t>
            </a:r>
            <a:endParaRPr lang="en-US" sz="2000" b="0" strike="noStrike" spc="-1" dirty="0">
              <a:latin typeface="Arial"/>
            </a:endParaRPr>
          </a:p>
          <a:p>
            <a:pPr marL="228600" indent="-228600">
              <a:lnSpc>
                <a:spcPct val="12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Since AMD does not support Optane, we only measure compute/communication time on the platform and use staging overheads obtained on the intel platform</a:t>
            </a:r>
            <a:endParaRPr lang="en-US" sz="2400" b="0" strike="noStrike" spc="-1" dirty="0">
              <a:latin typeface="Arial"/>
            </a:endParaRPr>
          </a:p>
          <a:p>
            <a:pPr marL="228600" indent="-228600">
              <a:lnSpc>
                <a:spcPct val="12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We compare CPU-only algorithms with emulated FPGAs</a:t>
            </a:r>
            <a:endParaRPr lang="en-US" sz="2400" b="0" strike="noStrike" spc="-1" dirty="0">
              <a:latin typeface="Arial"/>
            </a:endParaRPr>
          </a:p>
          <a:p>
            <a:pPr marL="685800" lvl="1" indent="-228600">
              <a:lnSpc>
                <a:spcPct val="12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Each 10X, 50X and 100X faster than the CPU respectively</a:t>
            </a:r>
            <a:endParaRPr lang="en-US" sz="2000" b="0" strike="noStrike" spc="-1" dirty="0">
              <a:latin typeface="Arial"/>
            </a:endParaRPr>
          </a:p>
          <a:p>
            <a:pPr marL="228600" indent="-228600">
              <a:lnSpc>
                <a:spcPct val="12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Use representative long vector message range : 1M – 16M </a:t>
            </a:r>
            <a:endParaRPr lang="en-US" sz="24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420"/>
              </a:spcBef>
              <a:buNone/>
            </a:pPr>
            <a:endParaRPr lang="en-US" sz="2500" b="0" strike="noStrike" spc="-1" dirty="0">
              <a:latin typeface="Arial"/>
            </a:endParaRPr>
          </a:p>
          <a:p>
            <a:pPr marL="1123920" indent="-285840">
              <a:lnSpc>
                <a:spcPct val="120000"/>
              </a:lnSpc>
              <a:spcBef>
                <a:spcPts val="420"/>
              </a:spcBef>
              <a:buNone/>
              <a:tabLst>
                <a:tab pos="0" algn="l"/>
              </a:tabLst>
            </a:pPr>
            <a:endParaRPr lang="en-US" sz="1700" b="0" strike="noStrike" spc="-1" dirty="0">
              <a:latin typeface="Arial"/>
            </a:endParaRPr>
          </a:p>
          <a:p>
            <a:pPr marL="228600" indent="-228600">
              <a:lnSpc>
                <a:spcPct val="120000"/>
              </a:lnSpc>
              <a:spcBef>
                <a:spcPts val="479"/>
              </a:spcBef>
              <a:buNone/>
              <a:tabLst>
                <a:tab pos="0" algn="l"/>
              </a:tabLst>
            </a:pPr>
            <a:endParaRPr lang="en-US" sz="2400" b="0" strike="noStrike" spc="-1" dirty="0">
              <a:latin typeface="Arial"/>
            </a:endParaRPr>
          </a:p>
          <a:p>
            <a:pPr marL="228600" indent="-228600">
              <a:lnSpc>
                <a:spcPct val="120000"/>
              </a:lnSpc>
              <a:spcBef>
                <a:spcPts val="1417"/>
              </a:spcBef>
              <a:buNone/>
              <a:tabLst>
                <a:tab pos="0" algn="l"/>
              </a:tabLst>
            </a:pPr>
            <a:endParaRPr lang="en-US" sz="2100" b="0" strike="noStrike" spc="-1" dirty="0">
              <a:latin typeface="Arial"/>
            </a:endParaRPr>
          </a:p>
          <a:p>
            <a:pPr marL="228600" indent="-228600">
              <a:lnSpc>
                <a:spcPct val="120000"/>
              </a:lnSpc>
              <a:spcBef>
                <a:spcPts val="479"/>
              </a:spcBef>
              <a:buNone/>
              <a:tabLst>
                <a:tab pos="0" algn="l"/>
              </a:tabLst>
            </a:pPr>
            <a:endParaRPr lang="en-US" sz="2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775800" y="238680"/>
            <a:ext cx="10794600" cy="7722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4800" b="1" strike="noStrike" spc="-1" dirty="0">
                <a:solidFill>
                  <a:srgbClr val="CD052B"/>
                </a:solidFill>
                <a:latin typeface="Calibri"/>
                <a:ea typeface="DejaVu Sans"/>
              </a:rPr>
              <a:t>Experimental results : Overall latency</a:t>
            </a:r>
            <a:endParaRPr lang="en-US" sz="4800" b="0" strike="noStrike" spc="-1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37" name="Chart 48"/>
          <p:cNvGraphicFramePr/>
          <p:nvPr>
            <p:extLst>
              <p:ext uri="{D42A27DB-BD31-4B8C-83A1-F6EECF244321}">
                <p14:modId xmlns:p14="http://schemas.microsoft.com/office/powerpoint/2010/main" val="3432716851"/>
              </p:ext>
            </p:extLst>
          </p:nvPr>
        </p:nvGraphicFramePr>
        <p:xfrm>
          <a:off x="6075555" y="1473510"/>
          <a:ext cx="5494845" cy="3875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8" name="PlaceHolder 1"/>
          <p:cNvSpPr/>
          <p:nvPr/>
        </p:nvSpPr>
        <p:spPr>
          <a:xfrm>
            <a:off x="546660" y="1442970"/>
            <a:ext cx="4882590" cy="4748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numCol="1" spcCol="0" anchor="t">
            <a:noAutofit/>
          </a:bodyPr>
          <a:lstStyle/>
          <a:p>
            <a:pPr marL="228600" indent="-228600">
              <a:lnSpc>
                <a:spcPct val="12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Staging to FPGA performs up to ~30% better than CPU based algorithm on AMD platforms for 4M and 8M messages</a:t>
            </a:r>
          </a:p>
          <a:p>
            <a:pPr marL="228600" indent="-228600">
              <a:lnSpc>
                <a:spcPct val="12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endParaRPr lang="en-US" sz="2000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 marL="228600" indent="-228600">
              <a:lnSpc>
                <a:spcPct val="12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We are working closely on lowering host-to-SCM/FPGA latency and coming up with better near-memor</a:t>
            </a:r>
            <a:r>
              <a:rPr lang="en-US" sz="2000" spc="-1" dirty="0">
                <a:solidFill>
                  <a:srgbClr val="000000"/>
                </a:solidFill>
                <a:latin typeface="Calibri"/>
                <a:ea typeface="DejaVu Sans"/>
              </a:rPr>
              <a:t>y reduction designs</a:t>
            </a:r>
          </a:p>
          <a:p>
            <a:pPr marL="228600" indent="-228600">
              <a:lnSpc>
                <a:spcPct val="12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endParaRPr lang="en-US" sz="2000" b="0" strike="noStrike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 marL="228600" indent="-228600">
              <a:lnSpc>
                <a:spcPct val="12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 </a:t>
            </a:r>
            <a:r>
              <a:rPr lang="en-US" sz="2000" spc="-1" dirty="0">
                <a:solidFill>
                  <a:srgbClr val="000000"/>
                </a:solidFill>
                <a:latin typeface="Calibri"/>
                <a:ea typeface="DejaVu Sans"/>
              </a:rPr>
              <a:t>prototype HW implementation is underway</a:t>
            </a:r>
            <a:endParaRPr lang="en-US" sz="2000" b="0" strike="noStrike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 marL="228600" indent="-228600">
              <a:lnSpc>
                <a:spcPct val="12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endParaRPr lang="en-US" sz="2000" b="0" strike="noStrike" spc="-1" dirty="0">
              <a:latin typeface="Arial"/>
            </a:endParaRPr>
          </a:p>
        </p:txBody>
      </p:sp>
      <p:sp>
        <p:nvSpPr>
          <p:cNvPr id="240" name="TextBox 6"/>
          <p:cNvSpPr/>
          <p:nvPr/>
        </p:nvSpPr>
        <p:spPr>
          <a:xfrm>
            <a:off x="6837555" y="1220055"/>
            <a:ext cx="3833640" cy="577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400" b="1" strike="noStrike" spc="-1" dirty="0">
                <a:solidFill>
                  <a:srgbClr val="595959"/>
                </a:solidFill>
                <a:latin typeface="Arial"/>
                <a:ea typeface="DejaVu Sans"/>
              </a:rPr>
              <a:t>AMD EPYC 7713 64-Core Processor </a:t>
            </a:r>
            <a:endParaRPr lang="en-US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0" y="238680"/>
            <a:ext cx="12191400" cy="7722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4800" b="1" strike="noStrike" spc="-1">
                <a:solidFill>
                  <a:srgbClr val="CD052B"/>
                </a:solidFill>
                <a:latin typeface="Calibri"/>
                <a:ea typeface="DejaVu Sans"/>
              </a:rPr>
              <a:t>THANK YOU!</a:t>
            </a:r>
            <a:endParaRPr lang="en-US" sz="4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62" name="Group 4"/>
          <p:cNvGrpSpPr/>
          <p:nvPr/>
        </p:nvGrpSpPr>
        <p:grpSpPr>
          <a:xfrm>
            <a:off x="5086080" y="1442880"/>
            <a:ext cx="2101680" cy="1621440"/>
            <a:chOff x="5086080" y="1442880"/>
            <a:chExt cx="2101680" cy="1621440"/>
          </a:xfrm>
        </p:grpSpPr>
        <p:sp>
          <p:nvSpPr>
            <p:cNvPr id="263" name="Oval 5"/>
            <p:cNvSpPr/>
            <p:nvPr/>
          </p:nvSpPr>
          <p:spPr>
            <a:xfrm>
              <a:off x="5331960" y="1563840"/>
              <a:ext cx="1613160" cy="1193400"/>
            </a:xfrm>
            <a:prstGeom prst="ellipse">
              <a:avLst/>
            </a:prstGeom>
            <a:gradFill rotWithShape="0">
              <a:gsLst>
                <a:gs pos="0">
                  <a:srgbClr val="009999"/>
                </a:gs>
                <a:gs pos="100000">
                  <a:srgbClr val="440000"/>
                </a:gs>
              </a:gsLst>
              <a:path path="rect">
                <a:fillToRect r="100000" b="100000"/>
              </a:path>
            </a:gradFill>
            <a:ln w="9525">
              <a:solidFill>
                <a:srgbClr val="FF339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grpSp>
          <p:nvGrpSpPr>
            <p:cNvPr id="264" name="Group 6"/>
            <p:cNvGrpSpPr/>
            <p:nvPr/>
          </p:nvGrpSpPr>
          <p:grpSpPr>
            <a:xfrm>
              <a:off x="5581440" y="1764000"/>
              <a:ext cx="373320" cy="199080"/>
              <a:chOff x="5581440" y="1764000"/>
              <a:chExt cx="373320" cy="199080"/>
            </a:xfrm>
          </p:grpSpPr>
          <p:sp>
            <p:nvSpPr>
              <p:cNvPr id="265" name="Rectangle 7"/>
              <p:cNvSpPr/>
              <p:nvPr/>
            </p:nvSpPr>
            <p:spPr>
              <a:xfrm>
                <a:off x="5664600" y="1790640"/>
                <a:ext cx="82440" cy="52560"/>
              </a:xfrm>
              <a:prstGeom prst="rect">
                <a:avLst/>
              </a:prstGeom>
              <a:noFill/>
              <a:ln w="9525">
                <a:solidFill>
                  <a:srgbClr val="FF3399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66" name="Rectangle 8"/>
              <p:cNvSpPr/>
              <p:nvPr/>
            </p:nvSpPr>
            <p:spPr>
              <a:xfrm>
                <a:off x="5810040" y="1790640"/>
                <a:ext cx="82440" cy="52560"/>
              </a:xfrm>
              <a:prstGeom prst="rect">
                <a:avLst/>
              </a:prstGeom>
              <a:noFill/>
              <a:ln w="9525">
                <a:solidFill>
                  <a:srgbClr val="FF3399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67" name="Rectangle 9"/>
              <p:cNvSpPr/>
              <p:nvPr/>
            </p:nvSpPr>
            <p:spPr>
              <a:xfrm>
                <a:off x="5664600" y="1883880"/>
                <a:ext cx="82440" cy="52560"/>
              </a:xfrm>
              <a:prstGeom prst="rect">
                <a:avLst/>
              </a:prstGeom>
              <a:noFill/>
              <a:ln w="9525">
                <a:solidFill>
                  <a:srgbClr val="FF3399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68" name="Rectangle 10"/>
              <p:cNvSpPr/>
              <p:nvPr/>
            </p:nvSpPr>
            <p:spPr>
              <a:xfrm>
                <a:off x="5810040" y="1883880"/>
                <a:ext cx="82440" cy="52560"/>
              </a:xfrm>
              <a:prstGeom prst="rect">
                <a:avLst/>
              </a:prstGeom>
              <a:noFill/>
              <a:ln w="9525">
                <a:solidFill>
                  <a:srgbClr val="FF3399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69" name="Oval 11"/>
              <p:cNvSpPr/>
              <p:nvPr/>
            </p:nvSpPr>
            <p:spPr>
              <a:xfrm>
                <a:off x="5581440" y="1764000"/>
                <a:ext cx="373320" cy="199080"/>
              </a:xfrm>
              <a:prstGeom prst="ellipse">
                <a:avLst/>
              </a:prstGeom>
              <a:noFill/>
              <a:ln w="9525">
                <a:solidFill>
                  <a:srgbClr val="FF3399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70" name="Line 12"/>
              <p:cNvSpPr/>
              <p:nvPr/>
            </p:nvSpPr>
            <p:spPr>
              <a:xfrm>
                <a:off x="5706000" y="1843560"/>
                <a:ext cx="145440" cy="39960"/>
              </a:xfrm>
              <a:prstGeom prst="line">
                <a:avLst/>
              </a:prstGeom>
              <a:ln w="9525">
                <a:solidFill>
                  <a:srgbClr val="FF3399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71" name="Line 13"/>
              <p:cNvSpPr/>
              <p:nvPr/>
            </p:nvSpPr>
            <p:spPr>
              <a:xfrm flipV="1">
                <a:off x="5706000" y="1843560"/>
                <a:ext cx="145440" cy="39960"/>
              </a:xfrm>
              <a:prstGeom prst="line">
                <a:avLst/>
              </a:prstGeom>
              <a:ln w="9525">
                <a:solidFill>
                  <a:srgbClr val="FF3399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72" name="Line 14"/>
              <p:cNvSpPr/>
              <p:nvPr/>
            </p:nvSpPr>
            <p:spPr>
              <a:xfrm flipV="1">
                <a:off x="5706000" y="1843560"/>
                <a:ext cx="360" cy="39960"/>
              </a:xfrm>
              <a:prstGeom prst="line">
                <a:avLst/>
              </a:prstGeom>
              <a:ln w="9525">
                <a:solidFill>
                  <a:srgbClr val="FF3399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73" name="Line 15"/>
              <p:cNvSpPr/>
              <p:nvPr/>
            </p:nvSpPr>
            <p:spPr>
              <a:xfrm>
                <a:off x="5851440" y="1843560"/>
                <a:ext cx="360" cy="39960"/>
              </a:xfrm>
              <a:prstGeom prst="line">
                <a:avLst/>
              </a:prstGeom>
              <a:ln w="9525">
                <a:solidFill>
                  <a:srgbClr val="FF3399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74" name="Line 16"/>
              <p:cNvSpPr/>
              <p:nvPr/>
            </p:nvSpPr>
            <p:spPr>
              <a:xfrm>
                <a:off x="5747400" y="1816920"/>
                <a:ext cx="62280" cy="360"/>
              </a:xfrm>
              <a:prstGeom prst="line">
                <a:avLst/>
              </a:prstGeom>
              <a:ln w="9525">
                <a:solidFill>
                  <a:srgbClr val="FF3399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75" name="Line 17"/>
              <p:cNvSpPr/>
              <p:nvPr/>
            </p:nvSpPr>
            <p:spPr>
              <a:xfrm>
                <a:off x="5747400" y="1910160"/>
                <a:ext cx="62280" cy="360"/>
              </a:xfrm>
              <a:prstGeom prst="line">
                <a:avLst/>
              </a:prstGeom>
              <a:ln w="9525">
                <a:solidFill>
                  <a:srgbClr val="FF3399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6" name="Group 18"/>
            <p:cNvGrpSpPr/>
            <p:nvPr/>
          </p:nvGrpSpPr>
          <p:grpSpPr>
            <a:xfrm>
              <a:off x="6410160" y="2327040"/>
              <a:ext cx="370080" cy="199080"/>
              <a:chOff x="6410160" y="2327040"/>
              <a:chExt cx="370080" cy="199080"/>
            </a:xfrm>
          </p:grpSpPr>
          <p:sp>
            <p:nvSpPr>
              <p:cNvPr id="277" name="Rectangle 19"/>
              <p:cNvSpPr/>
              <p:nvPr/>
            </p:nvSpPr>
            <p:spPr>
              <a:xfrm>
                <a:off x="6492600" y="2353680"/>
                <a:ext cx="81720" cy="52560"/>
              </a:xfrm>
              <a:prstGeom prst="rect">
                <a:avLst/>
              </a:prstGeom>
              <a:noFill/>
              <a:ln w="9525">
                <a:solidFill>
                  <a:srgbClr val="FF3399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78" name="Rectangle 20"/>
              <p:cNvSpPr/>
              <p:nvPr/>
            </p:nvSpPr>
            <p:spPr>
              <a:xfrm>
                <a:off x="6636600" y="2353680"/>
                <a:ext cx="81720" cy="52560"/>
              </a:xfrm>
              <a:prstGeom prst="rect">
                <a:avLst/>
              </a:prstGeom>
              <a:noFill/>
              <a:ln w="9525">
                <a:solidFill>
                  <a:srgbClr val="FF3399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79" name="Rectangle 21"/>
              <p:cNvSpPr/>
              <p:nvPr/>
            </p:nvSpPr>
            <p:spPr>
              <a:xfrm>
                <a:off x="6492600" y="2447280"/>
                <a:ext cx="81720" cy="52560"/>
              </a:xfrm>
              <a:prstGeom prst="rect">
                <a:avLst/>
              </a:prstGeom>
              <a:noFill/>
              <a:ln w="9525">
                <a:solidFill>
                  <a:srgbClr val="FF3399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80" name="Rectangle 22"/>
              <p:cNvSpPr/>
              <p:nvPr/>
            </p:nvSpPr>
            <p:spPr>
              <a:xfrm>
                <a:off x="6636600" y="2447280"/>
                <a:ext cx="81720" cy="52560"/>
              </a:xfrm>
              <a:prstGeom prst="rect">
                <a:avLst/>
              </a:prstGeom>
              <a:noFill/>
              <a:ln w="9525">
                <a:solidFill>
                  <a:srgbClr val="FF3399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81" name="Oval 23"/>
              <p:cNvSpPr/>
              <p:nvPr/>
            </p:nvSpPr>
            <p:spPr>
              <a:xfrm>
                <a:off x="6410160" y="2327040"/>
                <a:ext cx="370080" cy="199080"/>
              </a:xfrm>
              <a:prstGeom prst="ellipse">
                <a:avLst/>
              </a:prstGeom>
              <a:noFill/>
              <a:ln w="9525">
                <a:solidFill>
                  <a:srgbClr val="FF3399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82" name="Line 24"/>
              <p:cNvSpPr/>
              <p:nvPr/>
            </p:nvSpPr>
            <p:spPr>
              <a:xfrm>
                <a:off x="6533640" y="2406960"/>
                <a:ext cx="144000" cy="39960"/>
              </a:xfrm>
              <a:prstGeom prst="line">
                <a:avLst/>
              </a:prstGeom>
              <a:ln w="9525">
                <a:solidFill>
                  <a:srgbClr val="FF3399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83" name="Line 25"/>
              <p:cNvSpPr/>
              <p:nvPr/>
            </p:nvSpPr>
            <p:spPr>
              <a:xfrm flipV="1">
                <a:off x="6533640" y="2406960"/>
                <a:ext cx="144000" cy="39960"/>
              </a:xfrm>
              <a:prstGeom prst="line">
                <a:avLst/>
              </a:prstGeom>
              <a:ln w="9525">
                <a:solidFill>
                  <a:srgbClr val="FF3399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84" name="Line 26"/>
              <p:cNvSpPr/>
              <p:nvPr/>
            </p:nvSpPr>
            <p:spPr>
              <a:xfrm flipV="1">
                <a:off x="6533640" y="2406960"/>
                <a:ext cx="360" cy="39960"/>
              </a:xfrm>
              <a:prstGeom prst="line">
                <a:avLst/>
              </a:prstGeom>
              <a:ln w="9525">
                <a:solidFill>
                  <a:srgbClr val="FF3399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85" name="Line 27"/>
              <p:cNvSpPr/>
              <p:nvPr/>
            </p:nvSpPr>
            <p:spPr>
              <a:xfrm>
                <a:off x="6677640" y="2406960"/>
                <a:ext cx="360" cy="39960"/>
              </a:xfrm>
              <a:prstGeom prst="line">
                <a:avLst/>
              </a:prstGeom>
              <a:ln w="9525">
                <a:solidFill>
                  <a:srgbClr val="FF3399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86" name="Line 28"/>
              <p:cNvSpPr/>
              <p:nvPr/>
            </p:nvSpPr>
            <p:spPr>
              <a:xfrm>
                <a:off x="6574680" y="2380320"/>
                <a:ext cx="61920" cy="360"/>
              </a:xfrm>
              <a:prstGeom prst="line">
                <a:avLst/>
              </a:prstGeom>
              <a:ln w="9525">
                <a:solidFill>
                  <a:srgbClr val="FF3399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87" name="Line 29"/>
              <p:cNvSpPr/>
              <p:nvPr/>
            </p:nvSpPr>
            <p:spPr>
              <a:xfrm>
                <a:off x="6574680" y="2473560"/>
                <a:ext cx="61920" cy="360"/>
              </a:xfrm>
              <a:prstGeom prst="line">
                <a:avLst/>
              </a:prstGeom>
              <a:ln w="9525">
                <a:solidFill>
                  <a:srgbClr val="FF3399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8" name="Group 30"/>
            <p:cNvGrpSpPr/>
            <p:nvPr/>
          </p:nvGrpSpPr>
          <p:grpSpPr>
            <a:xfrm>
              <a:off x="5995800" y="2527200"/>
              <a:ext cx="370080" cy="199080"/>
              <a:chOff x="5995800" y="2527200"/>
              <a:chExt cx="370080" cy="199080"/>
            </a:xfrm>
          </p:grpSpPr>
          <p:sp>
            <p:nvSpPr>
              <p:cNvPr id="289" name="Rectangle 31"/>
              <p:cNvSpPr/>
              <p:nvPr/>
            </p:nvSpPr>
            <p:spPr>
              <a:xfrm>
                <a:off x="6078240" y="2553840"/>
                <a:ext cx="81720" cy="52560"/>
              </a:xfrm>
              <a:prstGeom prst="rect">
                <a:avLst/>
              </a:prstGeom>
              <a:noFill/>
              <a:ln w="9525">
                <a:solidFill>
                  <a:srgbClr val="FF3399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90" name="Rectangle 32"/>
              <p:cNvSpPr/>
              <p:nvPr/>
            </p:nvSpPr>
            <p:spPr>
              <a:xfrm>
                <a:off x="6222240" y="2553840"/>
                <a:ext cx="81720" cy="52560"/>
              </a:xfrm>
              <a:prstGeom prst="rect">
                <a:avLst/>
              </a:prstGeom>
              <a:noFill/>
              <a:ln w="9525">
                <a:solidFill>
                  <a:srgbClr val="FF3399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91" name="Rectangle 33"/>
              <p:cNvSpPr/>
              <p:nvPr/>
            </p:nvSpPr>
            <p:spPr>
              <a:xfrm>
                <a:off x="6078240" y="2647080"/>
                <a:ext cx="81720" cy="52560"/>
              </a:xfrm>
              <a:prstGeom prst="rect">
                <a:avLst/>
              </a:prstGeom>
              <a:noFill/>
              <a:ln w="9525">
                <a:solidFill>
                  <a:srgbClr val="FF3399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92" name="Rectangle 34"/>
              <p:cNvSpPr/>
              <p:nvPr/>
            </p:nvSpPr>
            <p:spPr>
              <a:xfrm>
                <a:off x="6222240" y="2647080"/>
                <a:ext cx="81720" cy="52560"/>
              </a:xfrm>
              <a:prstGeom prst="rect">
                <a:avLst/>
              </a:prstGeom>
              <a:noFill/>
              <a:ln w="9525">
                <a:solidFill>
                  <a:srgbClr val="FF3399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93" name="Oval 35"/>
              <p:cNvSpPr/>
              <p:nvPr/>
            </p:nvSpPr>
            <p:spPr>
              <a:xfrm>
                <a:off x="5995800" y="2527200"/>
                <a:ext cx="370080" cy="199080"/>
              </a:xfrm>
              <a:prstGeom prst="ellipse">
                <a:avLst/>
              </a:prstGeom>
              <a:noFill/>
              <a:ln w="9525">
                <a:solidFill>
                  <a:srgbClr val="FF3399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94" name="Line 36"/>
              <p:cNvSpPr/>
              <p:nvPr/>
            </p:nvSpPr>
            <p:spPr>
              <a:xfrm>
                <a:off x="6119280" y="2607120"/>
                <a:ext cx="144000" cy="39960"/>
              </a:xfrm>
              <a:prstGeom prst="line">
                <a:avLst/>
              </a:prstGeom>
              <a:ln w="9525">
                <a:solidFill>
                  <a:srgbClr val="FF3399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95" name="Line 37"/>
              <p:cNvSpPr/>
              <p:nvPr/>
            </p:nvSpPr>
            <p:spPr>
              <a:xfrm flipV="1">
                <a:off x="6119280" y="2607120"/>
                <a:ext cx="144000" cy="39960"/>
              </a:xfrm>
              <a:prstGeom prst="line">
                <a:avLst/>
              </a:prstGeom>
              <a:ln w="9525">
                <a:solidFill>
                  <a:srgbClr val="FF3399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96" name="Line 38"/>
              <p:cNvSpPr/>
              <p:nvPr/>
            </p:nvSpPr>
            <p:spPr>
              <a:xfrm flipV="1">
                <a:off x="6119280" y="2607120"/>
                <a:ext cx="360" cy="39960"/>
              </a:xfrm>
              <a:prstGeom prst="line">
                <a:avLst/>
              </a:prstGeom>
              <a:ln w="9525">
                <a:solidFill>
                  <a:srgbClr val="FF3399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97" name="Line 39"/>
              <p:cNvSpPr/>
              <p:nvPr/>
            </p:nvSpPr>
            <p:spPr>
              <a:xfrm>
                <a:off x="6263280" y="2607120"/>
                <a:ext cx="360" cy="39960"/>
              </a:xfrm>
              <a:prstGeom prst="line">
                <a:avLst/>
              </a:prstGeom>
              <a:ln w="9525">
                <a:solidFill>
                  <a:srgbClr val="FF3399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98" name="Line 40"/>
              <p:cNvSpPr/>
              <p:nvPr/>
            </p:nvSpPr>
            <p:spPr>
              <a:xfrm>
                <a:off x="6160320" y="2580120"/>
                <a:ext cx="61920" cy="360"/>
              </a:xfrm>
              <a:prstGeom prst="line">
                <a:avLst/>
              </a:prstGeom>
              <a:ln w="9525">
                <a:solidFill>
                  <a:srgbClr val="FF3399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99" name="Line 41"/>
              <p:cNvSpPr/>
              <p:nvPr/>
            </p:nvSpPr>
            <p:spPr>
              <a:xfrm>
                <a:off x="6160320" y="2673720"/>
                <a:ext cx="61920" cy="360"/>
              </a:xfrm>
              <a:prstGeom prst="line">
                <a:avLst/>
              </a:prstGeom>
              <a:ln w="9525">
                <a:solidFill>
                  <a:srgbClr val="FF3399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0" name="Group 42"/>
            <p:cNvGrpSpPr/>
            <p:nvPr/>
          </p:nvGrpSpPr>
          <p:grpSpPr>
            <a:xfrm>
              <a:off x="6366600" y="1797480"/>
              <a:ext cx="373320" cy="199080"/>
              <a:chOff x="6366600" y="1797480"/>
              <a:chExt cx="373320" cy="199080"/>
            </a:xfrm>
          </p:grpSpPr>
          <p:sp>
            <p:nvSpPr>
              <p:cNvPr id="301" name="Rectangle 43"/>
              <p:cNvSpPr/>
              <p:nvPr/>
            </p:nvSpPr>
            <p:spPr>
              <a:xfrm>
                <a:off x="6449400" y="1824480"/>
                <a:ext cx="82440" cy="52560"/>
              </a:xfrm>
              <a:prstGeom prst="rect">
                <a:avLst/>
              </a:prstGeom>
              <a:noFill/>
              <a:ln w="9525">
                <a:solidFill>
                  <a:srgbClr val="FF3399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02" name="Rectangle 44"/>
              <p:cNvSpPr/>
              <p:nvPr/>
            </p:nvSpPr>
            <p:spPr>
              <a:xfrm>
                <a:off x="6594840" y="1824480"/>
                <a:ext cx="82440" cy="52560"/>
              </a:xfrm>
              <a:prstGeom prst="rect">
                <a:avLst/>
              </a:prstGeom>
              <a:noFill/>
              <a:ln w="9525">
                <a:solidFill>
                  <a:srgbClr val="FF3399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03" name="Rectangle 45"/>
              <p:cNvSpPr/>
              <p:nvPr/>
            </p:nvSpPr>
            <p:spPr>
              <a:xfrm>
                <a:off x="6449400" y="1917720"/>
                <a:ext cx="82440" cy="52560"/>
              </a:xfrm>
              <a:prstGeom prst="rect">
                <a:avLst/>
              </a:prstGeom>
              <a:noFill/>
              <a:ln w="9525">
                <a:solidFill>
                  <a:srgbClr val="FF3399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04" name="Rectangle 46"/>
              <p:cNvSpPr/>
              <p:nvPr/>
            </p:nvSpPr>
            <p:spPr>
              <a:xfrm>
                <a:off x="6594840" y="1917720"/>
                <a:ext cx="82440" cy="52560"/>
              </a:xfrm>
              <a:prstGeom prst="rect">
                <a:avLst/>
              </a:prstGeom>
              <a:noFill/>
              <a:ln w="9525">
                <a:solidFill>
                  <a:srgbClr val="FF3399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05" name="Oval 47"/>
              <p:cNvSpPr/>
              <p:nvPr/>
            </p:nvSpPr>
            <p:spPr>
              <a:xfrm>
                <a:off x="6366600" y="1797480"/>
                <a:ext cx="373320" cy="199080"/>
              </a:xfrm>
              <a:prstGeom prst="ellipse">
                <a:avLst/>
              </a:prstGeom>
              <a:noFill/>
              <a:ln w="9525">
                <a:solidFill>
                  <a:srgbClr val="FF3399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06" name="Line 48"/>
              <p:cNvSpPr/>
              <p:nvPr/>
            </p:nvSpPr>
            <p:spPr>
              <a:xfrm>
                <a:off x="6490800" y="1877400"/>
                <a:ext cx="145440" cy="39960"/>
              </a:xfrm>
              <a:prstGeom prst="line">
                <a:avLst/>
              </a:prstGeom>
              <a:ln w="9525">
                <a:solidFill>
                  <a:srgbClr val="FF3399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07" name="Line 49"/>
              <p:cNvSpPr/>
              <p:nvPr/>
            </p:nvSpPr>
            <p:spPr>
              <a:xfrm flipV="1">
                <a:off x="6490800" y="1877400"/>
                <a:ext cx="145440" cy="39960"/>
              </a:xfrm>
              <a:prstGeom prst="line">
                <a:avLst/>
              </a:prstGeom>
              <a:ln w="9525">
                <a:solidFill>
                  <a:srgbClr val="FF3399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08" name="Line 50"/>
              <p:cNvSpPr/>
              <p:nvPr/>
            </p:nvSpPr>
            <p:spPr>
              <a:xfrm flipV="1">
                <a:off x="6490800" y="1877400"/>
                <a:ext cx="360" cy="39960"/>
              </a:xfrm>
              <a:prstGeom prst="line">
                <a:avLst/>
              </a:prstGeom>
              <a:ln w="9525">
                <a:solidFill>
                  <a:srgbClr val="FF3399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09" name="Line 51"/>
              <p:cNvSpPr/>
              <p:nvPr/>
            </p:nvSpPr>
            <p:spPr>
              <a:xfrm>
                <a:off x="6636240" y="1877400"/>
                <a:ext cx="360" cy="39960"/>
              </a:xfrm>
              <a:prstGeom prst="line">
                <a:avLst/>
              </a:prstGeom>
              <a:ln w="9525">
                <a:solidFill>
                  <a:srgbClr val="FF3399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10" name="Line 52"/>
              <p:cNvSpPr/>
              <p:nvPr/>
            </p:nvSpPr>
            <p:spPr>
              <a:xfrm>
                <a:off x="6532560" y="1850760"/>
                <a:ext cx="62280" cy="360"/>
              </a:xfrm>
              <a:prstGeom prst="line">
                <a:avLst/>
              </a:prstGeom>
              <a:ln w="9525">
                <a:solidFill>
                  <a:srgbClr val="FF3399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11" name="Line 53"/>
              <p:cNvSpPr/>
              <p:nvPr/>
            </p:nvSpPr>
            <p:spPr>
              <a:xfrm>
                <a:off x="6532560" y="1944000"/>
                <a:ext cx="62280" cy="360"/>
              </a:xfrm>
              <a:prstGeom prst="line">
                <a:avLst/>
              </a:prstGeom>
              <a:ln w="9525">
                <a:solidFill>
                  <a:srgbClr val="FF3399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2" name="Group 54"/>
            <p:cNvGrpSpPr/>
            <p:nvPr/>
          </p:nvGrpSpPr>
          <p:grpSpPr>
            <a:xfrm>
              <a:off x="5540760" y="2360880"/>
              <a:ext cx="370080" cy="199080"/>
              <a:chOff x="5540760" y="2360880"/>
              <a:chExt cx="370080" cy="199080"/>
            </a:xfrm>
          </p:grpSpPr>
          <p:sp>
            <p:nvSpPr>
              <p:cNvPr id="313" name="Rectangle 55"/>
              <p:cNvSpPr/>
              <p:nvPr/>
            </p:nvSpPr>
            <p:spPr>
              <a:xfrm>
                <a:off x="5623200" y="2387520"/>
                <a:ext cx="81720" cy="52560"/>
              </a:xfrm>
              <a:prstGeom prst="rect">
                <a:avLst/>
              </a:prstGeom>
              <a:noFill/>
              <a:ln w="9525">
                <a:solidFill>
                  <a:srgbClr val="FF3399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14" name="Rectangle 56"/>
              <p:cNvSpPr/>
              <p:nvPr/>
            </p:nvSpPr>
            <p:spPr>
              <a:xfrm>
                <a:off x="5767560" y="2387520"/>
                <a:ext cx="81720" cy="52560"/>
              </a:xfrm>
              <a:prstGeom prst="rect">
                <a:avLst/>
              </a:prstGeom>
              <a:noFill/>
              <a:ln w="9525">
                <a:solidFill>
                  <a:srgbClr val="FF3399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15" name="Rectangle 57"/>
              <p:cNvSpPr/>
              <p:nvPr/>
            </p:nvSpPr>
            <p:spPr>
              <a:xfrm>
                <a:off x="5623200" y="2481120"/>
                <a:ext cx="81720" cy="52560"/>
              </a:xfrm>
              <a:prstGeom prst="rect">
                <a:avLst/>
              </a:prstGeom>
              <a:noFill/>
              <a:ln w="9525">
                <a:solidFill>
                  <a:srgbClr val="FF3399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16" name="Rectangle 58"/>
              <p:cNvSpPr/>
              <p:nvPr/>
            </p:nvSpPr>
            <p:spPr>
              <a:xfrm>
                <a:off x="5767560" y="2481120"/>
                <a:ext cx="81720" cy="52560"/>
              </a:xfrm>
              <a:prstGeom prst="rect">
                <a:avLst/>
              </a:prstGeom>
              <a:noFill/>
              <a:ln w="9525">
                <a:solidFill>
                  <a:srgbClr val="FF3399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17" name="Oval 59"/>
              <p:cNvSpPr/>
              <p:nvPr/>
            </p:nvSpPr>
            <p:spPr>
              <a:xfrm>
                <a:off x="5540760" y="2360880"/>
                <a:ext cx="370080" cy="199080"/>
              </a:xfrm>
              <a:prstGeom prst="ellipse">
                <a:avLst/>
              </a:prstGeom>
              <a:noFill/>
              <a:ln w="9525">
                <a:solidFill>
                  <a:srgbClr val="FF3399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18" name="Line 60"/>
              <p:cNvSpPr/>
              <p:nvPr/>
            </p:nvSpPr>
            <p:spPr>
              <a:xfrm>
                <a:off x="5664240" y="2440800"/>
                <a:ext cx="144000" cy="39960"/>
              </a:xfrm>
              <a:prstGeom prst="line">
                <a:avLst/>
              </a:prstGeom>
              <a:ln w="9525">
                <a:solidFill>
                  <a:srgbClr val="FF3399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19" name="Line 61"/>
              <p:cNvSpPr/>
              <p:nvPr/>
            </p:nvSpPr>
            <p:spPr>
              <a:xfrm flipV="1">
                <a:off x="5664240" y="2440800"/>
                <a:ext cx="144000" cy="39960"/>
              </a:xfrm>
              <a:prstGeom prst="line">
                <a:avLst/>
              </a:prstGeom>
              <a:ln w="9525">
                <a:solidFill>
                  <a:srgbClr val="FF3399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20" name="Line 62"/>
              <p:cNvSpPr/>
              <p:nvPr/>
            </p:nvSpPr>
            <p:spPr>
              <a:xfrm flipV="1">
                <a:off x="5664240" y="2440800"/>
                <a:ext cx="360" cy="39960"/>
              </a:xfrm>
              <a:prstGeom prst="line">
                <a:avLst/>
              </a:prstGeom>
              <a:ln w="9525">
                <a:solidFill>
                  <a:srgbClr val="FF3399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21" name="Line 63"/>
              <p:cNvSpPr/>
              <p:nvPr/>
            </p:nvSpPr>
            <p:spPr>
              <a:xfrm>
                <a:off x="5808240" y="2440800"/>
                <a:ext cx="360" cy="39960"/>
              </a:xfrm>
              <a:prstGeom prst="line">
                <a:avLst/>
              </a:prstGeom>
              <a:ln w="9525">
                <a:solidFill>
                  <a:srgbClr val="FF3399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22" name="Line 64"/>
              <p:cNvSpPr/>
              <p:nvPr/>
            </p:nvSpPr>
            <p:spPr>
              <a:xfrm>
                <a:off x="5705640" y="2414160"/>
                <a:ext cx="61560" cy="360"/>
              </a:xfrm>
              <a:prstGeom prst="line">
                <a:avLst/>
              </a:prstGeom>
              <a:ln w="9525">
                <a:solidFill>
                  <a:srgbClr val="FF3399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23" name="Line 65"/>
              <p:cNvSpPr/>
              <p:nvPr/>
            </p:nvSpPr>
            <p:spPr>
              <a:xfrm>
                <a:off x="5705640" y="2507400"/>
                <a:ext cx="61560" cy="360"/>
              </a:xfrm>
              <a:prstGeom prst="line">
                <a:avLst/>
              </a:prstGeom>
              <a:ln w="9525">
                <a:solidFill>
                  <a:srgbClr val="FF3399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4" name="Group 66"/>
            <p:cNvGrpSpPr/>
            <p:nvPr/>
          </p:nvGrpSpPr>
          <p:grpSpPr>
            <a:xfrm>
              <a:off x="5416200" y="2062440"/>
              <a:ext cx="370080" cy="199080"/>
              <a:chOff x="5416200" y="2062440"/>
              <a:chExt cx="370080" cy="199080"/>
            </a:xfrm>
          </p:grpSpPr>
          <p:sp>
            <p:nvSpPr>
              <p:cNvPr id="325" name="Rectangle 67"/>
              <p:cNvSpPr/>
              <p:nvPr/>
            </p:nvSpPr>
            <p:spPr>
              <a:xfrm>
                <a:off x="5498640" y="2089080"/>
                <a:ext cx="81720" cy="52560"/>
              </a:xfrm>
              <a:prstGeom prst="rect">
                <a:avLst/>
              </a:prstGeom>
              <a:noFill/>
              <a:ln w="9525">
                <a:solidFill>
                  <a:srgbClr val="FF3399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26" name="Rectangle 68"/>
              <p:cNvSpPr/>
              <p:nvPr/>
            </p:nvSpPr>
            <p:spPr>
              <a:xfrm>
                <a:off x="5642640" y="2089080"/>
                <a:ext cx="81720" cy="52560"/>
              </a:xfrm>
              <a:prstGeom prst="rect">
                <a:avLst/>
              </a:prstGeom>
              <a:noFill/>
              <a:ln w="9525">
                <a:solidFill>
                  <a:srgbClr val="FF3399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27" name="Rectangle 69"/>
              <p:cNvSpPr/>
              <p:nvPr/>
            </p:nvSpPr>
            <p:spPr>
              <a:xfrm>
                <a:off x="5498640" y="2182320"/>
                <a:ext cx="81720" cy="52560"/>
              </a:xfrm>
              <a:prstGeom prst="rect">
                <a:avLst/>
              </a:prstGeom>
              <a:noFill/>
              <a:ln w="9525">
                <a:solidFill>
                  <a:srgbClr val="FF3399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28" name="Rectangle 70"/>
              <p:cNvSpPr/>
              <p:nvPr/>
            </p:nvSpPr>
            <p:spPr>
              <a:xfrm>
                <a:off x="5642640" y="2182320"/>
                <a:ext cx="81720" cy="52560"/>
              </a:xfrm>
              <a:prstGeom prst="rect">
                <a:avLst/>
              </a:prstGeom>
              <a:noFill/>
              <a:ln w="9525">
                <a:solidFill>
                  <a:srgbClr val="FF3399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29" name="Oval 71"/>
              <p:cNvSpPr/>
              <p:nvPr/>
            </p:nvSpPr>
            <p:spPr>
              <a:xfrm>
                <a:off x="5416200" y="2062440"/>
                <a:ext cx="370080" cy="199080"/>
              </a:xfrm>
              <a:prstGeom prst="ellipse">
                <a:avLst/>
              </a:prstGeom>
              <a:noFill/>
              <a:ln w="9525">
                <a:solidFill>
                  <a:srgbClr val="FF3399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30" name="Line 72"/>
              <p:cNvSpPr/>
              <p:nvPr/>
            </p:nvSpPr>
            <p:spPr>
              <a:xfrm>
                <a:off x="5539680" y="2142360"/>
                <a:ext cx="144000" cy="39960"/>
              </a:xfrm>
              <a:prstGeom prst="line">
                <a:avLst/>
              </a:prstGeom>
              <a:ln w="9525">
                <a:solidFill>
                  <a:srgbClr val="FF3399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31" name="Line 73"/>
              <p:cNvSpPr/>
              <p:nvPr/>
            </p:nvSpPr>
            <p:spPr>
              <a:xfrm flipV="1">
                <a:off x="5539680" y="2142360"/>
                <a:ext cx="144000" cy="39960"/>
              </a:xfrm>
              <a:prstGeom prst="line">
                <a:avLst/>
              </a:prstGeom>
              <a:ln w="9525">
                <a:solidFill>
                  <a:srgbClr val="FF3399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32" name="Line 74"/>
              <p:cNvSpPr/>
              <p:nvPr/>
            </p:nvSpPr>
            <p:spPr>
              <a:xfrm flipV="1">
                <a:off x="5539680" y="2142360"/>
                <a:ext cx="360" cy="39960"/>
              </a:xfrm>
              <a:prstGeom prst="line">
                <a:avLst/>
              </a:prstGeom>
              <a:ln w="9525">
                <a:solidFill>
                  <a:srgbClr val="FF3399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33" name="Line 75"/>
              <p:cNvSpPr/>
              <p:nvPr/>
            </p:nvSpPr>
            <p:spPr>
              <a:xfrm>
                <a:off x="5683680" y="2142360"/>
                <a:ext cx="360" cy="39960"/>
              </a:xfrm>
              <a:prstGeom prst="line">
                <a:avLst/>
              </a:prstGeom>
              <a:ln w="9525">
                <a:solidFill>
                  <a:srgbClr val="FF3399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34" name="Line 76"/>
              <p:cNvSpPr/>
              <p:nvPr/>
            </p:nvSpPr>
            <p:spPr>
              <a:xfrm>
                <a:off x="5580720" y="2115720"/>
                <a:ext cx="61920" cy="360"/>
              </a:xfrm>
              <a:prstGeom prst="line">
                <a:avLst/>
              </a:prstGeom>
              <a:ln w="9525">
                <a:solidFill>
                  <a:srgbClr val="FF3399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35" name="Line 77"/>
              <p:cNvSpPr/>
              <p:nvPr/>
            </p:nvSpPr>
            <p:spPr>
              <a:xfrm>
                <a:off x="5580720" y="2208960"/>
                <a:ext cx="61920" cy="360"/>
              </a:xfrm>
              <a:prstGeom prst="line">
                <a:avLst/>
              </a:prstGeom>
              <a:ln w="9525">
                <a:solidFill>
                  <a:srgbClr val="FF3399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36" name="Group 78"/>
            <p:cNvGrpSpPr/>
            <p:nvPr/>
          </p:nvGrpSpPr>
          <p:grpSpPr>
            <a:xfrm>
              <a:off x="5995800" y="1631520"/>
              <a:ext cx="370080" cy="199080"/>
              <a:chOff x="5995800" y="1631520"/>
              <a:chExt cx="370080" cy="199080"/>
            </a:xfrm>
          </p:grpSpPr>
          <p:sp>
            <p:nvSpPr>
              <p:cNvPr id="337" name="Rectangle 79"/>
              <p:cNvSpPr/>
              <p:nvPr/>
            </p:nvSpPr>
            <p:spPr>
              <a:xfrm>
                <a:off x="6078240" y="1658160"/>
                <a:ext cx="81720" cy="52560"/>
              </a:xfrm>
              <a:prstGeom prst="rect">
                <a:avLst/>
              </a:prstGeom>
              <a:noFill/>
              <a:ln w="9525">
                <a:solidFill>
                  <a:srgbClr val="FF3399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38" name="Rectangle 80"/>
              <p:cNvSpPr/>
              <p:nvPr/>
            </p:nvSpPr>
            <p:spPr>
              <a:xfrm>
                <a:off x="6222240" y="1658160"/>
                <a:ext cx="81720" cy="52560"/>
              </a:xfrm>
              <a:prstGeom prst="rect">
                <a:avLst/>
              </a:prstGeom>
              <a:noFill/>
              <a:ln w="9525">
                <a:solidFill>
                  <a:srgbClr val="FF3399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39" name="Rectangle 81"/>
              <p:cNvSpPr/>
              <p:nvPr/>
            </p:nvSpPr>
            <p:spPr>
              <a:xfrm>
                <a:off x="6078240" y="1751400"/>
                <a:ext cx="81720" cy="52560"/>
              </a:xfrm>
              <a:prstGeom prst="rect">
                <a:avLst/>
              </a:prstGeom>
              <a:noFill/>
              <a:ln w="9525">
                <a:solidFill>
                  <a:srgbClr val="FF3399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40" name="Rectangle 82"/>
              <p:cNvSpPr/>
              <p:nvPr/>
            </p:nvSpPr>
            <p:spPr>
              <a:xfrm>
                <a:off x="6222240" y="1751400"/>
                <a:ext cx="81720" cy="52560"/>
              </a:xfrm>
              <a:prstGeom prst="rect">
                <a:avLst/>
              </a:prstGeom>
              <a:noFill/>
              <a:ln w="9525">
                <a:solidFill>
                  <a:srgbClr val="FF3399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41" name="Oval 83"/>
              <p:cNvSpPr/>
              <p:nvPr/>
            </p:nvSpPr>
            <p:spPr>
              <a:xfrm>
                <a:off x="5995800" y="1631520"/>
                <a:ext cx="370080" cy="199080"/>
              </a:xfrm>
              <a:prstGeom prst="ellipse">
                <a:avLst/>
              </a:prstGeom>
              <a:noFill/>
              <a:ln w="9525">
                <a:solidFill>
                  <a:srgbClr val="FF3399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42" name="Line 84"/>
              <p:cNvSpPr/>
              <p:nvPr/>
            </p:nvSpPr>
            <p:spPr>
              <a:xfrm>
                <a:off x="6119280" y="1711440"/>
                <a:ext cx="144000" cy="39960"/>
              </a:xfrm>
              <a:prstGeom prst="line">
                <a:avLst/>
              </a:prstGeom>
              <a:ln w="9525">
                <a:solidFill>
                  <a:srgbClr val="FF3399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43" name="Line 85"/>
              <p:cNvSpPr/>
              <p:nvPr/>
            </p:nvSpPr>
            <p:spPr>
              <a:xfrm flipV="1">
                <a:off x="6119280" y="1711440"/>
                <a:ext cx="144000" cy="39960"/>
              </a:xfrm>
              <a:prstGeom prst="line">
                <a:avLst/>
              </a:prstGeom>
              <a:ln w="9525">
                <a:solidFill>
                  <a:srgbClr val="FF3399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44" name="Line 86"/>
              <p:cNvSpPr/>
              <p:nvPr/>
            </p:nvSpPr>
            <p:spPr>
              <a:xfrm flipV="1">
                <a:off x="6119280" y="1711440"/>
                <a:ext cx="360" cy="39960"/>
              </a:xfrm>
              <a:prstGeom prst="line">
                <a:avLst/>
              </a:prstGeom>
              <a:ln w="9525">
                <a:solidFill>
                  <a:srgbClr val="FF3399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45" name="Line 87"/>
              <p:cNvSpPr/>
              <p:nvPr/>
            </p:nvSpPr>
            <p:spPr>
              <a:xfrm>
                <a:off x="6263280" y="1711440"/>
                <a:ext cx="360" cy="39960"/>
              </a:xfrm>
              <a:prstGeom prst="line">
                <a:avLst/>
              </a:prstGeom>
              <a:ln w="9525">
                <a:solidFill>
                  <a:srgbClr val="FF3399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46" name="Line 88"/>
              <p:cNvSpPr/>
              <p:nvPr/>
            </p:nvSpPr>
            <p:spPr>
              <a:xfrm>
                <a:off x="6160320" y="1684440"/>
                <a:ext cx="61920" cy="360"/>
              </a:xfrm>
              <a:prstGeom prst="line">
                <a:avLst/>
              </a:prstGeom>
              <a:ln w="9525">
                <a:solidFill>
                  <a:srgbClr val="FF3399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47" name="Line 89"/>
              <p:cNvSpPr/>
              <p:nvPr/>
            </p:nvSpPr>
            <p:spPr>
              <a:xfrm>
                <a:off x="6160320" y="1778040"/>
                <a:ext cx="61920" cy="360"/>
              </a:xfrm>
              <a:prstGeom prst="line">
                <a:avLst/>
              </a:prstGeom>
              <a:ln w="9525">
                <a:solidFill>
                  <a:srgbClr val="FF3399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8" name="Group 90"/>
            <p:cNvGrpSpPr/>
            <p:nvPr/>
          </p:nvGrpSpPr>
          <p:grpSpPr>
            <a:xfrm>
              <a:off x="6531480" y="2062440"/>
              <a:ext cx="373320" cy="199080"/>
              <a:chOff x="6531480" y="2062440"/>
              <a:chExt cx="373320" cy="199080"/>
            </a:xfrm>
          </p:grpSpPr>
          <p:sp>
            <p:nvSpPr>
              <p:cNvPr id="349" name="Rectangle 91"/>
              <p:cNvSpPr/>
              <p:nvPr/>
            </p:nvSpPr>
            <p:spPr>
              <a:xfrm>
                <a:off x="6614640" y="2089080"/>
                <a:ext cx="82440" cy="52560"/>
              </a:xfrm>
              <a:prstGeom prst="rect">
                <a:avLst/>
              </a:prstGeom>
              <a:noFill/>
              <a:ln w="9525">
                <a:solidFill>
                  <a:srgbClr val="FF3399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50" name="Rectangle 92"/>
              <p:cNvSpPr/>
              <p:nvPr/>
            </p:nvSpPr>
            <p:spPr>
              <a:xfrm>
                <a:off x="6760080" y="2089080"/>
                <a:ext cx="82440" cy="52560"/>
              </a:xfrm>
              <a:prstGeom prst="rect">
                <a:avLst/>
              </a:prstGeom>
              <a:noFill/>
              <a:ln w="9525">
                <a:solidFill>
                  <a:srgbClr val="FF3399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51" name="Rectangle 93"/>
              <p:cNvSpPr/>
              <p:nvPr/>
            </p:nvSpPr>
            <p:spPr>
              <a:xfrm>
                <a:off x="6614640" y="2182320"/>
                <a:ext cx="82440" cy="52560"/>
              </a:xfrm>
              <a:prstGeom prst="rect">
                <a:avLst/>
              </a:prstGeom>
              <a:noFill/>
              <a:ln w="9525">
                <a:solidFill>
                  <a:srgbClr val="FF3399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52" name="Rectangle 94"/>
              <p:cNvSpPr/>
              <p:nvPr/>
            </p:nvSpPr>
            <p:spPr>
              <a:xfrm>
                <a:off x="6760080" y="2182320"/>
                <a:ext cx="82440" cy="52560"/>
              </a:xfrm>
              <a:prstGeom prst="rect">
                <a:avLst/>
              </a:prstGeom>
              <a:noFill/>
              <a:ln w="9525">
                <a:solidFill>
                  <a:srgbClr val="FF3399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53" name="Oval 95"/>
              <p:cNvSpPr/>
              <p:nvPr/>
            </p:nvSpPr>
            <p:spPr>
              <a:xfrm>
                <a:off x="6531480" y="2062440"/>
                <a:ext cx="373320" cy="199080"/>
              </a:xfrm>
              <a:prstGeom prst="ellipse">
                <a:avLst/>
              </a:prstGeom>
              <a:noFill/>
              <a:ln w="9525">
                <a:solidFill>
                  <a:srgbClr val="FF3399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54" name="Line 96"/>
              <p:cNvSpPr/>
              <p:nvPr/>
            </p:nvSpPr>
            <p:spPr>
              <a:xfrm>
                <a:off x="6656040" y="2142360"/>
                <a:ext cx="145440" cy="39960"/>
              </a:xfrm>
              <a:prstGeom prst="line">
                <a:avLst/>
              </a:prstGeom>
              <a:ln w="9525">
                <a:solidFill>
                  <a:srgbClr val="FF3399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55" name="Line 97"/>
              <p:cNvSpPr/>
              <p:nvPr/>
            </p:nvSpPr>
            <p:spPr>
              <a:xfrm flipV="1">
                <a:off x="6656040" y="2142360"/>
                <a:ext cx="145440" cy="39960"/>
              </a:xfrm>
              <a:prstGeom prst="line">
                <a:avLst/>
              </a:prstGeom>
              <a:ln w="9525">
                <a:solidFill>
                  <a:srgbClr val="FF3399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56" name="Line 98"/>
              <p:cNvSpPr/>
              <p:nvPr/>
            </p:nvSpPr>
            <p:spPr>
              <a:xfrm flipV="1">
                <a:off x="6656040" y="2142360"/>
                <a:ext cx="360" cy="39960"/>
              </a:xfrm>
              <a:prstGeom prst="line">
                <a:avLst/>
              </a:prstGeom>
              <a:ln w="9525">
                <a:solidFill>
                  <a:srgbClr val="FF3399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57" name="Line 99"/>
              <p:cNvSpPr/>
              <p:nvPr/>
            </p:nvSpPr>
            <p:spPr>
              <a:xfrm>
                <a:off x="6801480" y="2142360"/>
                <a:ext cx="360" cy="39960"/>
              </a:xfrm>
              <a:prstGeom prst="line">
                <a:avLst/>
              </a:prstGeom>
              <a:ln w="9525">
                <a:solidFill>
                  <a:srgbClr val="FF3399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58" name="Line 100"/>
              <p:cNvSpPr/>
              <p:nvPr/>
            </p:nvSpPr>
            <p:spPr>
              <a:xfrm>
                <a:off x="6697440" y="2115720"/>
                <a:ext cx="62640" cy="360"/>
              </a:xfrm>
              <a:prstGeom prst="line">
                <a:avLst/>
              </a:prstGeom>
              <a:ln w="9525">
                <a:solidFill>
                  <a:srgbClr val="FF3399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59" name="Line 101"/>
              <p:cNvSpPr/>
              <p:nvPr/>
            </p:nvSpPr>
            <p:spPr>
              <a:xfrm>
                <a:off x="6697440" y="2208960"/>
                <a:ext cx="62640" cy="360"/>
              </a:xfrm>
              <a:prstGeom prst="line">
                <a:avLst/>
              </a:prstGeom>
              <a:ln w="9525">
                <a:solidFill>
                  <a:srgbClr val="FF3399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60" name="Rectangle 102"/>
            <p:cNvSpPr/>
            <p:nvPr/>
          </p:nvSpPr>
          <p:spPr>
            <a:xfrm>
              <a:off x="6120360" y="1963800"/>
              <a:ext cx="80280" cy="464040"/>
            </a:xfrm>
            <a:prstGeom prst="rect">
              <a:avLst/>
            </a:prstGeom>
            <a:solidFill>
              <a:srgbClr val="FF3399"/>
            </a:solidFill>
            <a:ln w="9525">
              <a:solidFill>
                <a:srgbClr val="FF339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361" name="Line 103"/>
            <p:cNvSpPr/>
            <p:nvPr/>
          </p:nvSpPr>
          <p:spPr>
            <a:xfrm>
              <a:off x="5870880" y="1929960"/>
              <a:ext cx="249480" cy="165960"/>
            </a:xfrm>
            <a:prstGeom prst="line">
              <a:avLst/>
            </a:prstGeom>
            <a:ln w="28575">
              <a:solidFill>
                <a:srgbClr val="FF339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362" name="Line 104"/>
            <p:cNvSpPr/>
            <p:nvPr/>
          </p:nvSpPr>
          <p:spPr>
            <a:xfrm>
              <a:off x="5786640" y="2160720"/>
              <a:ext cx="333720" cy="360"/>
            </a:xfrm>
            <a:prstGeom prst="line">
              <a:avLst/>
            </a:prstGeom>
            <a:ln w="28575">
              <a:solidFill>
                <a:srgbClr val="FF339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363" name="Line 105"/>
            <p:cNvSpPr/>
            <p:nvPr/>
          </p:nvSpPr>
          <p:spPr>
            <a:xfrm flipV="1">
              <a:off x="5870880" y="2228400"/>
              <a:ext cx="249480" cy="199800"/>
            </a:xfrm>
            <a:prstGeom prst="line">
              <a:avLst/>
            </a:prstGeom>
            <a:ln w="28575">
              <a:solidFill>
                <a:srgbClr val="FF339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364" name="Line 106"/>
            <p:cNvSpPr/>
            <p:nvPr/>
          </p:nvSpPr>
          <p:spPr>
            <a:xfrm flipH="1">
              <a:off x="6201000" y="1929960"/>
              <a:ext cx="209160" cy="165960"/>
            </a:xfrm>
            <a:prstGeom prst="line">
              <a:avLst/>
            </a:prstGeom>
            <a:ln w="28575">
              <a:solidFill>
                <a:srgbClr val="FF339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365" name="Line 107"/>
            <p:cNvSpPr/>
            <p:nvPr/>
          </p:nvSpPr>
          <p:spPr>
            <a:xfrm flipH="1">
              <a:off x="6201000" y="2160720"/>
              <a:ext cx="330480" cy="360"/>
            </a:xfrm>
            <a:prstGeom prst="line">
              <a:avLst/>
            </a:prstGeom>
            <a:ln w="28575">
              <a:solidFill>
                <a:srgbClr val="FF339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366" name="Line 108"/>
            <p:cNvSpPr/>
            <p:nvPr/>
          </p:nvSpPr>
          <p:spPr>
            <a:xfrm flipH="1" flipV="1">
              <a:off x="6201000" y="2228400"/>
              <a:ext cx="209160" cy="166320"/>
            </a:xfrm>
            <a:prstGeom prst="line">
              <a:avLst/>
            </a:prstGeom>
            <a:ln w="28575">
              <a:solidFill>
                <a:srgbClr val="FF339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367" name="Line 109"/>
            <p:cNvSpPr/>
            <p:nvPr/>
          </p:nvSpPr>
          <p:spPr>
            <a:xfrm flipV="1">
              <a:off x="6160680" y="2428200"/>
              <a:ext cx="360" cy="98640"/>
            </a:xfrm>
            <a:prstGeom prst="line">
              <a:avLst/>
            </a:prstGeom>
            <a:ln w="28575">
              <a:solidFill>
                <a:srgbClr val="FF339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368" name="Line 110"/>
            <p:cNvSpPr/>
            <p:nvPr/>
          </p:nvSpPr>
          <p:spPr>
            <a:xfrm>
              <a:off x="6160680" y="1831320"/>
              <a:ext cx="360" cy="132480"/>
            </a:xfrm>
            <a:prstGeom prst="line">
              <a:avLst/>
            </a:prstGeom>
            <a:ln w="28575">
              <a:solidFill>
                <a:srgbClr val="FF339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369" name="WordArt 111"/>
            <p:cNvSpPr txBox="1"/>
            <p:nvPr/>
          </p:nvSpPr>
          <p:spPr>
            <a:xfrm>
              <a:off x="5086080" y="1442880"/>
              <a:ext cx="2101680" cy="1500480"/>
            </a:xfrm>
            <a:prstGeom prst="rect">
              <a:avLst/>
            </a:prstGeom>
          </p:spPr>
          <p:txBody>
            <a:bodyPr wrap="none" lIns="90000" tIns="45000" rIns="90000" bIns="45000" fromWordArt="1" anchor="b" anchorCtr="1">
              <a:prstTxWarp prst="textArchUp">
                <a:avLst>
                  <a:gd name="adj" fmla="val 9381227"/>
                </a:avLst>
              </a:prstTxWarp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US" sz="3740" b="0" strike="noStrike" spc="-1">
                  <a:ln w="0">
                    <a:noFill/>
                  </a:ln>
                  <a:solidFill>
                    <a:srgbClr val="0000FF"/>
                  </a:solidFill>
                  <a:latin typeface="Garamond"/>
                  <a:ea typeface="DejaVu Sans"/>
                </a:rPr>
                <a:t>Network Based Computing</a:t>
              </a:r>
              <a:endParaRPr lang="en-US" sz="3740" b="0" strike="noStrike" spc="-1">
                <a:ln w="0">
                  <a:noFill/>
                </a:ln>
                <a:solidFill>
                  <a:srgbClr val="0000FF"/>
                </a:solidFill>
                <a:latin typeface="Arial"/>
              </a:endParaRPr>
            </a:p>
          </p:txBody>
        </p:sp>
        <p:sp>
          <p:nvSpPr>
            <p:cNvPr id="370" name="WordArt 112"/>
            <p:cNvSpPr txBox="1"/>
            <p:nvPr/>
          </p:nvSpPr>
          <p:spPr>
            <a:xfrm>
              <a:off x="5369040" y="2757960"/>
              <a:ext cx="1495440" cy="306360"/>
            </a:xfrm>
            <a:prstGeom prst="rect">
              <a:avLst/>
            </a:prstGeom>
          </p:spPr>
          <p:txBody>
            <a:bodyPr wrap="none" lIns="90000" tIns="45000" rIns="90000" bIns="45000" anchor="t" anchorCtr="1">
              <a:prstTxWarp prst="textPlain">
                <a:avLst>
                  <a:gd name="adj" fmla="val 50000"/>
                </a:avLst>
              </a:prstTxWarp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US" sz="4800" b="0" strike="noStrike" spc="-1">
                  <a:ln w="0">
                    <a:noFill/>
                  </a:ln>
                  <a:solidFill>
                    <a:srgbClr val="0000FF"/>
                  </a:solidFill>
                  <a:latin typeface="Garamond"/>
                  <a:ea typeface="DejaVu Sans"/>
                </a:rPr>
                <a:t>Laboratory</a:t>
              </a:r>
              <a:endParaRPr lang="en-US" sz="4800" b="0" strike="noStrike" spc="-1">
                <a:ln w="0">
                  <a:noFill/>
                </a:ln>
                <a:solidFill>
                  <a:srgbClr val="0000FF"/>
                </a:solidFill>
                <a:latin typeface="Arial"/>
              </a:endParaRPr>
            </a:p>
          </p:txBody>
        </p:sp>
      </p:grpSp>
      <p:sp>
        <p:nvSpPr>
          <p:cNvPr id="371" name="矩形 4"/>
          <p:cNvSpPr/>
          <p:nvPr/>
        </p:nvSpPr>
        <p:spPr>
          <a:xfrm>
            <a:off x="3090240" y="3114000"/>
            <a:ext cx="6095160" cy="821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  <a:ea typeface="宋体"/>
              </a:rPr>
              <a:t>Network-Based Computing Laboratory</a:t>
            </a:r>
            <a:endParaRPr lang="en-US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US" sz="2400" b="0" u="sng" strike="noStrike" spc="-1">
                <a:solidFill>
                  <a:srgbClr val="330099"/>
                </a:solidFill>
                <a:uFillTx/>
                <a:latin typeface="Calibri"/>
                <a:ea typeface="宋体"/>
                <a:hlinkClick r:id="rId3"/>
              </a:rPr>
              <a:t>http://nowlab.cse.ohio-state.edu/</a:t>
            </a:r>
            <a:endParaRPr lang="en-US" sz="2400" b="0" strike="noStrike" spc="-1">
              <a:latin typeface="Arial"/>
            </a:endParaRPr>
          </a:p>
        </p:txBody>
      </p:sp>
      <p:grpSp>
        <p:nvGrpSpPr>
          <p:cNvPr id="372" name="Group 113"/>
          <p:cNvGrpSpPr/>
          <p:nvPr/>
        </p:nvGrpSpPr>
        <p:grpSpPr>
          <a:xfrm>
            <a:off x="-168480" y="4499280"/>
            <a:ext cx="8488080" cy="1900440"/>
            <a:chOff x="-168480" y="4499280"/>
            <a:chExt cx="8488080" cy="1900440"/>
          </a:xfrm>
        </p:grpSpPr>
        <p:sp>
          <p:nvSpPr>
            <p:cNvPr id="373" name="Rectangle 114"/>
            <p:cNvSpPr/>
            <p:nvPr/>
          </p:nvSpPr>
          <p:spPr>
            <a:xfrm>
              <a:off x="-168480" y="5599440"/>
              <a:ext cx="4403520" cy="80028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US" sz="1600" b="0" strike="noStrike" spc="-1">
                  <a:solidFill>
                    <a:srgbClr val="000000"/>
                  </a:solidFill>
                  <a:latin typeface="Calibri"/>
                  <a:ea typeface="宋体"/>
                </a:rPr>
                <a:t>The High-Performance MPI/PGAS</a:t>
              </a:r>
              <a:endParaRPr lang="en-US" sz="16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  <a:buNone/>
              </a:pPr>
              <a:r>
                <a:rPr lang="en-US" sz="1600" b="0" strike="noStrike" spc="-1">
                  <a:solidFill>
                    <a:srgbClr val="000000"/>
                  </a:solidFill>
                  <a:latin typeface="Calibri"/>
                  <a:ea typeface="宋体"/>
                </a:rPr>
                <a:t> Project</a:t>
              </a:r>
              <a:endParaRPr lang="en-US" sz="16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  <a:buNone/>
              </a:pPr>
              <a:r>
                <a:rPr lang="en-US" sz="1470" b="0" u="sng" strike="noStrike" spc="-1">
                  <a:solidFill>
                    <a:srgbClr val="330099"/>
                  </a:solidFill>
                  <a:uFillTx/>
                  <a:latin typeface="Calibri"/>
                  <a:ea typeface="宋体"/>
                </a:rPr>
                <a:t>http://mvapich.cse.ohio-state.edu/</a:t>
              </a:r>
              <a:endParaRPr lang="en-US" sz="1470" b="0" strike="noStrike" spc="-1">
                <a:latin typeface="Arial"/>
              </a:endParaRPr>
            </a:p>
          </p:txBody>
        </p:sp>
        <p:pic>
          <p:nvPicPr>
            <p:cNvPr id="374" name="Picture 115"/>
            <p:cNvPicPr/>
            <p:nvPr/>
          </p:nvPicPr>
          <p:blipFill>
            <a:blip r:embed="rId4"/>
            <a:stretch/>
          </p:blipFill>
          <p:spPr>
            <a:xfrm>
              <a:off x="672840" y="4499280"/>
              <a:ext cx="2468160" cy="979560"/>
            </a:xfrm>
            <a:prstGeom prst="rect">
              <a:avLst/>
            </a:prstGeom>
            <a:ln w="0">
              <a:noFill/>
            </a:ln>
          </p:spPr>
        </p:pic>
        <p:grpSp>
          <p:nvGrpSpPr>
            <p:cNvPr id="375" name="Group 116"/>
            <p:cNvGrpSpPr/>
            <p:nvPr/>
          </p:nvGrpSpPr>
          <p:grpSpPr>
            <a:xfrm>
              <a:off x="3916080" y="4516920"/>
              <a:ext cx="4403520" cy="1873080"/>
              <a:chOff x="3916080" y="4516920"/>
              <a:chExt cx="4403520" cy="1873080"/>
            </a:xfrm>
          </p:grpSpPr>
          <p:sp>
            <p:nvSpPr>
              <p:cNvPr id="376" name="Rectangle 114"/>
              <p:cNvSpPr/>
              <p:nvPr/>
            </p:nvSpPr>
            <p:spPr>
              <a:xfrm>
                <a:off x="3916080" y="5589720"/>
                <a:ext cx="4403520" cy="800280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 algn="ctr">
                  <a:lnSpc>
                    <a:spcPct val="100000"/>
                  </a:lnSpc>
                  <a:buNone/>
                </a:pPr>
                <a:r>
                  <a:rPr lang="en-US" sz="1600" b="0" strike="noStrike" spc="-1">
                    <a:solidFill>
                      <a:srgbClr val="000000"/>
                    </a:solidFill>
                    <a:latin typeface="Calibri"/>
                    <a:ea typeface="宋体"/>
                  </a:rPr>
                  <a:t>The High-Performance Big Data </a:t>
                </a:r>
                <a:endParaRPr lang="en-US" sz="1600" b="0" strike="noStrike" spc="-1">
                  <a:latin typeface="Arial"/>
                </a:endParaRPr>
              </a:p>
              <a:p>
                <a:pPr algn="ctr">
                  <a:lnSpc>
                    <a:spcPct val="100000"/>
                  </a:lnSpc>
                  <a:buNone/>
                </a:pPr>
                <a:r>
                  <a:rPr lang="en-US" sz="1600" b="0" strike="noStrike" spc="-1">
                    <a:solidFill>
                      <a:srgbClr val="000000"/>
                    </a:solidFill>
                    <a:latin typeface="Calibri"/>
                    <a:ea typeface="宋体"/>
                  </a:rPr>
                  <a:t>Project</a:t>
                </a:r>
                <a:endParaRPr lang="en-US" sz="1600" b="0" strike="noStrike" spc="-1">
                  <a:latin typeface="Arial"/>
                </a:endParaRPr>
              </a:p>
              <a:p>
                <a:pPr algn="ctr">
                  <a:lnSpc>
                    <a:spcPct val="100000"/>
                  </a:lnSpc>
                  <a:buNone/>
                </a:pPr>
                <a:r>
                  <a:rPr lang="en-US" sz="1470" b="0" u="sng" strike="noStrike" spc="-1">
                    <a:solidFill>
                      <a:srgbClr val="330099"/>
                    </a:solidFill>
                    <a:uFillTx/>
                    <a:latin typeface="Calibri"/>
                    <a:ea typeface="宋体"/>
                  </a:rPr>
                  <a:t>http://hibd.cse.ohio-state.edu/</a:t>
                </a:r>
                <a:endParaRPr lang="en-US" sz="1470" b="0" strike="noStrike" spc="-1">
                  <a:latin typeface="Arial"/>
                </a:endParaRPr>
              </a:p>
            </p:txBody>
          </p:sp>
          <p:pic>
            <p:nvPicPr>
              <p:cNvPr id="377" name="图片 5"/>
              <p:cNvPicPr/>
              <p:nvPr/>
            </p:nvPicPr>
            <p:blipFill>
              <a:blip r:embed="rId5"/>
              <a:stretch/>
            </p:blipFill>
            <p:spPr>
              <a:xfrm>
                <a:off x="5232960" y="4516920"/>
                <a:ext cx="1769760" cy="1001880"/>
              </a:xfrm>
              <a:prstGeom prst="rect">
                <a:avLst/>
              </a:prstGeom>
              <a:ln w="0">
                <a:noFill/>
              </a:ln>
            </p:spPr>
          </p:pic>
        </p:grpSp>
      </p:grpSp>
      <p:grpSp>
        <p:nvGrpSpPr>
          <p:cNvPr id="378" name="Group 119"/>
          <p:cNvGrpSpPr/>
          <p:nvPr/>
        </p:nvGrpSpPr>
        <p:grpSpPr>
          <a:xfrm>
            <a:off x="8454960" y="4383000"/>
            <a:ext cx="3607560" cy="2260080"/>
            <a:chOff x="8454960" y="4383000"/>
            <a:chExt cx="3607560" cy="2260080"/>
          </a:xfrm>
        </p:grpSpPr>
        <p:sp>
          <p:nvSpPr>
            <p:cNvPr id="379" name="Rectangle 114"/>
            <p:cNvSpPr/>
            <p:nvPr/>
          </p:nvSpPr>
          <p:spPr>
            <a:xfrm>
              <a:off x="8454960" y="5599440"/>
              <a:ext cx="3607560" cy="104364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US" sz="1600" b="0" strike="noStrike" spc="-1">
                  <a:solidFill>
                    <a:srgbClr val="000000"/>
                  </a:solidFill>
                  <a:latin typeface="Calibri"/>
                  <a:ea typeface="宋体"/>
                </a:rPr>
                <a:t>The High-Performance Deep Learning </a:t>
              </a:r>
              <a:endParaRPr lang="en-US" sz="16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  <a:buNone/>
              </a:pPr>
              <a:r>
                <a:rPr lang="en-US" sz="1600" b="0" strike="noStrike" spc="-1">
                  <a:solidFill>
                    <a:srgbClr val="000000"/>
                  </a:solidFill>
                  <a:latin typeface="Calibri"/>
                  <a:ea typeface="宋体"/>
                </a:rPr>
                <a:t>Project</a:t>
              </a:r>
              <a:endParaRPr lang="en-US" sz="16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  <a:buNone/>
              </a:pPr>
              <a:r>
                <a:rPr lang="en-US" sz="1470" b="0" u="sng" strike="noStrike" spc="-1">
                  <a:solidFill>
                    <a:srgbClr val="330099"/>
                  </a:solidFill>
                  <a:uFillTx/>
                  <a:latin typeface="Calibri"/>
                  <a:ea typeface="宋体"/>
                </a:rPr>
                <a:t>http://hidl.cse.ohio-state.edu/</a:t>
              </a:r>
              <a:endParaRPr lang="en-US" sz="1470" b="0" strike="noStrike" spc="-1">
                <a:latin typeface="Arial"/>
              </a:endParaRPr>
            </a:p>
          </p:txBody>
        </p:sp>
        <p:pic>
          <p:nvPicPr>
            <p:cNvPr id="380" name="Picture 121"/>
            <p:cNvPicPr/>
            <p:nvPr/>
          </p:nvPicPr>
          <p:blipFill>
            <a:blip r:embed="rId6"/>
            <a:stretch/>
          </p:blipFill>
          <p:spPr>
            <a:xfrm>
              <a:off x="9513360" y="4383000"/>
              <a:ext cx="1612440" cy="1212120"/>
            </a:xfrm>
            <a:prstGeom prst="rect">
              <a:avLst/>
            </a:prstGeom>
            <a:ln w="0"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775800" y="238680"/>
            <a:ext cx="10794240" cy="771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4800" b="1" strike="noStrike" spc="-1">
                <a:solidFill>
                  <a:srgbClr val="CD052B"/>
                </a:solidFill>
                <a:latin typeface="Calibri"/>
                <a:ea typeface="DejaVu Sans"/>
              </a:rPr>
              <a:t>Experimental results - </a:t>
            </a:r>
            <a:r>
              <a:rPr lang="en-US" sz="4800" b="1" strike="noStrike" spc="-1" err="1">
                <a:solidFill>
                  <a:srgbClr val="CD052B"/>
                </a:solidFill>
                <a:latin typeface="Calibri"/>
                <a:ea typeface="DejaVu Sans"/>
              </a:rPr>
              <a:t>Alltoall</a:t>
            </a:r>
            <a:endParaRPr lang="en-US" sz="4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PlaceHolder 5"/>
          <p:cNvSpPr/>
          <p:nvPr/>
        </p:nvSpPr>
        <p:spPr>
          <a:xfrm>
            <a:off x="786960" y="1205280"/>
            <a:ext cx="10489680" cy="5103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numCol="1" spcCol="0" anchor="t">
            <a:noAutofit/>
          </a:bodyPr>
          <a:lstStyle/>
          <a:p>
            <a:pPr>
              <a:lnSpc>
                <a:spcPct val="120000"/>
              </a:lnSpc>
              <a:spcBef>
                <a:spcPts val="479"/>
              </a:spcBef>
              <a:buNone/>
              <a:tabLst>
                <a:tab pos="0" algn="l"/>
              </a:tabLst>
            </a:pPr>
            <a:endParaRPr lang="en-US" sz="24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25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499"/>
              </a:spcBef>
              <a:buNone/>
              <a:tabLst>
                <a:tab pos="0" algn="l"/>
              </a:tabLst>
            </a:pPr>
            <a:endParaRPr lang="en-US" sz="21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499"/>
              </a:spcBef>
              <a:buNone/>
              <a:tabLst>
                <a:tab pos="0" algn="l"/>
              </a:tabLst>
            </a:pPr>
            <a:endParaRPr lang="en-US" sz="21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2500" b="0" strike="noStrike" spc="-1">
              <a:latin typeface="Arial"/>
            </a:endParaRPr>
          </a:p>
          <a:p>
            <a:pPr marL="1123920" indent="-285840">
              <a:lnSpc>
                <a:spcPct val="120000"/>
              </a:lnSpc>
              <a:spcBef>
                <a:spcPts val="420"/>
              </a:spcBef>
              <a:buNone/>
              <a:tabLst>
                <a:tab pos="0" algn="l"/>
              </a:tabLst>
            </a:pPr>
            <a:endParaRPr lang="en-US" sz="1700" b="0" strike="noStrike" spc="-1">
              <a:latin typeface="Arial"/>
            </a:endParaRPr>
          </a:p>
          <a:p>
            <a:pPr marL="228600" indent="-228600">
              <a:lnSpc>
                <a:spcPct val="120000"/>
              </a:lnSpc>
              <a:spcBef>
                <a:spcPts val="479"/>
              </a:spcBef>
              <a:buNone/>
              <a:tabLst>
                <a:tab pos="0" algn="l"/>
              </a:tabLst>
            </a:pPr>
            <a:endParaRPr lang="en-US" sz="2400" b="0" strike="noStrike" spc="-1">
              <a:latin typeface="Arial"/>
            </a:endParaRPr>
          </a:p>
          <a:p>
            <a:pPr marL="228600" indent="-228600">
              <a:lnSpc>
                <a:spcPct val="120000"/>
              </a:lnSpc>
              <a:spcBef>
                <a:spcPts val="1417"/>
              </a:spcBef>
              <a:buNone/>
              <a:tabLst>
                <a:tab pos="0" algn="l"/>
              </a:tabLst>
            </a:pPr>
            <a:endParaRPr lang="en-US" sz="1400" b="0" strike="noStrike" spc="-1">
              <a:latin typeface="Arial"/>
            </a:endParaRPr>
          </a:p>
          <a:p>
            <a:pPr marL="228600" indent="-228600">
              <a:lnSpc>
                <a:spcPct val="120000"/>
              </a:lnSpc>
              <a:spcBef>
                <a:spcPts val="479"/>
              </a:spcBef>
              <a:buNone/>
              <a:tabLst>
                <a:tab pos="0" algn="l"/>
              </a:tabLst>
            </a:pPr>
            <a:endParaRPr lang="en-US" sz="2400" b="0" strike="noStrike" spc="-1">
              <a:latin typeface="Arial"/>
            </a:endParaRPr>
          </a:p>
        </p:txBody>
      </p:sp>
      <p:sp>
        <p:nvSpPr>
          <p:cNvPr id="5" name="PlaceHolder 1">
            <a:extLst>
              <a:ext uri="{FF2B5EF4-FFF2-40B4-BE49-F238E27FC236}">
                <a16:creationId xmlns:a16="http://schemas.microsoft.com/office/drawing/2014/main" id="{A9A4892F-4712-488E-A408-11E46BF8C4C2}"/>
              </a:ext>
            </a:extLst>
          </p:cNvPr>
          <p:cNvSpPr/>
          <p:nvPr/>
        </p:nvSpPr>
        <p:spPr>
          <a:xfrm>
            <a:off x="163163" y="800378"/>
            <a:ext cx="5145700" cy="5103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numCol="1" spcCol="0" anchor="t">
            <a:noAutofit/>
          </a:bodyPr>
          <a:lstStyle/>
          <a:p>
            <a:pPr>
              <a:lnSpc>
                <a:spcPct val="120000"/>
              </a:lnSpc>
              <a:spcBef>
                <a:spcPts val="479"/>
              </a:spcBef>
              <a:buNone/>
              <a:tabLst>
                <a:tab pos="0" algn="l"/>
              </a:tabLst>
            </a:pPr>
            <a:endParaRPr lang="en-US" sz="2400" b="0" strike="noStrike" spc="-1" dirty="0"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500" spc="-1" dirty="0">
                <a:solidFill>
                  <a:srgbClr val="000000"/>
                </a:solidFill>
                <a:latin typeface="Arial"/>
              </a:rPr>
              <a:t>Run </a:t>
            </a:r>
            <a:r>
              <a:rPr lang="en-US" sz="2500" spc="-1" dirty="0" err="1">
                <a:solidFill>
                  <a:srgbClr val="000000"/>
                </a:solidFill>
                <a:latin typeface="Arial"/>
              </a:rPr>
              <a:t>Alltoall</a:t>
            </a:r>
            <a:r>
              <a:rPr lang="en-US" sz="2500" spc="-1" dirty="0">
                <a:solidFill>
                  <a:srgbClr val="000000"/>
                </a:solidFill>
                <a:latin typeface="Arial"/>
              </a:rPr>
              <a:t> up to 1GB on both nodes to form a baseline</a:t>
            </a: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500" b="0" strike="noStrike" spc="-1" dirty="0" err="1">
                <a:latin typeface="Arial"/>
              </a:rPr>
              <a:t>Bigmem</a:t>
            </a:r>
            <a:r>
              <a:rPr lang="en-US" sz="2500" b="0" strike="noStrike" spc="-1" dirty="0">
                <a:latin typeface="Arial"/>
              </a:rPr>
              <a:t> runs for larger messages due to higher capacity</a:t>
            </a: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800" spc="-1" dirty="0">
                <a:latin typeface="Arial"/>
              </a:rPr>
              <a:t>Total memory consumed exceeds DRAM capacity</a:t>
            </a:r>
          </a:p>
          <a:p>
            <a:pPr marL="685800" lvl="1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000" spc="-1" dirty="0">
                <a:solidFill>
                  <a:srgbClr val="002060"/>
                </a:solidFill>
                <a:latin typeface="Arial"/>
              </a:rPr>
              <a:t>Smallmem_28ppn</a:t>
            </a:r>
          </a:p>
          <a:p>
            <a:pPr marL="1143000" lvl="2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000" spc="-1" dirty="0">
                <a:solidFill>
                  <a:srgbClr val="002060"/>
                </a:solidFill>
                <a:latin typeface="Arial"/>
              </a:rPr>
              <a:t>Per process memory req. = 128 * 28 * 2 = 7168MB</a:t>
            </a:r>
          </a:p>
          <a:p>
            <a:pPr marL="1143000" lvl="2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000" spc="-1" dirty="0">
                <a:solidFill>
                  <a:srgbClr val="002060"/>
                </a:solidFill>
                <a:latin typeface="Arial"/>
              </a:rPr>
              <a:t>Total memory req. = 7168 * 28 ~ 200GB</a:t>
            </a:r>
          </a:p>
          <a:p>
            <a:pPr marL="1143000" lvl="2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000" spc="-1" dirty="0">
                <a:solidFill>
                  <a:srgbClr val="002060"/>
                </a:solidFill>
                <a:latin typeface="Arial"/>
              </a:rPr>
              <a:t>200GB exceeds DRAM size</a:t>
            </a: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endParaRPr lang="en-US" sz="25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25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499"/>
              </a:spcBef>
              <a:buNone/>
              <a:tabLst>
                <a:tab pos="0" algn="l"/>
              </a:tabLst>
            </a:pPr>
            <a:endParaRPr lang="en-US" sz="2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499"/>
              </a:spcBef>
              <a:buNone/>
              <a:tabLst>
                <a:tab pos="0" algn="l"/>
              </a:tabLst>
            </a:pPr>
            <a:endParaRPr lang="en-US" sz="2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499"/>
              </a:spcBef>
              <a:buNone/>
              <a:tabLst>
                <a:tab pos="0" algn="l"/>
              </a:tabLst>
            </a:pPr>
            <a:endParaRPr lang="en-US" sz="2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2500" b="0" strike="noStrike" spc="-1" dirty="0">
              <a:latin typeface="Arial"/>
            </a:endParaRPr>
          </a:p>
          <a:p>
            <a:pPr marL="1123920" indent="-285840">
              <a:lnSpc>
                <a:spcPct val="120000"/>
              </a:lnSpc>
              <a:spcBef>
                <a:spcPts val="420"/>
              </a:spcBef>
              <a:buNone/>
              <a:tabLst>
                <a:tab pos="0" algn="l"/>
              </a:tabLst>
            </a:pPr>
            <a:endParaRPr lang="en-US" sz="1700" b="0" strike="noStrike" spc="-1" dirty="0">
              <a:latin typeface="Arial"/>
            </a:endParaRPr>
          </a:p>
          <a:p>
            <a:pPr marL="228600" indent="-228600">
              <a:lnSpc>
                <a:spcPct val="120000"/>
              </a:lnSpc>
              <a:spcBef>
                <a:spcPts val="479"/>
              </a:spcBef>
              <a:buNone/>
              <a:tabLst>
                <a:tab pos="0" algn="l"/>
              </a:tabLst>
            </a:pPr>
            <a:endParaRPr lang="en-US" sz="2400" b="0" strike="noStrike" spc="-1" dirty="0">
              <a:latin typeface="Arial"/>
            </a:endParaRPr>
          </a:p>
          <a:p>
            <a:pPr marL="228600" indent="-228600">
              <a:lnSpc>
                <a:spcPct val="120000"/>
              </a:lnSpc>
              <a:spcBef>
                <a:spcPts val="1417"/>
              </a:spcBef>
              <a:buNone/>
              <a:tabLst>
                <a:tab pos="0" algn="l"/>
              </a:tabLst>
            </a:pPr>
            <a:endParaRPr lang="en-US" sz="1400" b="0" strike="noStrike" spc="-1" dirty="0">
              <a:latin typeface="Arial"/>
            </a:endParaRPr>
          </a:p>
          <a:p>
            <a:pPr marL="228600" indent="-228600">
              <a:lnSpc>
                <a:spcPct val="120000"/>
              </a:lnSpc>
              <a:spcBef>
                <a:spcPts val="479"/>
              </a:spcBef>
              <a:buNone/>
              <a:tabLst>
                <a:tab pos="0" algn="l"/>
              </a:tabLst>
            </a:pPr>
            <a:endParaRPr lang="en-US" sz="2400" b="0" strike="noStrike" spc="-1" dirty="0">
              <a:latin typeface="Arial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4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6161394"/>
              </p:ext>
            </p:extLst>
          </p:nvPr>
        </p:nvGraphicFramePr>
        <p:xfrm>
          <a:off x="4875925" y="914416"/>
          <a:ext cx="7345074" cy="5611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578212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775800" y="238680"/>
            <a:ext cx="10794240" cy="771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4800" b="1" strike="noStrike" spc="-1">
                <a:solidFill>
                  <a:srgbClr val="CD052B"/>
                </a:solidFill>
                <a:latin typeface="Calibri"/>
                <a:ea typeface="DejaVu Sans"/>
              </a:rPr>
              <a:t>Experimental results - </a:t>
            </a:r>
            <a:r>
              <a:rPr lang="en-US" sz="4800" b="1" strike="noStrike" spc="-1" err="1">
                <a:solidFill>
                  <a:srgbClr val="CD052B"/>
                </a:solidFill>
                <a:latin typeface="Calibri"/>
                <a:ea typeface="DejaVu Sans"/>
              </a:rPr>
              <a:t>Allgather</a:t>
            </a:r>
            <a:endParaRPr lang="en-US" sz="4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PlaceHolder 5"/>
          <p:cNvSpPr/>
          <p:nvPr/>
        </p:nvSpPr>
        <p:spPr>
          <a:xfrm>
            <a:off x="786960" y="1205280"/>
            <a:ext cx="10489680" cy="5103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numCol="1" spcCol="0" anchor="t">
            <a:noAutofit/>
          </a:bodyPr>
          <a:lstStyle/>
          <a:p>
            <a:pPr>
              <a:lnSpc>
                <a:spcPct val="120000"/>
              </a:lnSpc>
              <a:spcBef>
                <a:spcPts val="479"/>
              </a:spcBef>
              <a:buNone/>
              <a:tabLst>
                <a:tab pos="0" algn="l"/>
              </a:tabLst>
            </a:pPr>
            <a:endParaRPr lang="en-US" sz="24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25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499"/>
              </a:spcBef>
              <a:buNone/>
              <a:tabLst>
                <a:tab pos="0" algn="l"/>
              </a:tabLst>
            </a:pPr>
            <a:endParaRPr lang="en-US" sz="21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499"/>
              </a:spcBef>
              <a:buNone/>
              <a:tabLst>
                <a:tab pos="0" algn="l"/>
              </a:tabLst>
            </a:pPr>
            <a:endParaRPr lang="en-US" sz="21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2500" b="0" strike="noStrike" spc="-1">
              <a:latin typeface="Arial"/>
            </a:endParaRPr>
          </a:p>
          <a:p>
            <a:pPr marL="1123920" indent="-285840">
              <a:lnSpc>
                <a:spcPct val="120000"/>
              </a:lnSpc>
              <a:spcBef>
                <a:spcPts val="420"/>
              </a:spcBef>
              <a:buNone/>
              <a:tabLst>
                <a:tab pos="0" algn="l"/>
              </a:tabLst>
            </a:pPr>
            <a:endParaRPr lang="en-US" sz="1700" b="0" strike="noStrike" spc="-1">
              <a:latin typeface="Arial"/>
            </a:endParaRPr>
          </a:p>
          <a:p>
            <a:pPr marL="228600" indent="-228600">
              <a:lnSpc>
                <a:spcPct val="120000"/>
              </a:lnSpc>
              <a:spcBef>
                <a:spcPts val="479"/>
              </a:spcBef>
              <a:buNone/>
              <a:tabLst>
                <a:tab pos="0" algn="l"/>
              </a:tabLst>
            </a:pPr>
            <a:endParaRPr lang="en-US" sz="2400" b="0" strike="noStrike" spc="-1">
              <a:latin typeface="Arial"/>
            </a:endParaRPr>
          </a:p>
          <a:p>
            <a:pPr marL="228600" indent="-228600">
              <a:lnSpc>
                <a:spcPct val="120000"/>
              </a:lnSpc>
              <a:spcBef>
                <a:spcPts val="1417"/>
              </a:spcBef>
              <a:buNone/>
              <a:tabLst>
                <a:tab pos="0" algn="l"/>
              </a:tabLst>
            </a:pPr>
            <a:endParaRPr lang="en-US" sz="1400" b="0" strike="noStrike" spc="-1">
              <a:latin typeface="Arial"/>
            </a:endParaRPr>
          </a:p>
          <a:p>
            <a:pPr marL="228600" indent="-228600">
              <a:lnSpc>
                <a:spcPct val="120000"/>
              </a:lnSpc>
              <a:spcBef>
                <a:spcPts val="479"/>
              </a:spcBef>
              <a:buNone/>
              <a:tabLst>
                <a:tab pos="0" algn="l"/>
              </a:tabLst>
            </a:pPr>
            <a:endParaRPr lang="en-US" sz="2400" b="0" strike="noStrike" spc="-1">
              <a:latin typeface="Arial"/>
            </a:endParaRPr>
          </a:p>
        </p:txBody>
      </p:sp>
      <p:sp>
        <p:nvSpPr>
          <p:cNvPr id="5" name="PlaceHolder 1">
            <a:extLst>
              <a:ext uri="{FF2B5EF4-FFF2-40B4-BE49-F238E27FC236}">
                <a16:creationId xmlns:a16="http://schemas.microsoft.com/office/drawing/2014/main" id="{A9A4892F-4712-488E-A408-11E46BF8C4C2}"/>
              </a:ext>
            </a:extLst>
          </p:cNvPr>
          <p:cNvSpPr/>
          <p:nvPr/>
        </p:nvSpPr>
        <p:spPr>
          <a:xfrm>
            <a:off x="534137" y="549720"/>
            <a:ext cx="4524069" cy="5103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numCol="1" spcCol="0" anchor="t">
            <a:noAutofit/>
          </a:bodyPr>
          <a:lstStyle/>
          <a:p>
            <a:pPr>
              <a:lnSpc>
                <a:spcPct val="120000"/>
              </a:lnSpc>
              <a:spcBef>
                <a:spcPts val="479"/>
              </a:spcBef>
              <a:buNone/>
              <a:tabLst>
                <a:tab pos="0" algn="l"/>
              </a:tabLst>
            </a:pPr>
            <a:endParaRPr lang="en-US" sz="2400" b="0" strike="noStrike" spc="-1"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500" spc="-1">
                <a:solidFill>
                  <a:srgbClr val="000000"/>
                </a:solidFill>
                <a:latin typeface="Arial"/>
              </a:rPr>
              <a:t>Run </a:t>
            </a:r>
            <a:r>
              <a:rPr lang="en-US" sz="2500" spc="-1" err="1">
                <a:solidFill>
                  <a:srgbClr val="000000"/>
                </a:solidFill>
                <a:latin typeface="Arial"/>
              </a:rPr>
              <a:t>Allgather</a:t>
            </a:r>
            <a:r>
              <a:rPr lang="en-US" sz="2500" spc="-1">
                <a:solidFill>
                  <a:srgbClr val="000000"/>
                </a:solidFill>
                <a:latin typeface="Arial"/>
              </a:rPr>
              <a:t> up to 1GB on both nodes to form a baseline</a:t>
            </a: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500" b="0" strike="noStrike" spc="-1" err="1">
                <a:latin typeface="Arial"/>
              </a:rPr>
              <a:t>Bigmem</a:t>
            </a:r>
            <a:r>
              <a:rPr lang="en-US" sz="2500" b="0" strike="noStrike" spc="-1">
                <a:latin typeface="Arial"/>
              </a:rPr>
              <a:t> runs for larger messages due to higher capacity</a:t>
            </a: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800" spc="-1">
                <a:latin typeface="Arial"/>
              </a:rPr>
              <a:t>Total memory consumed exceeds DRAM capacity</a:t>
            </a:r>
          </a:p>
          <a:p>
            <a:pPr marL="685800" lvl="1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000" spc="-1">
                <a:solidFill>
                  <a:srgbClr val="002060"/>
                </a:solidFill>
                <a:latin typeface="Arial"/>
              </a:rPr>
              <a:t>Smallmem_28ppn</a:t>
            </a:r>
          </a:p>
          <a:p>
            <a:pPr marL="1143000" lvl="2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000" spc="-1">
                <a:solidFill>
                  <a:srgbClr val="002060"/>
                </a:solidFill>
                <a:latin typeface="Arial"/>
              </a:rPr>
              <a:t>Per process memory req. = 256 * 28 ~ 7168MB</a:t>
            </a:r>
          </a:p>
          <a:p>
            <a:pPr marL="1143000" lvl="2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000" spc="-1">
                <a:solidFill>
                  <a:srgbClr val="002060"/>
                </a:solidFill>
                <a:latin typeface="Arial"/>
              </a:rPr>
              <a:t>Total memory req. = 7168 * 28 ~ 200GB</a:t>
            </a:r>
          </a:p>
          <a:p>
            <a:pPr marL="1143000" lvl="2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000" spc="-1">
                <a:solidFill>
                  <a:srgbClr val="002060"/>
                </a:solidFill>
                <a:latin typeface="Arial"/>
              </a:rPr>
              <a:t>200GB exceeds DRAM size</a:t>
            </a: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endParaRPr lang="en-US" sz="25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25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499"/>
              </a:spcBef>
              <a:buNone/>
              <a:tabLst>
                <a:tab pos="0" algn="l"/>
              </a:tabLst>
            </a:pPr>
            <a:endParaRPr lang="en-US" sz="21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499"/>
              </a:spcBef>
              <a:buNone/>
              <a:tabLst>
                <a:tab pos="0" algn="l"/>
              </a:tabLst>
            </a:pPr>
            <a:endParaRPr lang="en-US" sz="21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499"/>
              </a:spcBef>
              <a:buNone/>
              <a:tabLst>
                <a:tab pos="0" algn="l"/>
              </a:tabLst>
            </a:pPr>
            <a:endParaRPr lang="en-US" sz="21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2500" b="0" strike="noStrike" spc="-1">
              <a:latin typeface="Arial"/>
            </a:endParaRPr>
          </a:p>
          <a:p>
            <a:pPr marL="1123920" indent="-285840">
              <a:lnSpc>
                <a:spcPct val="120000"/>
              </a:lnSpc>
              <a:spcBef>
                <a:spcPts val="420"/>
              </a:spcBef>
              <a:buNone/>
              <a:tabLst>
                <a:tab pos="0" algn="l"/>
              </a:tabLst>
            </a:pPr>
            <a:endParaRPr lang="en-US" sz="1700" b="0" strike="noStrike" spc="-1">
              <a:latin typeface="Arial"/>
            </a:endParaRPr>
          </a:p>
          <a:p>
            <a:pPr marL="228600" indent="-228600">
              <a:lnSpc>
                <a:spcPct val="120000"/>
              </a:lnSpc>
              <a:spcBef>
                <a:spcPts val="479"/>
              </a:spcBef>
              <a:buNone/>
              <a:tabLst>
                <a:tab pos="0" algn="l"/>
              </a:tabLst>
            </a:pPr>
            <a:endParaRPr lang="en-US" sz="2400" b="0" strike="noStrike" spc="-1">
              <a:latin typeface="Arial"/>
            </a:endParaRPr>
          </a:p>
          <a:p>
            <a:pPr marL="228600" indent="-228600">
              <a:lnSpc>
                <a:spcPct val="120000"/>
              </a:lnSpc>
              <a:spcBef>
                <a:spcPts val="1417"/>
              </a:spcBef>
              <a:buNone/>
              <a:tabLst>
                <a:tab pos="0" algn="l"/>
              </a:tabLst>
            </a:pPr>
            <a:endParaRPr lang="en-US" sz="1400" b="0" strike="noStrike" spc="-1">
              <a:latin typeface="Arial"/>
            </a:endParaRPr>
          </a:p>
          <a:p>
            <a:pPr marL="228600" indent="-228600">
              <a:lnSpc>
                <a:spcPct val="120000"/>
              </a:lnSpc>
              <a:spcBef>
                <a:spcPts val="479"/>
              </a:spcBef>
              <a:buNone/>
              <a:tabLst>
                <a:tab pos="0" algn="l"/>
              </a:tabLst>
            </a:pPr>
            <a:endParaRPr lang="en-US" sz="2400" b="0" strike="noStrike" spc="-1">
              <a:latin typeface="Arial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500-000008000000}"/>
              </a:ext>
            </a:extLst>
          </p:cNvPr>
          <p:cNvGraphicFramePr>
            <a:graphicFrameLocks/>
          </p:cNvGraphicFramePr>
          <p:nvPr/>
        </p:nvGraphicFramePr>
        <p:xfrm>
          <a:off x="5193363" y="891792"/>
          <a:ext cx="6882214" cy="5643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58712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/>
          </p:nvPr>
        </p:nvSpPr>
        <p:spPr>
          <a:xfrm>
            <a:off x="786960" y="1205280"/>
            <a:ext cx="10490040" cy="510336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t">
            <a:noAutofit/>
          </a:bodyPr>
          <a:lstStyle/>
          <a:p>
            <a:pPr>
              <a:lnSpc>
                <a:spcPct val="120000"/>
              </a:lnSpc>
              <a:spcBef>
                <a:spcPts val="479"/>
              </a:spcBef>
              <a:buNone/>
              <a:tabLst>
                <a:tab pos="0" algn="l"/>
              </a:tabLst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ts val="420"/>
              </a:spcBef>
              <a:buNone/>
              <a:tabLst>
                <a:tab pos="0" algn="l"/>
              </a:tabLst>
            </a:pPr>
            <a:endParaRPr lang="en-US" sz="2500" b="0" strike="noStrike" spc="-1">
              <a:solidFill>
                <a:srgbClr val="000000"/>
              </a:solidFill>
              <a:latin typeface="Arial"/>
            </a:endParaRPr>
          </a:p>
          <a:p>
            <a:pPr marL="1123920" indent="-285840">
              <a:lnSpc>
                <a:spcPct val="120000"/>
              </a:lnSpc>
              <a:spcBef>
                <a:spcPts val="420"/>
              </a:spcBef>
              <a:buNone/>
              <a:tabLst>
                <a:tab pos="0" algn="l"/>
              </a:tabLst>
            </a:pPr>
            <a:endParaRPr lang="en-US" sz="17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20000"/>
              </a:lnSpc>
              <a:spcBef>
                <a:spcPts val="479"/>
              </a:spcBef>
              <a:buNone/>
              <a:tabLst>
                <a:tab pos="0" algn="l"/>
              </a:tabLst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20000"/>
              </a:lnSpc>
              <a:spcBef>
                <a:spcPts val="1417"/>
              </a:spcBef>
              <a:buNone/>
              <a:tabLst>
                <a:tab pos="0" algn="l"/>
              </a:tabLst>
            </a:pPr>
            <a:endParaRPr lang="en-US" sz="21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20000"/>
              </a:lnSpc>
              <a:spcBef>
                <a:spcPts val="479"/>
              </a:spcBef>
              <a:buNone/>
              <a:tabLst>
                <a:tab pos="0" algn="l"/>
              </a:tabLst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title"/>
          </p:nvPr>
        </p:nvSpPr>
        <p:spPr>
          <a:xfrm>
            <a:off x="775800" y="238680"/>
            <a:ext cx="10794600" cy="7722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4800" b="1" strike="noStrike" spc="-1" dirty="0">
                <a:solidFill>
                  <a:srgbClr val="CD052B"/>
                </a:solidFill>
                <a:latin typeface="Calibri"/>
              </a:rPr>
              <a:t>Why </a:t>
            </a:r>
            <a:r>
              <a:rPr lang="en-US" sz="4800" b="1" spc="-1" dirty="0">
                <a:solidFill>
                  <a:srgbClr val="CD052B"/>
                </a:solidFill>
                <a:latin typeface="Calibri"/>
              </a:rPr>
              <a:t>collectives</a:t>
            </a:r>
            <a:r>
              <a:rPr lang="en-US" sz="4800" b="1" strike="noStrike" spc="-1" dirty="0">
                <a:solidFill>
                  <a:srgbClr val="CD052B"/>
                </a:solidFill>
                <a:latin typeface="Calibri"/>
              </a:rPr>
              <a:t>?</a:t>
            </a:r>
            <a:endParaRPr lang="en-US" sz="4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1"/>
          <p:cNvSpPr/>
          <p:nvPr/>
        </p:nvSpPr>
        <p:spPr>
          <a:xfrm>
            <a:off x="939240" y="1357560"/>
            <a:ext cx="10490040" cy="5103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numCol="1" spcCol="0" anchor="t">
            <a:noAutofit/>
          </a:bodyPr>
          <a:lstStyle/>
          <a:p>
            <a:pPr>
              <a:lnSpc>
                <a:spcPct val="120000"/>
              </a:lnSpc>
              <a:spcBef>
                <a:spcPts val="479"/>
              </a:spcBef>
              <a:buNone/>
              <a:tabLst>
                <a:tab pos="0" algn="l"/>
              </a:tabLst>
            </a:pPr>
            <a:endParaRPr lang="en-US" sz="2400" b="0" strike="noStrike" spc="-1">
              <a:latin typeface="Arial"/>
            </a:endParaRPr>
          </a:p>
          <a:p>
            <a:pPr marL="1123920" indent="-285840">
              <a:lnSpc>
                <a:spcPct val="120000"/>
              </a:lnSpc>
              <a:spcBef>
                <a:spcPts val="420"/>
              </a:spcBef>
              <a:buNone/>
              <a:tabLst>
                <a:tab pos="0" algn="l"/>
              </a:tabLst>
            </a:pPr>
            <a:endParaRPr lang="en-US" sz="1700" b="0" strike="noStrike" spc="-1">
              <a:latin typeface="Arial"/>
            </a:endParaRPr>
          </a:p>
          <a:p>
            <a:pPr marL="228600" indent="-228600">
              <a:lnSpc>
                <a:spcPct val="120000"/>
              </a:lnSpc>
              <a:spcBef>
                <a:spcPts val="479"/>
              </a:spcBef>
              <a:buNone/>
              <a:tabLst>
                <a:tab pos="0" algn="l"/>
              </a:tabLst>
            </a:pPr>
            <a:endParaRPr lang="en-US" sz="2400" b="0" strike="noStrike" spc="-1">
              <a:latin typeface="Arial"/>
            </a:endParaRPr>
          </a:p>
          <a:p>
            <a:pPr marL="228600" indent="-228600">
              <a:lnSpc>
                <a:spcPct val="120000"/>
              </a:lnSpc>
              <a:spcBef>
                <a:spcPts val="1417"/>
              </a:spcBef>
              <a:buNone/>
              <a:tabLst>
                <a:tab pos="0" algn="l"/>
              </a:tabLst>
            </a:pPr>
            <a:endParaRPr lang="en-US" sz="2100" b="0" strike="noStrike" spc="-1">
              <a:latin typeface="Arial"/>
            </a:endParaRPr>
          </a:p>
          <a:p>
            <a:pPr marL="228600" indent="-228600">
              <a:lnSpc>
                <a:spcPct val="120000"/>
              </a:lnSpc>
              <a:spcBef>
                <a:spcPts val="479"/>
              </a:spcBef>
              <a:buNone/>
              <a:tabLst>
                <a:tab pos="0" algn="l"/>
              </a:tabLst>
            </a:pPr>
            <a:endParaRPr lang="en-US" sz="2400" b="0" strike="noStrike" spc="-1">
              <a:latin typeface="Arial"/>
            </a:endParaRPr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07CEA1B8-CCFE-0DBA-322B-37682B266398}"/>
              </a:ext>
            </a:extLst>
          </p:cNvPr>
          <p:cNvSpPr txBox="1">
            <a:spLocks/>
          </p:cNvSpPr>
          <p:nvPr/>
        </p:nvSpPr>
        <p:spPr>
          <a:xfrm>
            <a:off x="698728" y="1357680"/>
            <a:ext cx="10490040" cy="510336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3900" lvl="1" indent="0">
              <a:lnSpc>
                <a:spcPct val="120000"/>
              </a:lnSpc>
              <a:spcBef>
                <a:spcPts val="420"/>
              </a:spcBef>
              <a:buClr>
                <a:srgbClr val="000000"/>
              </a:buClr>
              <a:buFont typeface="Arial" panose="020B0604020202020204" pitchFamily="34" charset="0"/>
              <a:buNone/>
              <a:tabLst>
                <a:tab pos="0" algn="l"/>
              </a:tabLst>
            </a:pPr>
            <a:endParaRPr lang="en-US" sz="2100" spc="-1">
              <a:solidFill>
                <a:srgbClr val="000000"/>
              </a:solidFill>
              <a:latin typeface="Calibri"/>
            </a:endParaRPr>
          </a:p>
          <a:p>
            <a:pPr marL="495300">
              <a:lnSpc>
                <a:spcPct val="120000"/>
              </a:lnSpc>
              <a:spcBef>
                <a:spcPts val="420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500" spc="-1">
                <a:solidFill>
                  <a:srgbClr val="000000"/>
                </a:solidFill>
                <a:latin typeface="Calibri"/>
                <a:cs typeface="Calibri"/>
              </a:rPr>
              <a:t>MPI collectives are used by many data intensive (map-reduce) workloads </a:t>
            </a:r>
          </a:p>
          <a:p>
            <a:pPr marL="495300">
              <a:lnSpc>
                <a:spcPct val="120000"/>
              </a:lnSpc>
              <a:spcBef>
                <a:spcPts val="420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500" spc="-1">
                <a:solidFill>
                  <a:srgbClr val="000000"/>
                </a:solidFill>
                <a:latin typeface="Calibri"/>
                <a:cs typeface="Calibri"/>
              </a:rPr>
              <a:t>In MPI libraries, they are the heaviest in terms of computation and communication (interconnect/mem buses)</a:t>
            </a:r>
          </a:p>
          <a:p>
            <a:pPr marL="495300">
              <a:lnSpc>
                <a:spcPct val="120000"/>
              </a:lnSpc>
              <a:spcBef>
                <a:spcPts val="420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500" spc="-1">
                <a:solidFill>
                  <a:srgbClr val="000000"/>
                </a:solidFill>
                <a:latin typeface="Calibri"/>
                <a:cs typeface="Calibri"/>
              </a:rPr>
              <a:t>Collective performance (such as </a:t>
            </a:r>
            <a:r>
              <a:rPr lang="en-US" sz="2500" spc="-1" err="1">
                <a:solidFill>
                  <a:srgbClr val="000000"/>
                </a:solidFill>
                <a:latin typeface="Calibri"/>
                <a:cs typeface="Calibri"/>
              </a:rPr>
              <a:t>alltoall</a:t>
            </a:r>
            <a:r>
              <a:rPr lang="en-US" sz="2500" spc="-1">
                <a:solidFill>
                  <a:srgbClr val="000000"/>
                </a:solidFill>
                <a:latin typeface="Calibri"/>
                <a:cs typeface="Calibri"/>
              </a:rPr>
              <a:t> and </a:t>
            </a:r>
            <a:r>
              <a:rPr lang="en-US" sz="2500" spc="-1" err="1">
                <a:solidFill>
                  <a:srgbClr val="000000"/>
                </a:solidFill>
                <a:latin typeface="Calibri"/>
                <a:cs typeface="Calibri"/>
              </a:rPr>
              <a:t>allreduce</a:t>
            </a:r>
            <a:r>
              <a:rPr lang="en-US" sz="2500" spc="-1">
                <a:solidFill>
                  <a:srgbClr val="000000"/>
                </a:solidFill>
                <a:latin typeface="Calibri"/>
                <a:cs typeface="Calibri"/>
              </a:rPr>
              <a:t>) is based on many factors, </a:t>
            </a:r>
            <a:r>
              <a:rPr lang="en-US" sz="2500" u="sng" spc="-1">
                <a:solidFill>
                  <a:srgbClr val="000000"/>
                </a:solidFill>
                <a:latin typeface="Calibri"/>
                <a:cs typeface="Calibri"/>
              </a:rPr>
              <a:t>including but not limited to</a:t>
            </a:r>
            <a:r>
              <a:rPr lang="en-US" sz="2500" spc="-1">
                <a:solidFill>
                  <a:srgbClr val="000000"/>
                </a:solidFill>
                <a:latin typeface="Calibri"/>
                <a:cs typeface="Calibri"/>
              </a:rPr>
              <a:t>:</a:t>
            </a:r>
          </a:p>
          <a:p>
            <a:pPr marL="952500" lvl="1">
              <a:lnSpc>
                <a:spcPct val="120000"/>
              </a:lnSpc>
              <a:spcBef>
                <a:spcPts val="420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700" spc="-1">
                <a:solidFill>
                  <a:srgbClr val="000000"/>
                </a:solidFill>
                <a:latin typeface="Calibri"/>
                <a:cs typeface="Calibri"/>
              </a:rPr>
              <a:t>The algorithmic choice</a:t>
            </a:r>
          </a:p>
          <a:p>
            <a:pPr marL="952500" lvl="1">
              <a:lnSpc>
                <a:spcPct val="120000"/>
              </a:lnSpc>
              <a:spcBef>
                <a:spcPts val="420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700" spc="-1">
                <a:solidFill>
                  <a:srgbClr val="000000"/>
                </a:solidFill>
                <a:latin typeface="Calibri"/>
                <a:cs typeface="Calibri"/>
              </a:rPr>
              <a:t>The underlying </a:t>
            </a:r>
            <a:r>
              <a:rPr lang="en-US" sz="1700" spc="-1" err="1">
                <a:solidFill>
                  <a:srgbClr val="000000"/>
                </a:solidFill>
                <a:latin typeface="Calibri"/>
                <a:cs typeface="Calibri"/>
              </a:rPr>
              <a:t>pt</a:t>
            </a:r>
            <a:r>
              <a:rPr lang="en-US" sz="1700" spc="-1">
                <a:solidFill>
                  <a:srgbClr val="000000"/>
                </a:solidFill>
                <a:latin typeface="Calibri"/>
                <a:cs typeface="Calibri"/>
              </a:rPr>
              <a:t>-to-</a:t>
            </a:r>
            <a:r>
              <a:rPr lang="en-US" sz="1700" spc="-1" err="1">
                <a:solidFill>
                  <a:srgbClr val="000000"/>
                </a:solidFill>
                <a:latin typeface="Calibri"/>
                <a:cs typeface="Calibri"/>
              </a:rPr>
              <a:t>pt</a:t>
            </a:r>
            <a:r>
              <a:rPr lang="en-US" sz="1700" spc="-1">
                <a:solidFill>
                  <a:srgbClr val="000000"/>
                </a:solidFill>
                <a:latin typeface="Calibri"/>
                <a:cs typeface="Calibri"/>
              </a:rPr>
              <a:t> performance (inter-node vs intra-node)</a:t>
            </a:r>
          </a:p>
          <a:p>
            <a:pPr marL="952500" lvl="1">
              <a:lnSpc>
                <a:spcPct val="120000"/>
              </a:lnSpc>
              <a:spcBef>
                <a:spcPts val="420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700" spc="-1">
                <a:solidFill>
                  <a:srgbClr val="000000"/>
                </a:solidFill>
                <a:latin typeface="Calibri"/>
                <a:cs typeface="Calibri"/>
              </a:rPr>
              <a:t>The platform characteristics (e.g. CPU/Memory model)</a:t>
            </a:r>
          </a:p>
          <a:p>
            <a:pPr marL="723900" lvl="1" indent="0">
              <a:lnSpc>
                <a:spcPct val="120000"/>
              </a:lnSpc>
              <a:spcBef>
                <a:spcPts val="420"/>
              </a:spcBef>
              <a:buClr>
                <a:srgbClr val="000000"/>
              </a:buClr>
              <a:buNone/>
              <a:tabLst>
                <a:tab pos="0" algn="l"/>
              </a:tabLst>
            </a:pPr>
            <a:endParaRPr lang="en-US" sz="2500" spc="-1">
              <a:solidFill>
                <a:srgbClr val="000000"/>
              </a:solidFill>
              <a:latin typeface="Calibri"/>
              <a:cs typeface="Calibri"/>
            </a:endParaRPr>
          </a:p>
          <a:p>
            <a:pPr marL="495300">
              <a:lnSpc>
                <a:spcPct val="120000"/>
              </a:lnSpc>
              <a:spcBef>
                <a:spcPts val="420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endParaRPr lang="en-US" sz="2100" spc="-1">
              <a:solidFill>
                <a:srgbClr val="000000"/>
              </a:solidFill>
              <a:latin typeface="Calibri"/>
              <a:cs typeface="Calibri"/>
            </a:endParaRPr>
          </a:p>
          <a:p>
            <a:pPr marL="952500" lvl="1">
              <a:lnSpc>
                <a:spcPct val="120000"/>
              </a:lnSpc>
              <a:spcBef>
                <a:spcPts val="420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endParaRPr lang="en-US" sz="1300" spc="-1">
              <a:solidFill>
                <a:srgbClr val="000000"/>
              </a:solidFill>
              <a:latin typeface="Calibri"/>
              <a:cs typeface="Calibri"/>
            </a:endParaRPr>
          </a:p>
          <a:p>
            <a:pPr marL="952500" lvl="1">
              <a:lnSpc>
                <a:spcPct val="120000"/>
              </a:lnSpc>
              <a:spcBef>
                <a:spcPts val="420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endParaRPr lang="en-US" sz="1300" spc="-1">
              <a:solidFill>
                <a:srgbClr val="000000"/>
              </a:solidFill>
              <a:latin typeface="Calibri"/>
              <a:cs typeface="Calibri"/>
            </a:endParaRPr>
          </a:p>
          <a:p>
            <a:pPr marL="952500" lvl="1">
              <a:lnSpc>
                <a:spcPct val="120000"/>
              </a:lnSpc>
              <a:spcBef>
                <a:spcPts val="420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endParaRPr lang="en-US" sz="1300" spc="-1">
              <a:solidFill>
                <a:srgbClr val="000000"/>
              </a:solidFill>
              <a:latin typeface="Calibri"/>
              <a:cs typeface="Calibri"/>
            </a:endParaRPr>
          </a:p>
          <a:p>
            <a:pPr marL="952500" lvl="1">
              <a:lnSpc>
                <a:spcPct val="120000"/>
              </a:lnSpc>
              <a:spcBef>
                <a:spcPts val="420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endParaRPr lang="en-US" sz="1700" spc="-1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lnSpc>
                <a:spcPct val="120000"/>
              </a:lnSpc>
              <a:spcBef>
                <a:spcPts val="420"/>
              </a:spcBef>
              <a:buFont typeface="Arial" panose="020B0604020202020204" pitchFamily="34" charset="0"/>
              <a:buNone/>
              <a:tabLst>
                <a:tab pos="0" algn="l"/>
              </a:tabLst>
            </a:pPr>
            <a:endParaRPr lang="en-US" sz="2500" spc="-1">
              <a:solidFill>
                <a:srgbClr val="000000"/>
              </a:solidFill>
              <a:latin typeface="Arial"/>
            </a:endParaRPr>
          </a:p>
          <a:p>
            <a:pPr marL="1123315" indent="-285750">
              <a:lnSpc>
                <a:spcPct val="120000"/>
              </a:lnSpc>
              <a:spcBef>
                <a:spcPts val="420"/>
              </a:spcBef>
              <a:buFont typeface="Arial" panose="020B0604020202020204" pitchFamily="34" charset="0"/>
              <a:buNone/>
              <a:tabLst>
                <a:tab pos="0" algn="l"/>
              </a:tabLst>
            </a:pPr>
            <a:endParaRPr lang="en-US" sz="1700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ts val="479"/>
              </a:spcBef>
              <a:buFont typeface="Arial" panose="020B0604020202020204" pitchFamily="34" charset="0"/>
              <a:buNone/>
              <a:tabLst>
                <a:tab pos="0" algn="l"/>
              </a:tabLst>
            </a:pPr>
            <a:endParaRPr lang="en-US" sz="2400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ts val="1417"/>
              </a:spcBef>
              <a:buFont typeface="Arial" panose="020B0604020202020204" pitchFamily="34" charset="0"/>
              <a:buNone/>
              <a:tabLst>
                <a:tab pos="0" algn="l"/>
              </a:tabLst>
            </a:pPr>
            <a:endParaRPr lang="en-US" sz="2100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ts val="479"/>
              </a:spcBef>
              <a:buFont typeface="Arial" panose="020B0604020202020204" pitchFamily="34" charset="0"/>
              <a:buNone/>
              <a:tabLst>
                <a:tab pos="0" algn="l"/>
              </a:tabLst>
            </a:pPr>
            <a:endParaRPr lang="en-US" sz="2400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3555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775800" y="238680"/>
            <a:ext cx="10794960" cy="772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4800" b="1" strike="noStrike" spc="-1">
                <a:solidFill>
                  <a:srgbClr val="CD052B"/>
                </a:solidFill>
                <a:latin typeface="Calibri"/>
              </a:rPr>
              <a:t>Architecture of our experimental platform</a:t>
            </a:r>
            <a:endParaRPr lang="en-US" sz="4800" b="0" strike="noStrike" spc="-1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198" name="Table 5"/>
          <p:cNvGraphicFramePr/>
          <p:nvPr>
            <p:extLst>
              <p:ext uri="{D42A27DB-BD31-4B8C-83A1-F6EECF244321}">
                <p14:modId xmlns:p14="http://schemas.microsoft.com/office/powerpoint/2010/main" val="1798353327"/>
              </p:ext>
            </p:extLst>
          </p:nvPr>
        </p:nvGraphicFramePr>
        <p:xfrm>
          <a:off x="190050" y="1752601"/>
          <a:ext cx="4980600" cy="4230000"/>
        </p:xfrm>
        <a:graphic>
          <a:graphicData uri="http://schemas.openxmlformats.org/drawingml/2006/table">
            <a:tbl>
              <a:tblPr/>
              <a:tblGrid>
                <a:gridCol w="1338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2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200" b="1" strike="noStrike" spc="-1" dirty="0">
                          <a:solidFill>
                            <a:srgbClr val="000066"/>
                          </a:solidFill>
                          <a:latin typeface="Calibri"/>
                        </a:rPr>
                        <a:t>Model</a:t>
                      </a:r>
                      <a:endParaRPr lang="en-US" sz="1200" b="0" strike="noStrike" spc="-1" dirty="0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66"/>
                      </a:solidFill>
                    </a:lnL>
                    <a:lnR w="12240">
                      <a:solidFill>
                        <a:srgbClr val="000066"/>
                      </a:solidFill>
                    </a:lnR>
                    <a:lnT w="12240">
                      <a:solidFill>
                        <a:srgbClr val="000066"/>
                      </a:solidFill>
                    </a:lnT>
                    <a:lnB w="38160">
                      <a:solidFill>
                        <a:srgbClr val="000066"/>
                      </a:solidFill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200" b="1" strike="noStrike" spc="-1">
                          <a:solidFill>
                            <a:srgbClr val="000066"/>
                          </a:solidFill>
                          <a:latin typeface="Calibri"/>
                        </a:rPr>
                        <a:t>Intel Xeon Platinum 8280M ("Cascade Lake")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66"/>
                      </a:solidFill>
                    </a:lnL>
                    <a:lnR w="12240">
                      <a:solidFill>
                        <a:srgbClr val="000066"/>
                      </a:solidFill>
                    </a:lnR>
                    <a:lnT w="12240">
                      <a:solidFill>
                        <a:srgbClr val="000066"/>
                      </a:solidFill>
                    </a:lnT>
                    <a:lnB w="38160">
                      <a:solidFill>
                        <a:srgbClr val="000066"/>
                      </a:solidFill>
                    </a:lnB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Total cores per CLX node: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66"/>
                      </a:solidFill>
                    </a:lnL>
                    <a:lnR w="12240">
                      <a:solidFill>
                        <a:srgbClr val="000066"/>
                      </a:solidFill>
                    </a:lnR>
                    <a:lnT w="3816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000066"/>
                      </a:solidFill>
                    </a:lnB>
                    <a:solidFill>
                      <a:srgbClr val="CCDD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112 cores on four sockets (28 cores/socket)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66"/>
                      </a:solidFill>
                    </a:lnL>
                    <a:lnR w="12240">
                      <a:solidFill>
                        <a:srgbClr val="000066"/>
                      </a:solidFill>
                    </a:lnR>
                    <a:lnT w="3816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000066"/>
                      </a:solidFill>
                    </a:lnB>
                    <a:solidFill>
                      <a:srgbClr val="CC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7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Hardware threads per core: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66"/>
                      </a:solidFill>
                    </a:lnL>
                    <a:lnR w="12240">
                      <a:solidFill>
                        <a:srgbClr val="000066"/>
                      </a:solidFill>
                    </a:lnR>
                    <a:lnT w="12240">
                      <a:solidFill>
                        <a:srgbClr val="000066"/>
                      </a:solidFill>
                    </a:lnT>
                    <a:lnB w="12240">
                      <a:solidFill>
                        <a:srgbClr val="000066"/>
                      </a:solidFill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 Hyperthreading is not currently enabled on Frontera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66"/>
                      </a:solidFill>
                    </a:lnL>
                    <a:lnR w="12240">
                      <a:solidFill>
                        <a:srgbClr val="000066"/>
                      </a:solidFill>
                    </a:lnR>
                    <a:lnT w="12240">
                      <a:solidFill>
                        <a:srgbClr val="000066"/>
                      </a:solidFill>
                    </a:lnT>
                    <a:lnB w="12240">
                      <a:solidFill>
                        <a:srgbClr val="000066"/>
                      </a:solidFill>
                    </a:lnB>
                    <a:solidFill>
                      <a:srgbClr val="E7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Clock rate: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66"/>
                      </a:solidFill>
                    </a:lnL>
                    <a:lnR w="12240">
                      <a:solidFill>
                        <a:srgbClr val="000066"/>
                      </a:solidFill>
                    </a:lnR>
                    <a:lnT w="12240">
                      <a:solidFill>
                        <a:srgbClr val="000066"/>
                      </a:solidFill>
                    </a:lnT>
                    <a:lnB w="12240">
                      <a:solidFill>
                        <a:srgbClr val="000066"/>
                      </a:solidFill>
                    </a:lnB>
                    <a:solidFill>
                      <a:srgbClr val="CCDD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2.7GHz nominal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66"/>
                      </a:solidFill>
                    </a:lnL>
                    <a:lnR w="12240">
                      <a:solidFill>
                        <a:srgbClr val="000066"/>
                      </a:solidFill>
                    </a:lnR>
                    <a:lnT w="12240">
                      <a:solidFill>
                        <a:srgbClr val="000066"/>
                      </a:solidFill>
                    </a:lnT>
                    <a:lnB w="12240">
                      <a:solidFill>
                        <a:srgbClr val="000066"/>
                      </a:solidFill>
                    </a:lnB>
                    <a:solidFill>
                      <a:srgbClr val="CC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0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Memory: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66"/>
                      </a:solidFill>
                    </a:lnL>
                    <a:lnR w="12240">
                      <a:solidFill>
                        <a:srgbClr val="000066"/>
                      </a:solidFill>
                    </a:lnR>
                    <a:lnT w="12240">
                      <a:solidFill>
                        <a:srgbClr val="000066"/>
                      </a:solidFill>
                    </a:lnT>
                    <a:lnB w="12240">
                      <a:solidFill>
                        <a:srgbClr val="000066"/>
                      </a:solidFill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2.1 TB NVDIMM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66"/>
                      </a:solidFill>
                    </a:lnL>
                    <a:lnR w="12240">
                      <a:solidFill>
                        <a:srgbClr val="000066"/>
                      </a:solidFill>
                    </a:lnR>
                    <a:lnT w="12240">
                      <a:solidFill>
                        <a:srgbClr val="000066"/>
                      </a:solidFill>
                    </a:lnT>
                    <a:lnB w="12240">
                      <a:solidFill>
                        <a:srgbClr val="000066"/>
                      </a:solidFill>
                    </a:lnB>
                    <a:solidFill>
                      <a:srgbClr val="E7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41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Cache: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66"/>
                      </a:solidFill>
                    </a:lnL>
                    <a:lnR w="12240">
                      <a:solidFill>
                        <a:srgbClr val="000066"/>
                      </a:solidFill>
                    </a:lnR>
                    <a:lnT w="12240">
                      <a:solidFill>
                        <a:srgbClr val="000066"/>
                      </a:solidFill>
                    </a:lnT>
                    <a:lnB w="12240">
                      <a:solidFill>
                        <a:srgbClr val="000066"/>
                      </a:solidFill>
                    </a:lnB>
                    <a:solidFill>
                      <a:srgbClr val="CCDD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32KB L1 data cache per core;</a:t>
                      </a:r>
                      <a:br>
                        <a:rPr sz="1200"/>
                      </a:b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1MB L2 per core;</a:t>
                      </a:r>
                      <a:br>
                        <a:rPr sz="1200"/>
                      </a:b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38.5 MB L3 per socket.</a:t>
                      </a:r>
                      <a:br>
                        <a:rPr sz="1200"/>
                      </a:b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384 GB DDR4 RAM configured as an L4 cache</a:t>
                      </a:r>
                      <a:br>
                        <a:rPr sz="1200"/>
                      </a:b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Each socket can cache up to 66.5 MB (sum of L2 and L3 capacity).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66"/>
                      </a:solidFill>
                    </a:lnL>
                    <a:lnR w="12240">
                      <a:solidFill>
                        <a:srgbClr val="000066"/>
                      </a:solidFill>
                    </a:lnR>
                    <a:lnT w="12240">
                      <a:solidFill>
                        <a:srgbClr val="000066"/>
                      </a:solidFill>
                    </a:lnT>
                    <a:lnB w="12240">
                      <a:solidFill>
                        <a:srgbClr val="000066"/>
                      </a:solidFill>
                    </a:lnB>
                    <a:solidFill>
                      <a:srgbClr val="CC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6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Local storage: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66"/>
                      </a:solidFill>
                    </a:lnL>
                    <a:lnR w="12240">
                      <a:solidFill>
                        <a:srgbClr val="000066"/>
                      </a:solidFill>
                    </a:lnR>
                    <a:lnT w="12240">
                      <a:solidFill>
                        <a:srgbClr val="000066"/>
                      </a:solidFill>
                    </a:lnT>
                    <a:lnB w="12240">
                      <a:solidFill>
                        <a:srgbClr val="000066"/>
                      </a:solidFill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200" b="1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144GB /</a:t>
                      </a:r>
                      <a:r>
                        <a:rPr lang="en-US" sz="1200" b="1" strike="noStrike" spc="-1" dirty="0" err="1">
                          <a:solidFill>
                            <a:srgbClr val="000000"/>
                          </a:solidFill>
                          <a:latin typeface="Calibri"/>
                        </a:rPr>
                        <a:t>tmp</a:t>
                      </a:r>
                      <a:r>
                        <a:rPr lang="en-US" sz="1200" b="1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 partition on a 240GB SSD</a:t>
                      </a:r>
                      <a:br>
                        <a:rPr sz="1200" dirty="0"/>
                      </a:br>
                      <a:r>
                        <a:rPr lang="en-US" sz="1200" b="1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4x 833 GB /</a:t>
                      </a:r>
                      <a:r>
                        <a:rPr lang="en-US" sz="1200" b="1" strike="noStrike" spc="-1" dirty="0" err="1">
                          <a:solidFill>
                            <a:srgbClr val="000000"/>
                          </a:solidFill>
                          <a:latin typeface="Calibri"/>
                        </a:rPr>
                        <a:t>mnt</a:t>
                      </a:r>
                      <a:r>
                        <a:rPr lang="en-US" sz="1200" b="1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  <a:r>
                        <a:rPr lang="en-US" sz="1200" b="1" strike="noStrike" spc="-1" dirty="0" err="1">
                          <a:solidFill>
                            <a:srgbClr val="000000"/>
                          </a:solidFill>
                          <a:latin typeface="Calibri"/>
                        </a:rPr>
                        <a:t>fsdax</a:t>
                      </a:r>
                      <a:r>
                        <a:rPr lang="en-US" sz="1200" b="1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[0,1,2,3] partitions on NVDIMM</a:t>
                      </a:r>
                      <a:br>
                        <a:rPr sz="1200" dirty="0"/>
                      </a:br>
                      <a:r>
                        <a:rPr lang="en-US" sz="12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3.2 TB usable local storage</a:t>
                      </a:r>
                      <a:endParaRPr lang="en-US" sz="12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66"/>
                      </a:solidFill>
                    </a:lnL>
                    <a:lnR w="12240">
                      <a:solidFill>
                        <a:srgbClr val="000066"/>
                      </a:solidFill>
                    </a:lnR>
                    <a:lnT w="12240">
                      <a:solidFill>
                        <a:srgbClr val="000066"/>
                      </a:solidFill>
                    </a:lnT>
                    <a:lnB w="12240">
                      <a:solidFill>
                        <a:srgbClr val="000066"/>
                      </a:solidFill>
                    </a:lnB>
                    <a:solidFill>
                      <a:srgbClr val="E7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99" name="Picture 7" descr="Diagram&#10;&#10;Description automatically generated"/>
          <p:cNvPicPr/>
          <p:nvPr/>
        </p:nvPicPr>
        <p:blipFill>
          <a:blip r:embed="rId2"/>
          <a:stretch/>
        </p:blipFill>
        <p:spPr>
          <a:xfrm>
            <a:off x="5295901" y="1752601"/>
            <a:ext cx="6829424" cy="4124324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775800" y="238680"/>
            <a:ext cx="10794240" cy="771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4800" b="1" strike="noStrike" spc="-1">
                <a:solidFill>
                  <a:srgbClr val="CD052B"/>
                </a:solidFill>
                <a:latin typeface="Calibri"/>
                <a:ea typeface="DejaVu Sans"/>
              </a:rPr>
              <a:t>The </a:t>
            </a:r>
            <a:r>
              <a:rPr lang="en-US" sz="4800" b="1" strike="noStrike" spc="-1" err="1">
                <a:solidFill>
                  <a:srgbClr val="CD052B"/>
                </a:solidFill>
                <a:latin typeface="Calibri"/>
                <a:ea typeface="DejaVu Sans"/>
              </a:rPr>
              <a:t>bigmem</a:t>
            </a:r>
            <a:r>
              <a:rPr lang="en-US" sz="4800" b="1" strike="noStrike" spc="-1">
                <a:solidFill>
                  <a:srgbClr val="CD052B"/>
                </a:solidFill>
                <a:latin typeface="Calibri"/>
                <a:ea typeface="DejaVu Sans"/>
              </a:rPr>
              <a:t> (Optane) vs </a:t>
            </a:r>
            <a:r>
              <a:rPr lang="en-US" sz="4800" b="1" strike="noStrike" spc="-1" err="1">
                <a:solidFill>
                  <a:srgbClr val="CD052B"/>
                </a:solidFill>
                <a:latin typeface="Calibri"/>
                <a:ea typeface="DejaVu Sans"/>
              </a:rPr>
              <a:t>smallmem</a:t>
            </a:r>
            <a:r>
              <a:rPr lang="en-US" sz="4800" b="1" strike="noStrike" spc="-1">
                <a:solidFill>
                  <a:srgbClr val="CD052B"/>
                </a:solidFill>
                <a:latin typeface="Calibri"/>
                <a:ea typeface="DejaVu Sans"/>
              </a:rPr>
              <a:t> node</a:t>
            </a:r>
            <a:endParaRPr lang="en-US" sz="48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02" name="Table 5"/>
          <p:cNvGraphicFramePr/>
          <p:nvPr/>
        </p:nvGraphicFramePr>
        <p:xfrm>
          <a:off x="6286560" y="1576508"/>
          <a:ext cx="5454866" cy="4874034"/>
        </p:xfrm>
        <a:graphic>
          <a:graphicData uri="http://schemas.openxmlformats.org/drawingml/2006/table">
            <a:tbl>
              <a:tblPr/>
              <a:tblGrid>
                <a:gridCol w="14655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893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62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1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Model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9999"/>
                      </a:solidFill>
                    </a:lnL>
                    <a:lnR w="12240">
                      <a:solidFill>
                        <a:srgbClr val="009999"/>
                      </a:solidFill>
                    </a:lnR>
                    <a:lnT w="12240">
                      <a:solidFill>
                        <a:srgbClr val="009999"/>
                      </a:solidFill>
                    </a:lnT>
                    <a:lnB w="12240">
                      <a:solidFill>
                        <a:srgbClr val="009999"/>
                      </a:solidFill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1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Intel Xeon Platinum 8280 ("Cascade Lake")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9999"/>
                      </a:solidFill>
                    </a:lnL>
                    <a:lnR w="12240">
                      <a:solidFill>
                        <a:srgbClr val="009999"/>
                      </a:solidFill>
                    </a:lnR>
                    <a:lnT w="12240">
                      <a:solidFill>
                        <a:srgbClr val="009999"/>
                      </a:solidFill>
                    </a:lnT>
                    <a:lnB w="12240">
                      <a:solidFill>
                        <a:srgbClr val="009999"/>
                      </a:solidFill>
                    </a:lnB>
                    <a:solidFill>
                      <a:srgbClr val="E7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7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Total cores per CLX node: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9999"/>
                      </a:solidFill>
                    </a:lnL>
                    <a:lnR w="12240">
                      <a:solidFill>
                        <a:srgbClr val="009999"/>
                      </a:solidFill>
                    </a:lnR>
                    <a:lnT w="12240">
                      <a:solidFill>
                        <a:srgbClr val="009999"/>
                      </a:solidFill>
                    </a:lnT>
                    <a:lnB w="12240">
                      <a:solidFill>
                        <a:srgbClr val="009999"/>
                      </a:solidFill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56 cores on two sockets (28 cores/socket)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9999"/>
                      </a:solidFill>
                    </a:lnL>
                    <a:lnR w="12240">
                      <a:solidFill>
                        <a:srgbClr val="009999"/>
                      </a:solidFill>
                    </a:lnR>
                    <a:lnT w="12240">
                      <a:solidFill>
                        <a:srgbClr val="009999"/>
                      </a:solidFill>
                    </a:lnT>
                    <a:lnB w="12240">
                      <a:solidFill>
                        <a:srgbClr val="009999"/>
                      </a:solidFill>
                    </a:lnB>
                    <a:solidFill>
                      <a:srgbClr val="E7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15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Hardware threads per core: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9999"/>
                      </a:solidFill>
                    </a:lnL>
                    <a:lnR w="12240">
                      <a:solidFill>
                        <a:srgbClr val="009999"/>
                      </a:solidFill>
                    </a:lnR>
                    <a:lnT w="12240">
                      <a:solidFill>
                        <a:srgbClr val="009999"/>
                      </a:solidFill>
                    </a:lnT>
                    <a:lnB w="12240">
                      <a:solidFill>
                        <a:srgbClr val="009999"/>
                      </a:solidFill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1, Hyperthreading is not currently enabled on Frontera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9999"/>
                      </a:solidFill>
                    </a:lnL>
                    <a:lnR w="12240">
                      <a:solidFill>
                        <a:srgbClr val="009999"/>
                      </a:solidFill>
                    </a:lnR>
                    <a:lnT w="12240">
                      <a:solidFill>
                        <a:srgbClr val="009999"/>
                      </a:solidFill>
                    </a:lnT>
                    <a:lnB w="12240">
                      <a:solidFill>
                        <a:srgbClr val="009999"/>
                      </a:solidFill>
                    </a:lnB>
                    <a:solidFill>
                      <a:srgbClr val="E7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4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Clock rate: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9999"/>
                      </a:solidFill>
                    </a:lnL>
                    <a:lnR w="12240">
                      <a:solidFill>
                        <a:srgbClr val="009999"/>
                      </a:solidFill>
                    </a:lnR>
                    <a:lnT w="12240">
                      <a:solidFill>
                        <a:srgbClr val="009999"/>
                      </a:solidFill>
                    </a:lnT>
                    <a:lnB w="12240">
                      <a:solidFill>
                        <a:srgbClr val="009999"/>
                      </a:solidFill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2.7GHz nominal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9999"/>
                      </a:solidFill>
                    </a:lnL>
                    <a:lnR w="12240">
                      <a:solidFill>
                        <a:srgbClr val="009999"/>
                      </a:solidFill>
                    </a:lnR>
                    <a:lnT w="12240">
                      <a:solidFill>
                        <a:srgbClr val="009999"/>
                      </a:solidFill>
                    </a:lnT>
                    <a:lnB w="12240">
                      <a:solidFill>
                        <a:srgbClr val="009999"/>
                      </a:solidFill>
                    </a:lnB>
                    <a:solidFill>
                      <a:srgbClr val="E7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4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Memory: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9999"/>
                      </a:solidFill>
                    </a:lnL>
                    <a:lnR w="12240">
                      <a:solidFill>
                        <a:srgbClr val="009999"/>
                      </a:solidFill>
                    </a:lnR>
                    <a:lnT w="12240">
                      <a:solidFill>
                        <a:srgbClr val="009999"/>
                      </a:solidFill>
                    </a:lnT>
                    <a:lnB w="12240">
                      <a:solidFill>
                        <a:srgbClr val="009999"/>
                      </a:solidFill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192GB (2933 MT/s) DDR4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9999"/>
                      </a:solidFill>
                    </a:lnL>
                    <a:lnR w="12240">
                      <a:solidFill>
                        <a:srgbClr val="009999"/>
                      </a:solidFill>
                    </a:lnR>
                    <a:lnT w="12240">
                      <a:solidFill>
                        <a:srgbClr val="009999"/>
                      </a:solidFill>
                    </a:lnT>
                    <a:lnB w="12240">
                      <a:solidFill>
                        <a:srgbClr val="009999"/>
                      </a:solidFill>
                    </a:lnB>
                    <a:solidFill>
                      <a:srgbClr val="E7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428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Cache: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9999"/>
                      </a:solidFill>
                    </a:lnL>
                    <a:lnR w="12240">
                      <a:solidFill>
                        <a:srgbClr val="009999"/>
                      </a:solidFill>
                    </a:lnR>
                    <a:lnT w="12240">
                      <a:solidFill>
                        <a:srgbClr val="009999"/>
                      </a:solidFill>
                    </a:lnT>
                    <a:lnB w="12240">
                      <a:solidFill>
                        <a:srgbClr val="009999"/>
                      </a:solidFill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32KB L1 data cache per core;</a:t>
                      </a:r>
                      <a:br>
                        <a:rPr sz="1400"/>
                      </a:b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1MB L2 per core;</a:t>
                      </a:r>
                      <a:br>
                        <a:rPr sz="1400"/>
                      </a:b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38.5 MB L3 per socket.</a:t>
                      </a:r>
                      <a:br>
                        <a:rPr sz="1400"/>
                      </a:b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Each socket can cache up to 66.5 MB (sum of L2 and L3 capacity).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9999"/>
                      </a:solidFill>
                    </a:lnL>
                    <a:lnR w="12240">
                      <a:solidFill>
                        <a:srgbClr val="009999"/>
                      </a:solidFill>
                    </a:lnR>
                    <a:lnT w="12240">
                      <a:solidFill>
                        <a:srgbClr val="009999"/>
                      </a:solidFill>
                    </a:lnT>
                    <a:lnB w="12240">
                      <a:solidFill>
                        <a:srgbClr val="009999"/>
                      </a:solidFill>
                    </a:lnB>
                    <a:solidFill>
                      <a:srgbClr val="E7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268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Local storage: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9999"/>
                      </a:solidFill>
                    </a:lnL>
                    <a:lnR w="12240">
                      <a:solidFill>
                        <a:srgbClr val="009999"/>
                      </a:solidFill>
                    </a:lnR>
                    <a:lnT w="12240">
                      <a:solidFill>
                        <a:srgbClr val="009999"/>
                      </a:solidFill>
                    </a:lnT>
                    <a:lnB w="12240">
                      <a:solidFill>
                        <a:srgbClr val="009999"/>
                      </a:solidFill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144GB /</a:t>
                      </a:r>
                      <a:r>
                        <a:rPr lang="en-US" sz="1400" b="0" strike="noStrike" spc="-1" err="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tmp</a:t>
                      </a: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 partition on a 240GB SSD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9999"/>
                      </a:solidFill>
                    </a:lnL>
                    <a:lnR w="12240">
                      <a:solidFill>
                        <a:srgbClr val="009999"/>
                      </a:solidFill>
                    </a:lnR>
                    <a:lnT w="12240">
                      <a:solidFill>
                        <a:srgbClr val="009999"/>
                      </a:solidFill>
                    </a:lnT>
                    <a:lnB w="12240">
                      <a:solidFill>
                        <a:srgbClr val="009999"/>
                      </a:solidFill>
                    </a:lnB>
                    <a:solidFill>
                      <a:srgbClr val="E7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203" name="Table 3"/>
          <p:cNvGraphicFramePr/>
          <p:nvPr/>
        </p:nvGraphicFramePr>
        <p:xfrm>
          <a:off x="450574" y="1576507"/>
          <a:ext cx="5454866" cy="4872614"/>
        </p:xfrm>
        <a:graphic>
          <a:graphicData uri="http://schemas.openxmlformats.org/drawingml/2006/table">
            <a:tbl>
              <a:tblPr/>
              <a:tblGrid>
                <a:gridCol w="1462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1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34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1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Model​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AACACA"/>
                      </a:solidFill>
                    </a:lnL>
                    <a:lnR w="12240">
                      <a:solidFill>
                        <a:srgbClr val="AACACA"/>
                      </a:solidFill>
                    </a:lnR>
                    <a:lnT w="12240">
                      <a:solidFill>
                        <a:srgbClr val="AACACA"/>
                      </a:solidFill>
                    </a:lnT>
                    <a:lnB w="12240">
                      <a:solidFill>
                        <a:srgbClr val="AACACA"/>
                      </a:solidFill>
                    </a:lnB>
                    <a:solidFill>
                      <a:srgbClr val="F1F5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1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Intel Xeon Platinum 8280M ("Cascade Lake")​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AACACA"/>
                      </a:solidFill>
                    </a:lnL>
                    <a:lnR w="12240">
                      <a:solidFill>
                        <a:srgbClr val="AACACA"/>
                      </a:solidFill>
                    </a:lnR>
                    <a:lnT w="12240">
                      <a:solidFill>
                        <a:srgbClr val="AACACA"/>
                      </a:solidFill>
                    </a:lnT>
                    <a:lnB w="12240">
                      <a:solidFill>
                        <a:srgbClr val="AACACA"/>
                      </a:solidFill>
                    </a:lnB>
                    <a:solidFill>
                      <a:srgbClr val="F1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9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Total cores per CLX node:​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AACACA"/>
                      </a:solidFill>
                    </a:lnL>
                    <a:lnR w="12240">
                      <a:solidFill>
                        <a:srgbClr val="AACACA"/>
                      </a:solidFill>
                    </a:lnR>
                    <a:lnT w="12240">
                      <a:solidFill>
                        <a:srgbClr val="AACACA"/>
                      </a:solidFill>
                    </a:lnT>
                    <a:lnB w="12240">
                      <a:solidFill>
                        <a:srgbClr val="AACACA"/>
                      </a:solidFill>
                    </a:lnB>
                    <a:solidFill>
                      <a:srgbClr val="E1EB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1" strike="noStrike" spc="-1">
                          <a:solidFill>
                            <a:srgbClr val="FF0000"/>
                          </a:solidFill>
                          <a:latin typeface="Arial"/>
                          <a:ea typeface="DejaVu Sans"/>
                        </a:rPr>
                        <a:t>112 cores on four sockets </a:t>
                      </a: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(28 cores/socket)​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AACACA"/>
                      </a:solidFill>
                    </a:lnL>
                    <a:lnR w="12240">
                      <a:solidFill>
                        <a:srgbClr val="AACACA"/>
                      </a:solidFill>
                    </a:lnR>
                    <a:lnT w="12240">
                      <a:solidFill>
                        <a:srgbClr val="AACACA"/>
                      </a:solidFill>
                    </a:lnT>
                    <a:lnB w="12240">
                      <a:solidFill>
                        <a:srgbClr val="AACACA"/>
                      </a:solidFill>
                    </a:lnB>
                    <a:solidFill>
                      <a:srgbClr val="E1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6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Hardware threads per core:​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AACACA"/>
                      </a:solidFill>
                    </a:lnL>
                    <a:lnR w="12240">
                      <a:solidFill>
                        <a:srgbClr val="AACACA"/>
                      </a:solidFill>
                    </a:lnR>
                    <a:lnT w="12240">
                      <a:solidFill>
                        <a:srgbClr val="AACACA"/>
                      </a:solidFill>
                    </a:lnT>
                    <a:lnB w="12240">
                      <a:solidFill>
                        <a:srgbClr val="AACACA"/>
                      </a:solidFill>
                    </a:lnB>
                    <a:solidFill>
                      <a:srgbClr val="F1F5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1, Hyperthreading is not currently enabled on Frontera​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AACACA"/>
                      </a:solidFill>
                    </a:lnL>
                    <a:lnR w="12240">
                      <a:solidFill>
                        <a:srgbClr val="AACACA"/>
                      </a:solidFill>
                    </a:lnR>
                    <a:lnT w="12240">
                      <a:solidFill>
                        <a:srgbClr val="AACACA"/>
                      </a:solidFill>
                    </a:lnT>
                    <a:lnB w="12240">
                      <a:solidFill>
                        <a:srgbClr val="AACACA"/>
                      </a:solidFill>
                    </a:lnB>
                    <a:solidFill>
                      <a:srgbClr val="F1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3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Clock rate:​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AACACA"/>
                      </a:solidFill>
                    </a:lnL>
                    <a:lnR w="12240">
                      <a:solidFill>
                        <a:srgbClr val="AACACA"/>
                      </a:solidFill>
                    </a:lnR>
                    <a:lnT w="12240">
                      <a:solidFill>
                        <a:srgbClr val="AACACA"/>
                      </a:solidFill>
                    </a:lnT>
                    <a:lnB w="12240">
                      <a:solidFill>
                        <a:srgbClr val="AACACA"/>
                      </a:solidFill>
                    </a:lnB>
                    <a:solidFill>
                      <a:srgbClr val="E1EB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2.7GHz nominal​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AACACA"/>
                      </a:solidFill>
                    </a:lnL>
                    <a:lnR w="12240">
                      <a:solidFill>
                        <a:srgbClr val="AACACA"/>
                      </a:solidFill>
                    </a:lnR>
                    <a:lnT w="12240">
                      <a:solidFill>
                        <a:srgbClr val="AACACA"/>
                      </a:solidFill>
                    </a:lnT>
                    <a:lnB w="12240">
                      <a:solidFill>
                        <a:srgbClr val="AACACA"/>
                      </a:solidFill>
                    </a:lnB>
                    <a:solidFill>
                      <a:srgbClr val="E1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3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Memory:​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AACACA"/>
                      </a:solidFill>
                    </a:lnL>
                    <a:lnR w="12240">
                      <a:solidFill>
                        <a:srgbClr val="AACACA"/>
                      </a:solidFill>
                    </a:lnR>
                    <a:lnT w="12240">
                      <a:solidFill>
                        <a:srgbClr val="AACACA"/>
                      </a:solidFill>
                    </a:lnT>
                    <a:lnB w="12240">
                      <a:solidFill>
                        <a:srgbClr val="AACACA"/>
                      </a:solidFill>
                    </a:lnB>
                    <a:solidFill>
                      <a:srgbClr val="F1F5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1" strike="noStrike" spc="-1">
                          <a:solidFill>
                            <a:srgbClr val="FF0000"/>
                          </a:solidFill>
                          <a:latin typeface="Arial"/>
                          <a:ea typeface="DejaVu Sans"/>
                        </a:rPr>
                        <a:t>2.1 TB NVDIMM​</a:t>
                      </a:r>
                      <a:endParaRPr lang="en-US" sz="1400" b="1" strike="noStrike" spc="-1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AACACA"/>
                      </a:solidFill>
                    </a:lnL>
                    <a:lnR w="12240">
                      <a:solidFill>
                        <a:srgbClr val="AACACA"/>
                      </a:solidFill>
                    </a:lnR>
                    <a:lnT w="12240">
                      <a:solidFill>
                        <a:srgbClr val="AACACA"/>
                      </a:solidFill>
                    </a:lnT>
                    <a:lnB w="12240">
                      <a:solidFill>
                        <a:srgbClr val="AACACA"/>
                      </a:solidFill>
                    </a:lnB>
                    <a:solidFill>
                      <a:srgbClr val="F1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407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Cache:​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AACACA"/>
                      </a:solidFill>
                    </a:lnL>
                    <a:lnR w="12240">
                      <a:solidFill>
                        <a:srgbClr val="AACACA"/>
                      </a:solidFill>
                    </a:lnR>
                    <a:lnT w="12240">
                      <a:solidFill>
                        <a:srgbClr val="AACACA"/>
                      </a:solidFill>
                    </a:lnT>
                    <a:lnB w="12240">
                      <a:solidFill>
                        <a:srgbClr val="AACACA"/>
                      </a:solidFill>
                    </a:lnB>
                    <a:solidFill>
                      <a:srgbClr val="E1EB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32KB L1 data cache per core;​</a:t>
                      </a:r>
                      <a:br>
                        <a:rPr sz="1400"/>
                      </a:b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1MB L2 per core;​</a:t>
                      </a:r>
                      <a:br>
                        <a:rPr sz="1400"/>
                      </a:b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38.5 MB L3 per socket.​</a:t>
                      </a:r>
                      <a:br>
                        <a:rPr sz="1400"/>
                      </a:br>
                      <a:r>
                        <a:rPr lang="en-US" sz="1400" b="1" strike="noStrike" spc="-1">
                          <a:solidFill>
                            <a:srgbClr val="FF0000"/>
                          </a:solidFill>
                          <a:latin typeface="Arial"/>
                          <a:ea typeface="DejaVu Sans"/>
                        </a:rPr>
                        <a:t>384 GB DDR4 RAM configured as an L4 cache​</a:t>
                      </a:r>
                      <a:br>
                        <a:rPr sz="1400" b="1">
                          <a:solidFill>
                            <a:srgbClr val="FF0000"/>
                          </a:solidFill>
                        </a:rPr>
                      </a:br>
                      <a:r>
                        <a:rPr lang="en-US" sz="1400" b="1" strike="noStrike" spc="-1">
                          <a:solidFill>
                            <a:srgbClr val="FF0000"/>
                          </a:solidFill>
                          <a:latin typeface="Arial"/>
                          <a:ea typeface="DejaVu Sans"/>
                        </a:rPr>
                        <a:t>Each socket can cache up to 66.5 MB (sum of L2 and L3 capacity).​</a:t>
                      </a:r>
                      <a:endParaRPr lang="en-US" sz="1400" b="1" strike="noStrike" spc="-1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AACACA"/>
                      </a:solidFill>
                    </a:lnL>
                    <a:lnR w="12240">
                      <a:solidFill>
                        <a:srgbClr val="AACACA"/>
                      </a:solidFill>
                    </a:lnR>
                    <a:lnT w="12240">
                      <a:solidFill>
                        <a:srgbClr val="AACACA"/>
                      </a:solidFill>
                    </a:lnT>
                    <a:lnB w="12240">
                      <a:solidFill>
                        <a:srgbClr val="AACACA"/>
                      </a:solidFill>
                    </a:lnB>
                    <a:solidFill>
                      <a:srgbClr val="E1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6546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Local storage:​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AACACA"/>
                      </a:solidFill>
                    </a:lnL>
                    <a:lnR w="12240">
                      <a:solidFill>
                        <a:srgbClr val="AACACA"/>
                      </a:solidFill>
                    </a:lnR>
                    <a:lnT w="12240">
                      <a:solidFill>
                        <a:srgbClr val="AACACA"/>
                      </a:solidFill>
                    </a:lnT>
                    <a:lnB w="12240">
                      <a:solidFill>
                        <a:srgbClr val="AACACA"/>
                      </a:solidFill>
                    </a:lnB>
                    <a:solidFill>
                      <a:srgbClr val="F1F5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144GB /</a:t>
                      </a:r>
                      <a:r>
                        <a:rPr lang="en-US" sz="1400" b="0" strike="noStrike" spc="-1" err="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tmp</a:t>
                      </a: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partition on a 240GB SSD​</a:t>
                      </a:r>
                      <a:br>
                        <a:rPr sz="1400"/>
                      </a:br>
                      <a:r>
                        <a:rPr lang="en-US" sz="1400" b="1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4x 833 GB /</a:t>
                      </a:r>
                      <a:r>
                        <a:rPr lang="en-US" sz="1400" b="1" strike="noStrike" spc="-1" err="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mnt</a:t>
                      </a:r>
                      <a:r>
                        <a:rPr lang="en-US" sz="1400" b="1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/</a:t>
                      </a:r>
                      <a:r>
                        <a:rPr lang="en-US" sz="1400" b="1" strike="noStrike" spc="-1" err="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fsdax</a:t>
                      </a:r>
                      <a:r>
                        <a:rPr lang="en-US" sz="1400" b="1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[0,1,2,3] partitions on NVDIMM​</a:t>
                      </a:r>
                      <a:br>
                        <a:rPr sz="1400"/>
                      </a:b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3.2 TB usable local storage​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AACACA"/>
                      </a:solidFill>
                    </a:lnL>
                    <a:lnR w="12240">
                      <a:solidFill>
                        <a:srgbClr val="AACACA"/>
                      </a:solidFill>
                    </a:lnR>
                    <a:lnT w="12240">
                      <a:solidFill>
                        <a:srgbClr val="AACACA"/>
                      </a:solidFill>
                    </a:lnT>
                    <a:lnB w="12240">
                      <a:solidFill>
                        <a:srgbClr val="AACACA"/>
                      </a:solidFill>
                    </a:lnB>
                    <a:solidFill>
                      <a:srgbClr val="F1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437D9A8-D2DE-2293-499A-7ADA41AA79A5}"/>
              </a:ext>
            </a:extLst>
          </p:cNvPr>
          <p:cNvSpPr txBox="1"/>
          <p:nvPr/>
        </p:nvSpPr>
        <p:spPr>
          <a:xfrm>
            <a:off x="1921566" y="947265"/>
            <a:ext cx="3273595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err="1"/>
              <a:t>Bigmem</a:t>
            </a:r>
            <a:r>
              <a:rPr lang="en-US" sz="2400" b="1"/>
              <a:t> Node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BA1DDA-5276-5DF8-A82D-FAED19D28599}"/>
              </a:ext>
            </a:extLst>
          </p:cNvPr>
          <p:cNvSpPr txBox="1"/>
          <p:nvPr/>
        </p:nvSpPr>
        <p:spPr>
          <a:xfrm>
            <a:off x="7377195" y="947265"/>
            <a:ext cx="3273595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err="1"/>
              <a:t>Smallmem</a:t>
            </a:r>
            <a:r>
              <a:rPr lang="en-US" sz="2400" b="1"/>
              <a:t> Node</a:t>
            </a:r>
          </a:p>
        </p:txBody>
      </p:sp>
    </p:spTree>
    <p:extLst>
      <p:ext uri="{BB962C8B-B14F-4D97-AF65-F5344CB8AC3E}">
        <p14:creationId xmlns:p14="http://schemas.microsoft.com/office/powerpoint/2010/main" val="1148192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/>
          </p:nvPr>
        </p:nvSpPr>
        <p:spPr>
          <a:xfrm>
            <a:off x="0" y="1690320"/>
            <a:ext cx="5802085" cy="510336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t">
            <a:noAutofit/>
          </a:bodyPr>
          <a:lstStyle/>
          <a:p>
            <a:pPr marL="1123920" indent="-285840">
              <a:lnSpc>
                <a:spcPct val="120000"/>
              </a:lnSpc>
              <a:spcBef>
                <a:spcPts val="420"/>
              </a:spcBef>
              <a:buNone/>
              <a:tabLst>
                <a:tab pos="0" algn="l"/>
              </a:tabLst>
            </a:pPr>
            <a:endParaRPr lang="en-US" sz="2000" spc="-1">
              <a:solidFill>
                <a:srgbClr val="000000"/>
              </a:solidFill>
              <a:latin typeface="Arial"/>
            </a:endParaRPr>
          </a:p>
          <a:p>
            <a:pPr marL="1180980" indent="-342900">
              <a:lnSpc>
                <a:spcPct val="120000"/>
              </a:lnSpc>
              <a:spcBef>
                <a:spcPts val="420"/>
              </a:spcBef>
              <a:tabLst>
                <a:tab pos="0" algn="l"/>
              </a:tabLst>
            </a:pPr>
            <a:r>
              <a:rPr lang="en-US" sz="2000" spc="-1">
                <a:solidFill>
                  <a:srgbClr val="000000"/>
                </a:solidFill>
                <a:latin typeface="Arial"/>
              </a:rPr>
              <a:t>NOWLAB system: MRI</a:t>
            </a:r>
          </a:p>
          <a:p>
            <a:pPr marL="1638180" lvl="1" indent="-342900">
              <a:lnSpc>
                <a:spcPct val="120000"/>
              </a:lnSpc>
              <a:spcBef>
                <a:spcPts val="420"/>
              </a:spcBef>
              <a:tabLst>
                <a:tab pos="0" algn="l"/>
              </a:tabLst>
            </a:pPr>
            <a:r>
              <a:rPr lang="en-US" sz="1800" spc="-1">
                <a:solidFill>
                  <a:srgbClr val="000000"/>
                </a:solidFill>
              </a:rPr>
              <a:t>Core(s) per socket: 28		</a:t>
            </a:r>
          </a:p>
          <a:p>
            <a:pPr marL="1638180" lvl="1" indent="-342900">
              <a:lnSpc>
                <a:spcPct val="120000"/>
              </a:lnSpc>
              <a:spcBef>
                <a:spcPts val="420"/>
              </a:spcBef>
              <a:tabLst>
                <a:tab pos="0" algn="l"/>
              </a:tabLst>
            </a:pPr>
            <a:r>
              <a:rPr lang="en-US" sz="1800" spc="-1">
                <a:solidFill>
                  <a:srgbClr val="000000"/>
                </a:solidFill>
              </a:rPr>
              <a:t>Socket(s): 2</a:t>
            </a:r>
          </a:p>
          <a:p>
            <a:pPr marL="1638180" lvl="1" indent="-342900">
              <a:lnSpc>
                <a:spcPct val="120000"/>
              </a:lnSpc>
              <a:spcBef>
                <a:spcPts val="420"/>
              </a:spcBef>
              <a:tabLst>
                <a:tab pos="0" algn="l"/>
              </a:tabLst>
            </a:pPr>
            <a:r>
              <a:rPr lang="en-US" sz="1800" spc="-1">
                <a:solidFill>
                  <a:srgbClr val="000000"/>
                </a:solidFill>
              </a:rPr>
              <a:t>L2 cache: 1280K (70MB in total)</a:t>
            </a:r>
          </a:p>
          <a:p>
            <a:pPr marL="1638180" lvl="1" indent="-342900">
              <a:lnSpc>
                <a:spcPct val="120000"/>
              </a:lnSpc>
              <a:spcBef>
                <a:spcPts val="420"/>
              </a:spcBef>
              <a:tabLst>
                <a:tab pos="0" algn="l"/>
              </a:tabLst>
            </a:pPr>
            <a:r>
              <a:rPr lang="en-US" sz="1800" spc="-1">
                <a:solidFill>
                  <a:srgbClr val="000000"/>
                </a:solidFill>
              </a:rPr>
              <a:t>L3 cache: 43008K (84MB in total)</a:t>
            </a:r>
          </a:p>
          <a:p>
            <a:pPr marL="1638180" lvl="1" indent="-342900">
              <a:lnSpc>
                <a:spcPct val="120000"/>
              </a:lnSpc>
              <a:spcBef>
                <a:spcPts val="420"/>
              </a:spcBef>
              <a:tabLst>
                <a:tab pos="0" algn="l"/>
              </a:tabLst>
            </a:pPr>
            <a:r>
              <a:rPr lang="en-US" sz="1800" spc="-1">
                <a:solidFill>
                  <a:srgbClr val="000000"/>
                </a:solidFill>
              </a:rPr>
              <a:t>DRAM: 256GB	</a:t>
            </a:r>
          </a:p>
          <a:p>
            <a:pPr marL="1638180" lvl="1" indent="-342900">
              <a:lnSpc>
                <a:spcPct val="120000"/>
              </a:lnSpc>
              <a:spcBef>
                <a:spcPts val="420"/>
              </a:spcBef>
              <a:tabLst>
                <a:tab pos="0" algn="l"/>
              </a:tabLst>
            </a:pPr>
            <a:r>
              <a:rPr lang="en-US" sz="1800" spc="-1">
                <a:solidFill>
                  <a:srgbClr val="000000"/>
                </a:solidFill>
              </a:rPr>
              <a:t>Optane: 991GB	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1123920" indent="-285840">
              <a:lnSpc>
                <a:spcPct val="120000"/>
              </a:lnSpc>
              <a:spcBef>
                <a:spcPts val="420"/>
              </a:spcBef>
              <a:buNone/>
              <a:tabLst>
                <a:tab pos="0" algn="l"/>
              </a:tabLst>
            </a:pP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20000"/>
              </a:lnSpc>
              <a:spcBef>
                <a:spcPts val="479"/>
              </a:spcBef>
              <a:buNone/>
              <a:tabLst>
                <a:tab pos="0" algn="l"/>
              </a:tabLst>
            </a:pP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20000"/>
              </a:lnSpc>
              <a:spcBef>
                <a:spcPts val="1417"/>
              </a:spcBef>
              <a:buNone/>
              <a:tabLst>
                <a:tab pos="0" algn="l"/>
              </a:tabLst>
            </a:pP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20000"/>
              </a:lnSpc>
              <a:spcBef>
                <a:spcPts val="479"/>
              </a:spcBef>
              <a:buNone/>
              <a:tabLst>
                <a:tab pos="0" algn="l"/>
              </a:tabLst>
            </a:pP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title"/>
          </p:nvPr>
        </p:nvSpPr>
        <p:spPr>
          <a:xfrm>
            <a:off x="775800" y="238680"/>
            <a:ext cx="10794600" cy="7722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4800" b="1" strike="noStrike" spc="-1">
                <a:solidFill>
                  <a:srgbClr val="CD052B"/>
                </a:solidFill>
                <a:latin typeface="Calibri"/>
              </a:rPr>
              <a:t>STREAM bandwidth</a:t>
            </a:r>
            <a:r>
              <a:rPr lang="en-US" sz="4800" b="1" spc="-1">
                <a:solidFill>
                  <a:srgbClr val="CD052B"/>
                </a:solidFill>
                <a:latin typeface="Calibri"/>
              </a:rPr>
              <a:t> with PMEM memory modes</a:t>
            </a:r>
            <a:endParaRPr lang="en-US" sz="4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1"/>
          <p:cNvSpPr/>
          <p:nvPr/>
        </p:nvSpPr>
        <p:spPr>
          <a:xfrm>
            <a:off x="939240" y="1357560"/>
            <a:ext cx="10490040" cy="5103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numCol="1" spcCol="0" anchor="t">
            <a:noAutofit/>
          </a:bodyPr>
          <a:lstStyle/>
          <a:p>
            <a:pPr marL="228600" indent="-228600">
              <a:lnSpc>
                <a:spcPct val="120000"/>
              </a:lnSpc>
              <a:spcBef>
                <a:spcPts val="479"/>
              </a:spcBef>
              <a:buNone/>
              <a:tabLst>
                <a:tab pos="0" algn="l"/>
              </a:tabLst>
            </a:pPr>
            <a:endParaRPr lang="en-US" sz="2400" b="0" strike="noStrike" spc="-1">
              <a:latin typeface="Arial"/>
            </a:endParaRPr>
          </a:p>
          <a:p>
            <a:pPr marL="228600" indent="-228600">
              <a:lnSpc>
                <a:spcPct val="120000"/>
              </a:lnSpc>
              <a:spcBef>
                <a:spcPts val="1417"/>
              </a:spcBef>
              <a:buNone/>
              <a:tabLst>
                <a:tab pos="0" algn="l"/>
              </a:tabLst>
            </a:pPr>
            <a:endParaRPr lang="en-US" sz="2100" b="0" strike="noStrike" spc="-1">
              <a:latin typeface="Arial"/>
            </a:endParaRPr>
          </a:p>
          <a:p>
            <a:pPr marL="228600" indent="-228600">
              <a:lnSpc>
                <a:spcPct val="120000"/>
              </a:lnSpc>
              <a:spcBef>
                <a:spcPts val="479"/>
              </a:spcBef>
              <a:buNone/>
              <a:tabLst>
                <a:tab pos="0" algn="l"/>
              </a:tabLst>
            </a:pPr>
            <a:endParaRPr lang="en-US" sz="2400" b="0" strike="noStrike" spc="-1">
              <a:latin typeface="Arial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B5E51ED-CBF1-5721-DFC6-5601120050DD}"/>
              </a:ext>
            </a:extLst>
          </p:cNvPr>
          <p:cNvGraphicFramePr>
            <a:graphicFrameLocks noGrp="1"/>
          </p:cNvGraphicFramePr>
          <p:nvPr/>
        </p:nvGraphicFramePr>
        <p:xfrm>
          <a:off x="5355770" y="1561366"/>
          <a:ext cx="6225790" cy="3871248"/>
        </p:xfrm>
        <a:graphic>
          <a:graphicData uri="http://schemas.openxmlformats.org/drawingml/2006/table">
            <a:tbl>
              <a:tblPr/>
              <a:tblGrid>
                <a:gridCol w="1245158">
                  <a:extLst>
                    <a:ext uri="{9D8B030D-6E8A-4147-A177-3AD203B41FA5}">
                      <a16:colId xmlns:a16="http://schemas.microsoft.com/office/drawing/2014/main" val="3616242398"/>
                    </a:ext>
                  </a:extLst>
                </a:gridCol>
                <a:gridCol w="1245158">
                  <a:extLst>
                    <a:ext uri="{9D8B030D-6E8A-4147-A177-3AD203B41FA5}">
                      <a16:colId xmlns:a16="http://schemas.microsoft.com/office/drawing/2014/main" val="752104104"/>
                    </a:ext>
                  </a:extLst>
                </a:gridCol>
                <a:gridCol w="1245158">
                  <a:extLst>
                    <a:ext uri="{9D8B030D-6E8A-4147-A177-3AD203B41FA5}">
                      <a16:colId xmlns:a16="http://schemas.microsoft.com/office/drawing/2014/main" val="1633455443"/>
                    </a:ext>
                  </a:extLst>
                </a:gridCol>
                <a:gridCol w="1245158">
                  <a:extLst>
                    <a:ext uri="{9D8B030D-6E8A-4147-A177-3AD203B41FA5}">
                      <a16:colId xmlns:a16="http://schemas.microsoft.com/office/drawing/2014/main" val="3102440987"/>
                    </a:ext>
                  </a:extLst>
                </a:gridCol>
                <a:gridCol w="1245158">
                  <a:extLst>
                    <a:ext uri="{9D8B030D-6E8A-4147-A177-3AD203B41FA5}">
                      <a16:colId xmlns:a16="http://schemas.microsoft.com/office/drawing/2014/main" val="4187708811"/>
                    </a:ext>
                  </a:extLst>
                </a:gridCol>
              </a:tblGrid>
              <a:tr h="53771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>
                          <a:effectLst/>
                        </a:rPr>
                        <a:t>BW (MB/s)</a:t>
                      </a:r>
                    </a:p>
                  </a:txBody>
                  <a:tcPr marL="27926" marR="27926" marT="18617" marB="1861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effectLst/>
                        </a:rPr>
                        <a:t>Memory mode</a:t>
                      </a:r>
                    </a:p>
                  </a:txBody>
                  <a:tcPr marL="27926" marR="27926" marT="18617" marB="1861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effectLst/>
                        </a:rPr>
                        <a:t>App direct</a:t>
                      </a:r>
                    </a:p>
                  </a:txBody>
                  <a:tcPr marL="27926" marR="27926" marT="18617" marB="1861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effectLst/>
                        </a:rPr>
                        <a:t>Memory mode</a:t>
                      </a:r>
                    </a:p>
                  </a:txBody>
                  <a:tcPr marL="27926" marR="27926" marT="18617" marB="1861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effectLst/>
                        </a:rPr>
                        <a:t>App direct</a:t>
                      </a:r>
                    </a:p>
                  </a:txBody>
                  <a:tcPr marL="27926" marR="27926" marT="18617" marB="1861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9396897"/>
                  </a:ext>
                </a:extLst>
              </a:tr>
              <a:tr h="104051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effectLst/>
                        </a:rPr>
                        <a:t>Total memory required (GB)</a:t>
                      </a:r>
                    </a:p>
                  </a:txBody>
                  <a:tcPr marL="27926" marR="27926" marT="18617" marB="1861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>
                          <a:effectLst/>
                        </a:rPr>
                        <a:t>4.6</a:t>
                      </a:r>
                    </a:p>
                  </a:txBody>
                  <a:tcPr marL="27926" marR="27926" marT="18617" marB="1861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>
                          <a:effectLst/>
                        </a:rPr>
                        <a:t>4.6</a:t>
                      </a:r>
                    </a:p>
                  </a:txBody>
                  <a:tcPr marL="27926" marR="27926" marT="18617" marB="1861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>
                          <a:effectLst/>
                        </a:rPr>
                        <a:t>457.8</a:t>
                      </a:r>
                    </a:p>
                  </a:txBody>
                  <a:tcPr marL="27926" marR="27926" marT="18617" marB="1861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>
                          <a:effectLst/>
                        </a:rPr>
                        <a:t>457.8</a:t>
                      </a:r>
                    </a:p>
                  </a:txBody>
                  <a:tcPr marL="27926" marR="27926" marT="18617" marB="1861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9237529"/>
                  </a:ext>
                </a:extLst>
              </a:tr>
              <a:tr h="53771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effectLst/>
                        </a:rPr>
                        <a:t>Copy</a:t>
                      </a:r>
                    </a:p>
                  </a:txBody>
                  <a:tcPr marL="27926" marR="27926" marT="18617" marB="1861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effectLst/>
                        </a:rPr>
                        <a:t>156246.3</a:t>
                      </a:r>
                    </a:p>
                  </a:txBody>
                  <a:tcPr marL="27926" marR="27926" marT="18617" marB="1861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effectLst/>
                        </a:rPr>
                        <a:t>2311.2</a:t>
                      </a:r>
                    </a:p>
                  </a:txBody>
                  <a:tcPr marL="27926" marR="27926" marT="18617" marB="1861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effectLst/>
                        </a:rPr>
                        <a:t>20249.0</a:t>
                      </a:r>
                    </a:p>
                  </a:txBody>
                  <a:tcPr marL="27926" marR="27926" marT="18617" marB="1861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effectLst/>
                        </a:rPr>
                        <a:t>2453.7</a:t>
                      </a:r>
                    </a:p>
                  </a:txBody>
                  <a:tcPr marL="27926" marR="27926" marT="18617" marB="1861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0055016"/>
                  </a:ext>
                </a:extLst>
              </a:tr>
              <a:tr h="53771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effectLst/>
                        </a:rPr>
                        <a:t>Scale</a:t>
                      </a:r>
                    </a:p>
                  </a:txBody>
                  <a:tcPr marL="27926" marR="27926" marT="18617" marB="1861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effectLst/>
                        </a:rPr>
                        <a:t>174390.6</a:t>
                      </a:r>
                    </a:p>
                  </a:txBody>
                  <a:tcPr marL="27926" marR="27926" marT="18617" marB="1861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effectLst/>
                        </a:rPr>
                        <a:t>2411.8</a:t>
                      </a:r>
                    </a:p>
                  </a:txBody>
                  <a:tcPr marL="27926" marR="27926" marT="18617" marB="1861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effectLst/>
                        </a:rPr>
                        <a:t>16097.6</a:t>
                      </a:r>
                    </a:p>
                  </a:txBody>
                  <a:tcPr marL="27926" marR="27926" marT="18617" marB="1861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effectLst/>
                        </a:rPr>
                        <a:t>2202.2</a:t>
                      </a:r>
                    </a:p>
                  </a:txBody>
                  <a:tcPr marL="27926" marR="27926" marT="18617" marB="1861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2213877"/>
                  </a:ext>
                </a:extLst>
              </a:tr>
              <a:tr h="53771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effectLst/>
                        </a:rPr>
                        <a:t>Add</a:t>
                      </a:r>
                    </a:p>
                  </a:txBody>
                  <a:tcPr marL="27926" marR="27926" marT="18617" marB="1861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effectLst/>
                        </a:rPr>
                        <a:t>194115.5</a:t>
                      </a:r>
                    </a:p>
                  </a:txBody>
                  <a:tcPr marL="27926" marR="27926" marT="18617" marB="1861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effectLst/>
                        </a:rPr>
                        <a:t>3831.0</a:t>
                      </a:r>
                    </a:p>
                  </a:txBody>
                  <a:tcPr marL="27926" marR="27926" marT="18617" marB="1861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effectLst/>
                        </a:rPr>
                        <a:t>17414.0</a:t>
                      </a:r>
                    </a:p>
                  </a:txBody>
                  <a:tcPr marL="27926" marR="27926" marT="18617" marB="1861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effectLst/>
                        </a:rPr>
                        <a:t>2910.5</a:t>
                      </a:r>
                    </a:p>
                  </a:txBody>
                  <a:tcPr marL="27926" marR="27926" marT="18617" marB="1861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2340033"/>
                  </a:ext>
                </a:extLst>
              </a:tr>
              <a:tr h="53771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effectLst/>
                        </a:rPr>
                        <a:t>Triad</a:t>
                      </a:r>
                    </a:p>
                  </a:txBody>
                  <a:tcPr marL="27926" marR="27926" marT="18617" marB="1861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effectLst/>
                        </a:rPr>
                        <a:t>197335.6</a:t>
                      </a:r>
                    </a:p>
                  </a:txBody>
                  <a:tcPr marL="27926" marR="27926" marT="18617" marB="1861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effectLst/>
                        </a:rPr>
                        <a:t>3854.9</a:t>
                      </a:r>
                    </a:p>
                  </a:txBody>
                  <a:tcPr marL="27926" marR="27926" marT="18617" marB="1861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effectLst/>
                        </a:rPr>
                        <a:t>22558.8</a:t>
                      </a:r>
                    </a:p>
                  </a:txBody>
                  <a:tcPr marL="27926" marR="27926" marT="18617" marB="1861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effectLst/>
                        </a:rPr>
                        <a:t>2776.7</a:t>
                      </a:r>
                    </a:p>
                  </a:txBody>
                  <a:tcPr marL="27926" marR="27926" marT="18617" marB="1861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985069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6894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3450" b="1" strike="noStrike" spc="-1">
                <a:solidFill>
                  <a:srgbClr val="CD052B"/>
                </a:solidFill>
                <a:latin typeface="Calibri"/>
              </a:rPr>
              <a:t>Quick I/O sanity check shows 3 different BW/latency on the Intel-Optane node</a:t>
            </a:r>
            <a:endParaRPr lang="en-US" sz="34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/>
          </p:nvPr>
        </p:nvSpPr>
        <p:spPr>
          <a:xfrm>
            <a:off x="609480" y="1600200"/>
            <a:ext cx="4836240" cy="452556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t">
            <a:noAutofit/>
          </a:bodyPr>
          <a:lstStyle/>
          <a:p>
            <a:pPr marL="342900" indent="-342900">
              <a:lnSpc>
                <a:spcPct val="12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Single core, hence, not maximizing streaming BW usage</a:t>
            </a:r>
            <a:endParaRPr lang="en-US"/>
          </a:p>
          <a:p>
            <a:pPr marL="342900" indent="-342900">
              <a:lnSpc>
                <a:spcPct val="12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SSD -&gt; PM -&gt; DRAM </a:t>
            </a:r>
          </a:p>
          <a:p>
            <a:pPr marL="952500" lvl="1" indent="-342900">
              <a:lnSpc>
                <a:spcPct val="120000"/>
              </a:lnSpc>
              <a:spcBef>
                <a:spcPts val="420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b="0" strike="noStrike" spc="-1">
                <a:solidFill>
                  <a:srgbClr val="000000"/>
                </a:solidFill>
                <a:latin typeface="Calibri"/>
              </a:rPr>
              <a:t>2x BW increase on each step</a:t>
            </a:r>
            <a:endParaRPr lang="en-US" sz="2100" b="0" strike="noStrike" spc="-1">
              <a:solidFill>
                <a:srgbClr val="000000"/>
              </a:solidFill>
              <a:latin typeface="Calibri"/>
              <a:cs typeface="Calibri"/>
            </a:endParaRPr>
          </a:p>
          <a:p>
            <a:pPr marL="952500" lvl="1" indent="-342900">
              <a:lnSpc>
                <a:spcPct val="120000"/>
              </a:lnSpc>
              <a:spcBef>
                <a:spcPts val="420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b="0" strike="noStrike" spc="-1">
                <a:solidFill>
                  <a:srgbClr val="000000"/>
                </a:solidFill>
                <a:latin typeface="Calibri"/>
              </a:rPr>
              <a:t>10x latency decrease on each step</a:t>
            </a:r>
            <a:endParaRPr lang="en-US" sz="2100" b="0" strike="noStrike" spc="-1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02" name="Picture 4" descr="Text&#10;&#10;Description automatically generated"/>
          <p:cNvPicPr/>
          <p:nvPr/>
        </p:nvPicPr>
        <p:blipFill>
          <a:blip r:embed="rId2"/>
          <a:stretch/>
        </p:blipFill>
        <p:spPr>
          <a:xfrm>
            <a:off x="5607360" y="1648440"/>
            <a:ext cx="6357600" cy="1915920"/>
          </a:xfrm>
          <a:prstGeom prst="rect">
            <a:avLst/>
          </a:prstGeom>
          <a:ln w="0">
            <a:noFill/>
          </a:ln>
        </p:spPr>
      </p:pic>
      <p:pic>
        <p:nvPicPr>
          <p:cNvPr id="203" name="Picture 10" descr="Text&#10;&#10;Description automatically generated"/>
          <p:cNvPicPr/>
          <p:nvPr/>
        </p:nvPicPr>
        <p:blipFill>
          <a:blip r:embed="rId3"/>
          <a:srcRect r="28078" b="-519"/>
          <a:stretch/>
        </p:blipFill>
        <p:spPr>
          <a:xfrm>
            <a:off x="5607360" y="3903840"/>
            <a:ext cx="6357240" cy="1782000"/>
          </a:xfrm>
          <a:prstGeom prst="rect">
            <a:avLst/>
          </a:prstGeom>
          <a:ln w="0">
            <a:noFill/>
          </a:ln>
        </p:spPr>
      </p:pic>
      <p:sp>
        <p:nvSpPr>
          <p:cNvPr id="204" name="Rectangle: Rounded Corners 20"/>
          <p:cNvSpPr/>
          <p:nvPr/>
        </p:nvSpPr>
        <p:spPr>
          <a:xfrm>
            <a:off x="9662400" y="1977480"/>
            <a:ext cx="932760" cy="384480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12700" cap="sq">
            <a:solidFill>
              <a:srgbClr val="000000">
                <a:alpha val="25000"/>
              </a:srgbClr>
            </a:solidFill>
            <a:miter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10000"/>
              </a:lnSpc>
              <a:spcBef>
                <a:spcPts val="360"/>
              </a:spcBef>
              <a:buNone/>
            </a:pPr>
            <a:r>
              <a:rPr lang="en-US" sz="1800" b="0" strike="noStrike" spc="-1">
                <a:solidFill>
                  <a:srgbClr val="0D0D0D"/>
                </a:solidFill>
                <a:latin typeface="Calibri"/>
              </a:rPr>
              <a:t>SSD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205" name="Rectangle: Rounded Corners 21"/>
          <p:cNvSpPr/>
          <p:nvPr/>
        </p:nvSpPr>
        <p:spPr>
          <a:xfrm>
            <a:off x="9662400" y="2581560"/>
            <a:ext cx="932760" cy="384480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12700" cap="sq">
            <a:solidFill>
              <a:srgbClr val="000000">
                <a:alpha val="25000"/>
              </a:srgbClr>
            </a:solidFill>
            <a:miter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10000"/>
              </a:lnSpc>
              <a:spcBef>
                <a:spcPts val="360"/>
              </a:spcBef>
              <a:buNone/>
            </a:pPr>
            <a:r>
              <a:rPr lang="en-US" sz="1800" b="0" strike="noStrike" spc="-1">
                <a:solidFill>
                  <a:srgbClr val="0D0D0D"/>
                </a:solidFill>
                <a:latin typeface="Calibri"/>
              </a:rPr>
              <a:t>PM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206" name="Rectangle: Rounded Corners 22"/>
          <p:cNvSpPr/>
          <p:nvPr/>
        </p:nvSpPr>
        <p:spPr>
          <a:xfrm>
            <a:off x="9662400" y="3166920"/>
            <a:ext cx="932760" cy="384480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12700" cap="sq">
            <a:solidFill>
              <a:srgbClr val="000000">
                <a:alpha val="25000"/>
              </a:srgbClr>
            </a:solidFill>
            <a:miter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10000"/>
              </a:lnSpc>
              <a:spcBef>
                <a:spcPts val="360"/>
              </a:spcBef>
              <a:buNone/>
            </a:pPr>
            <a:r>
              <a:rPr lang="en-US" sz="1800" b="0" strike="noStrike" spc="-1">
                <a:solidFill>
                  <a:srgbClr val="0D0D0D"/>
                </a:solidFill>
                <a:latin typeface="Calibri"/>
              </a:rPr>
              <a:t>DRAM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207" name="Oval 27"/>
          <p:cNvSpPr/>
          <p:nvPr/>
        </p:nvSpPr>
        <p:spPr>
          <a:xfrm>
            <a:off x="8786520" y="1975320"/>
            <a:ext cx="774720" cy="384480"/>
          </a:xfrm>
          <a:prstGeom prst="ellipse">
            <a:avLst/>
          </a:prstGeom>
          <a:noFill/>
          <a:ln w="28575" cap="sq">
            <a:solidFill>
              <a:srgbClr val="FFFFFF"/>
            </a:solidFill>
            <a:miter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208" name="Oval 29"/>
          <p:cNvSpPr/>
          <p:nvPr/>
        </p:nvSpPr>
        <p:spPr>
          <a:xfrm>
            <a:off x="8795880" y="2597760"/>
            <a:ext cx="774720" cy="384480"/>
          </a:xfrm>
          <a:prstGeom prst="ellipse">
            <a:avLst/>
          </a:prstGeom>
          <a:noFill/>
          <a:ln w="28575" cap="sq">
            <a:solidFill>
              <a:srgbClr val="FFFFFF"/>
            </a:solidFill>
            <a:miter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209" name="Oval 30"/>
          <p:cNvSpPr/>
          <p:nvPr/>
        </p:nvSpPr>
        <p:spPr>
          <a:xfrm>
            <a:off x="8814600" y="3220200"/>
            <a:ext cx="774720" cy="384480"/>
          </a:xfrm>
          <a:prstGeom prst="ellipse">
            <a:avLst/>
          </a:prstGeom>
          <a:noFill/>
          <a:ln w="28575" cap="sq">
            <a:solidFill>
              <a:srgbClr val="FFFFFF"/>
            </a:solidFill>
            <a:miter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210" name="Rectangle: Rounded Corners 31"/>
          <p:cNvSpPr/>
          <p:nvPr/>
        </p:nvSpPr>
        <p:spPr>
          <a:xfrm>
            <a:off x="9690480" y="4087080"/>
            <a:ext cx="932760" cy="384480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12700" cap="sq">
            <a:solidFill>
              <a:srgbClr val="000000">
                <a:alpha val="25000"/>
              </a:srgbClr>
            </a:solidFill>
            <a:miter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10000"/>
              </a:lnSpc>
              <a:spcBef>
                <a:spcPts val="360"/>
              </a:spcBef>
              <a:buNone/>
            </a:pPr>
            <a:r>
              <a:rPr lang="en-US" sz="1800" b="0" strike="noStrike" spc="-1">
                <a:solidFill>
                  <a:srgbClr val="0D0D0D"/>
                </a:solidFill>
                <a:latin typeface="Calibri"/>
              </a:rPr>
              <a:t>SSD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211" name="Rectangle: Rounded Corners 32"/>
          <p:cNvSpPr/>
          <p:nvPr/>
        </p:nvSpPr>
        <p:spPr>
          <a:xfrm>
            <a:off x="9690480" y="4690800"/>
            <a:ext cx="932760" cy="384480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12700" cap="sq">
            <a:solidFill>
              <a:srgbClr val="000000">
                <a:alpha val="25000"/>
              </a:srgbClr>
            </a:solidFill>
            <a:miter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10000"/>
              </a:lnSpc>
              <a:spcBef>
                <a:spcPts val="360"/>
              </a:spcBef>
              <a:buNone/>
            </a:pPr>
            <a:r>
              <a:rPr lang="en-US" sz="1800" b="0" strike="noStrike" spc="-1">
                <a:solidFill>
                  <a:srgbClr val="0D0D0D"/>
                </a:solidFill>
                <a:latin typeface="Calibri"/>
              </a:rPr>
              <a:t>PM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212" name="Rectangle: Rounded Corners 33"/>
          <p:cNvSpPr/>
          <p:nvPr/>
        </p:nvSpPr>
        <p:spPr>
          <a:xfrm>
            <a:off x="9690480" y="5276520"/>
            <a:ext cx="932760" cy="384480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12700" cap="sq">
            <a:solidFill>
              <a:srgbClr val="000000">
                <a:alpha val="25000"/>
              </a:srgbClr>
            </a:solidFill>
            <a:miter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10000"/>
              </a:lnSpc>
              <a:spcBef>
                <a:spcPts val="360"/>
              </a:spcBef>
              <a:buNone/>
            </a:pPr>
            <a:r>
              <a:rPr lang="en-US" sz="1800" b="0" strike="noStrike" spc="-1">
                <a:solidFill>
                  <a:srgbClr val="0D0D0D"/>
                </a:solidFill>
                <a:latin typeface="Calibri"/>
              </a:rPr>
              <a:t>DRAM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213" name="Oval 34"/>
          <p:cNvSpPr/>
          <p:nvPr/>
        </p:nvSpPr>
        <p:spPr>
          <a:xfrm>
            <a:off x="7662240" y="4177440"/>
            <a:ext cx="932760" cy="384480"/>
          </a:xfrm>
          <a:prstGeom prst="ellipse">
            <a:avLst/>
          </a:prstGeom>
          <a:noFill/>
          <a:ln w="28575" cap="sq">
            <a:solidFill>
              <a:srgbClr val="FFC000"/>
            </a:solidFill>
            <a:miter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214" name="Oval 35"/>
          <p:cNvSpPr/>
          <p:nvPr/>
        </p:nvSpPr>
        <p:spPr>
          <a:xfrm>
            <a:off x="7671600" y="4800240"/>
            <a:ext cx="932760" cy="384480"/>
          </a:xfrm>
          <a:prstGeom prst="ellipse">
            <a:avLst/>
          </a:prstGeom>
          <a:noFill/>
          <a:ln w="28575" cap="sq">
            <a:solidFill>
              <a:srgbClr val="FFC000"/>
            </a:solidFill>
            <a:miter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215" name="Oval 36"/>
          <p:cNvSpPr/>
          <p:nvPr/>
        </p:nvSpPr>
        <p:spPr>
          <a:xfrm>
            <a:off x="7690320" y="5422680"/>
            <a:ext cx="932760" cy="384480"/>
          </a:xfrm>
          <a:prstGeom prst="ellipse">
            <a:avLst/>
          </a:prstGeom>
          <a:noFill/>
          <a:ln w="28575" cap="sq">
            <a:solidFill>
              <a:srgbClr val="FFC000"/>
            </a:solidFill>
            <a:miter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/>
          </p:nvPr>
        </p:nvSpPr>
        <p:spPr>
          <a:xfrm>
            <a:off x="786960" y="1205280"/>
            <a:ext cx="10490040" cy="510336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t">
            <a:noAutofit/>
          </a:bodyPr>
          <a:lstStyle/>
          <a:p>
            <a:pPr>
              <a:lnSpc>
                <a:spcPct val="120000"/>
              </a:lnSpc>
              <a:spcBef>
                <a:spcPts val="479"/>
              </a:spcBef>
              <a:buNone/>
              <a:tabLst>
                <a:tab pos="0" algn="l"/>
              </a:tabLst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ts val="420"/>
              </a:spcBef>
              <a:buNone/>
              <a:tabLst>
                <a:tab pos="0" algn="l"/>
              </a:tabLst>
            </a:pPr>
            <a:endParaRPr lang="en-US" sz="2500" b="0" strike="noStrike" spc="-1">
              <a:solidFill>
                <a:srgbClr val="000000"/>
              </a:solidFill>
              <a:latin typeface="Arial"/>
            </a:endParaRPr>
          </a:p>
          <a:p>
            <a:pPr marL="1123920" indent="-285840">
              <a:lnSpc>
                <a:spcPct val="120000"/>
              </a:lnSpc>
              <a:spcBef>
                <a:spcPts val="420"/>
              </a:spcBef>
              <a:buNone/>
              <a:tabLst>
                <a:tab pos="0" algn="l"/>
              </a:tabLst>
            </a:pPr>
            <a:endParaRPr lang="en-US" sz="17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20000"/>
              </a:lnSpc>
              <a:spcBef>
                <a:spcPts val="479"/>
              </a:spcBef>
              <a:buNone/>
              <a:tabLst>
                <a:tab pos="0" algn="l"/>
              </a:tabLst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20000"/>
              </a:lnSpc>
              <a:spcBef>
                <a:spcPts val="1417"/>
              </a:spcBef>
              <a:buNone/>
              <a:tabLst>
                <a:tab pos="0" algn="l"/>
              </a:tabLst>
            </a:pPr>
            <a:endParaRPr lang="en-US" sz="21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20000"/>
              </a:lnSpc>
              <a:spcBef>
                <a:spcPts val="479"/>
              </a:spcBef>
              <a:buNone/>
              <a:tabLst>
                <a:tab pos="0" algn="l"/>
              </a:tabLst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title"/>
          </p:nvPr>
        </p:nvSpPr>
        <p:spPr>
          <a:xfrm>
            <a:off x="775800" y="238680"/>
            <a:ext cx="10794600" cy="7722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4800" b="1" strike="noStrike" spc="-1">
                <a:solidFill>
                  <a:srgbClr val="CD052B"/>
                </a:solidFill>
                <a:latin typeface="Calibri"/>
              </a:rPr>
              <a:t>MV2 Pt-to-Pt based with PMEM </a:t>
            </a:r>
            <a:r>
              <a:rPr lang="en-US" sz="4800" b="1" spc="-1">
                <a:solidFill>
                  <a:srgbClr val="CD052B"/>
                </a:solidFill>
                <a:latin typeface="Calibri"/>
              </a:rPr>
              <a:t>memory modes</a:t>
            </a:r>
            <a:endParaRPr lang="en-US" sz="4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1"/>
          <p:cNvSpPr/>
          <p:nvPr/>
        </p:nvSpPr>
        <p:spPr>
          <a:xfrm>
            <a:off x="939240" y="1357560"/>
            <a:ext cx="10490040" cy="5103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numCol="1" spcCol="0" anchor="t">
            <a:noAutofit/>
          </a:bodyPr>
          <a:lstStyle/>
          <a:p>
            <a:pPr>
              <a:lnSpc>
                <a:spcPct val="120000"/>
              </a:lnSpc>
              <a:spcBef>
                <a:spcPts val="479"/>
              </a:spcBef>
              <a:buNone/>
              <a:tabLst>
                <a:tab pos="0" algn="l"/>
              </a:tabLst>
            </a:pPr>
            <a:endParaRPr lang="en-US" sz="2400" b="0" strike="noStrike" spc="-1">
              <a:latin typeface="Arial"/>
            </a:endParaRPr>
          </a:p>
          <a:p>
            <a:pPr marL="1123920" indent="-285840">
              <a:lnSpc>
                <a:spcPct val="120000"/>
              </a:lnSpc>
              <a:spcBef>
                <a:spcPts val="420"/>
              </a:spcBef>
              <a:buNone/>
              <a:tabLst>
                <a:tab pos="0" algn="l"/>
              </a:tabLst>
            </a:pPr>
            <a:endParaRPr lang="en-US" sz="1700" b="0" strike="noStrike" spc="-1">
              <a:latin typeface="Arial"/>
            </a:endParaRPr>
          </a:p>
          <a:p>
            <a:pPr marL="228600" indent="-228600">
              <a:lnSpc>
                <a:spcPct val="120000"/>
              </a:lnSpc>
              <a:spcBef>
                <a:spcPts val="479"/>
              </a:spcBef>
              <a:buNone/>
              <a:tabLst>
                <a:tab pos="0" algn="l"/>
              </a:tabLst>
            </a:pPr>
            <a:endParaRPr lang="en-US" sz="2400" b="0" strike="noStrike" spc="-1">
              <a:latin typeface="Arial"/>
            </a:endParaRPr>
          </a:p>
          <a:p>
            <a:pPr marL="228600" indent="-228600">
              <a:lnSpc>
                <a:spcPct val="120000"/>
              </a:lnSpc>
              <a:spcBef>
                <a:spcPts val="1417"/>
              </a:spcBef>
              <a:buNone/>
              <a:tabLst>
                <a:tab pos="0" algn="l"/>
              </a:tabLst>
            </a:pPr>
            <a:endParaRPr lang="en-US" sz="2100" b="0" strike="noStrike" spc="-1">
              <a:latin typeface="Arial"/>
            </a:endParaRPr>
          </a:p>
          <a:p>
            <a:pPr marL="228600" indent="-228600">
              <a:lnSpc>
                <a:spcPct val="120000"/>
              </a:lnSpc>
              <a:spcBef>
                <a:spcPts val="479"/>
              </a:spcBef>
              <a:buNone/>
              <a:tabLst>
                <a:tab pos="0" algn="l"/>
              </a:tabLst>
            </a:pPr>
            <a:endParaRPr lang="en-US" sz="2400" b="0" strike="noStrike" spc="-1">
              <a:latin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BDBFAF-4436-78C2-D198-858FF5C933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980" y="2291280"/>
            <a:ext cx="6092714" cy="37673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A615C1-E096-DC3F-ED5B-271CBE1B12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" y="2045889"/>
            <a:ext cx="6085208" cy="3762687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3D24287-02BE-0886-34DE-89BA4C835319}"/>
              </a:ext>
            </a:extLst>
          </p:cNvPr>
          <p:cNvCxnSpPr>
            <a:cxnSpLocks/>
          </p:cNvCxnSpPr>
          <p:nvPr/>
        </p:nvCxnSpPr>
        <p:spPr>
          <a:xfrm>
            <a:off x="11861486" y="3111443"/>
            <a:ext cx="0" cy="134884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028E851-BDFF-1070-B52A-502CE37ED612}"/>
              </a:ext>
            </a:extLst>
          </p:cNvPr>
          <p:cNvCxnSpPr>
            <a:cxnSpLocks/>
          </p:cNvCxnSpPr>
          <p:nvPr/>
        </p:nvCxnSpPr>
        <p:spPr>
          <a:xfrm>
            <a:off x="9958265" y="4137557"/>
            <a:ext cx="0" cy="32272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2347445-3A9D-4CF0-A270-04FAE58E4673}"/>
              </a:ext>
            </a:extLst>
          </p:cNvPr>
          <p:cNvSpPr txBox="1"/>
          <p:nvPr/>
        </p:nvSpPr>
        <p:spPr>
          <a:xfrm>
            <a:off x="11061693" y="3244334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6.3x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E4EDA4-C1B2-558C-6F9B-F0D819252883}"/>
              </a:ext>
            </a:extLst>
          </p:cNvPr>
          <p:cNvSpPr txBox="1"/>
          <p:nvPr/>
        </p:nvSpPr>
        <p:spPr>
          <a:xfrm>
            <a:off x="9343505" y="4096920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2.2x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8058481-CD11-B743-C192-CFDADB544740}"/>
              </a:ext>
            </a:extLst>
          </p:cNvPr>
          <p:cNvCxnSpPr>
            <a:cxnSpLocks/>
          </p:cNvCxnSpPr>
          <p:nvPr/>
        </p:nvCxnSpPr>
        <p:spPr>
          <a:xfrm flipH="1">
            <a:off x="9920832" y="4460286"/>
            <a:ext cx="188718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883299C-9841-4B55-B153-4807FDF1910B}"/>
              </a:ext>
            </a:extLst>
          </p:cNvPr>
          <p:cNvCxnSpPr>
            <a:cxnSpLocks/>
          </p:cNvCxnSpPr>
          <p:nvPr/>
        </p:nvCxnSpPr>
        <p:spPr>
          <a:xfrm flipH="1">
            <a:off x="9920832" y="4130117"/>
            <a:ext cx="188718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2399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CD052B"/>
      </a:dk2>
      <a:lt2>
        <a:srgbClr val="000000"/>
      </a:lt2>
      <a:accent1>
        <a:srgbClr val="009999"/>
      </a:accent1>
      <a:accent2>
        <a:srgbClr val="FF9933"/>
      </a:accent2>
      <a:accent3>
        <a:srgbClr val="AAAAB8"/>
      </a:accent3>
      <a:accent4>
        <a:srgbClr val="000000"/>
      </a:accent4>
      <a:accent5>
        <a:srgbClr val="AACACA"/>
      </a:accent5>
      <a:accent6>
        <a:srgbClr val="E78A2D"/>
      </a:accent6>
      <a:hlink>
        <a:srgbClr val="330099"/>
      </a:hlink>
      <a:folHlink>
        <a:srgbClr val="CBCBC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CD052B"/>
      </a:dk2>
      <a:lt2>
        <a:srgbClr val="000000"/>
      </a:lt2>
      <a:accent1>
        <a:srgbClr val="009999"/>
      </a:accent1>
      <a:accent2>
        <a:srgbClr val="FF9933"/>
      </a:accent2>
      <a:accent3>
        <a:srgbClr val="AAAAB8"/>
      </a:accent3>
      <a:accent4>
        <a:srgbClr val="000000"/>
      </a:accent4>
      <a:accent5>
        <a:srgbClr val="AACACA"/>
      </a:accent5>
      <a:accent6>
        <a:srgbClr val="E78A2D"/>
      </a:accent6>
      <a:hlink>
        <a:srgbClr val="330099"/>
      </a:hlink>
      <a:folHlink>
        <a:srgbClr val="CBCBC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CD052B"/>
      </a:dk2>
      <a:lt2>
        <a:srgbClr val="000000"/>
      </a:lt2>
      <a:accent1>
        <a:srgbClr val="009999"/>
      </a:accent1>
      <a:accent2>
        <a:srgbClr val="FF9933"/>
      </a:accent2>
      <a:accent3>
        <a:srgbClr val="AAAAB8"/>
      </a:accent3>
      <a:accent4>
        <a:srgbClr val="000000"/>
      </a:accent4>
      <a:accent5>
        <a:srgbClr val="AACACA"/>
      </a:accent5>
      <a:accent6>
        <a:srgbClr val="E78A2D"/>
      </a:accent6>
      <a:hlink>
        <a:srgbClr val="330099"/>
      </a:hlink>
      <a:folHlink>
        <a:srgbClr val="CBCBC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</TotalTime>
  <Words>3002</Words>
  <Application>Microsoft Macintosh PowerPoint</Application>
  <PresentationFormat>Widescreen</PresentationFormat>
  <Paragraphs>694</Paragraphs>
  <Slides>34</Slides>
  <Notes>6</Notes>
  <HiddenSlides>6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Calibri</vt:lpstr>
      <vt:lpstr>Cambria Math</vt:lpstr>
      <vt:lpstr>Garamond</vt:lpstr>
      <vt:lpstr>Symbol</vt:lpstr>
      <vt:lpstr>Times New Roman</vt:lpstr>
      <vt:lpstr>Wingdings</vt:lpstr>
      <vt:lpstr>Office Theme</vt:lpstr>
      <vt:lpstr>Office Theme</vt:lpstr>
      <vt:lpstr>Can near-data processing accelerate dense MPI collectives? An MVAPICH Approach</vt:lpstr>
      <vt:lpstr>Memory growth trends (e.g. DRAM)</vt:lpstr>
      <vt:lpstr>Overview of the MVAPICH2 Project</vt:lpstr>
      <vt:lpstr>Why collectives?</vt:lpstr>
      <vt:lpstr>Architecture of our experimental platform</vt:lpstr>
      <vt:lpstr>The bigmem (Optane) vs smallmem node</vt:lpstr>
      <vt:lpstr>STREAM bandwidth with PMEM memory modes</vt:lpstr>
      <vt:lpstr>Quick I/O sanity check shows 3 different BW/latency on the Intel-Optane node</vt:lpstr>
      <vt:lpstr>MV2 Pt-to-Pt based with PMEM memory modes</vt:lpstr>
      <vt:lpstr>MV2 Pt-to-Pt based with PMEM memory modes</vt:lpstr>
      <vt:lpstr>Alltoall collective behavior</vt:lpstr>
      <vt:lpstr>Allreduce collective behavior</vt:lpstr>
      <vt:lpstr>Using PMEMs for out-of-RAM sorting </vt:lpstr>
      <vt:lpstr>Behavior of distributed sorting (i.e. complexity)</vt:lpstr>
      <vt:lpstr>Scale-out vs Scale-up (usort)</vt:lpstr>
      <vt:lpstr>Observations on the Multi-tiered Approach</vt:lpstr>
      <vt:lpstr>Can we close the performance gap?</vt:lpstr>
      <vt:lpstr>CXL lends hand to advanced near-memory schemes</vt:lpstr>
      <vt:lpstr>Context</vt:lpstr>
      <vt:lpstr>Offloading Benchmark (Motivation)</vt:lpstr>
      <vt:lpstr>Offloading Algorithm (Root-based)</vt:lpstr>
      <vt:lpstr>Offloading Algorithm (Root-based)</vt:lpstr>
      <vt:lpstr>Emulation Environment</vt:lpstr>
      <vt:lpstr>Performance results (1)</vt:lpstr>
      <vt:lpstr>Performance results (2)</vt:lpstr>
      <vt:lpstr>Designs for MPI_Allreduce : Overview</vt:lpstr>
      <vt:lpstr>Designs for MPI_Allreduce : Reduce scatter</vt:lpstr>
      <vt:lpstr>Designs for MPI_Allreduce : Emulate FPGA</vt:lpstr>
      <vt:lpstr>Designs for MPI_Allreduce : Allgather</vt:lpstr>
      <vt:lpstr>Experimental results</vt:lpstr>
      <vt:lpstr>Experimental results : Overall latency</vt:lpstr>
      <vt:lpstr>THANK YOU!</vt:lpstr>
      <vt:lpstr>Experimental results - Alltoall</vt:lpstr>
      <vt:lpstr>Experimental results - Allgather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of the OSU-ETRI collaboration contract</dc:title>
  <dc:subject/>
  <dc:creator>Abduljabbar, Mustafa</dc:creator>
  <dc:description/>
  <cp:lastModifiedBy>Abduljabbar, Mustafa</cp:lastModifiedBy>
  <cp:revision>9</cp:revision>
  <dcterms:created xsi:type="dcterms:W3CDTF">2020-08-12T15:24:06Z</dcterms:created>
  <dcterms:modified xsi:type="dcterms:W3CDTF">2023-11-14T02:01:54Z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6</vt:i4>
  </property>
  <property fmtid="{D5CDD505-2E9C-101B-9397-08002B2CF9AE}" pid="3" name="PresentationFormat">
    <vt:lpwstr>Widescreen</vt:lpwstr>
  </property>
  <property fmtid="{D5CDD505-2E9C-101B-9397-08002B2CF9AE}" pid="4" name="Slides">
    <vt:i4>16</vt:i4>
  </property>
</Properties>
</file>