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41" r:id="rId4"/>
  </p:sldMasterIdLst>
  <p:notesMasterIdLst>
    <p:notesMasterId r:id="rId41"/>
  </p:notesMasterIdLst>
  <p:handoutMasterIdLst>
    <p:handoutMasterId r:id="rId42"/>
  </p:handoutMasterIdLst>
  <p:sldIdLst>
    <p:sldId id="298" r:id="rId5"/>
    <p:sldId id="2147308202" r:id="rId6"/>
    <p:sldId id="2147308203" r:id="rId7"/>
    <p:sldId id="300" r:id="rId8"/>
    <p:sldId id="2147308204" r:id="rId9"/>
    <p:sldId id="2147308205" r:id="rId10"/>
    <p:sldId id="2147308206" r:id="rId11"/>
    <p:sldId id="2147308207" r:id="rId12"/>
    <p:sldId id="303" r:id="rId13"/>
    <p:sldId id="306" r:id="rId14"/>
    <p:sldId id="2147308208" r:id="rId15"/>
    <p:sldId id="304" r:id="rId16"/>
    <p:sldId id="2147308209" r:id="rId17"/>
    <p:sldId id="318" r:id="rId18"/>
    <p:sldId id="309" r:id="rId19"/>
    <p:sldId id="307" r:id="rId20"/>
    <p:sldId id="308" r:id="rId21"/>
    <p:sldId id="2147308210" r:id="rId22"/>
    <p:sldId id="324" r:id="rId23"/>
    <p:sldId id="313" r:id="rId24"/>
    <p:sldId id="2147308211" r:id="rId25"/>
    <p:sldId id="310" r:id="rId26"/>
    <p:sldId id="2147308212" r:id="rId27"/>
    <p:sldId id="314" r:id="rId28"/>
    <p:sldId id="2147308213" r:id="rId29"/>
    <p:sldId id="2147308214" r:id="rId30"/>
    <p:sldId id="2147308215" r:id="rId31"/>
    <p:sldId id="322" r:id="rId32"/>
    <p:sldId id="320" r:id="rId33"/>
    <p:sldId id="2147308216" r:id="rId34"/>
    <p:sldId id="2168" r:id="rId35"/>
    <p:sldId id="2147308219" r:id="rId36"/>
    <p:sldId id="2147308217" r:id="rId37"/>
    <p:sldId id="2147308218" r:id="rId38"/>
    <p:sldId id="321" r:id="rId39"/>
    <p:sldId id="323" r:id="rId40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9AE682-2CE6-42A7-A1CB-A17AFBE3073F}">
          <p14:sldIdLst/>
        </p14:section>
        <p14:section name="Untitled Section" id="{258A2640-2811-47AE-8941-CADC392D5880}">
          <p14:sldIdLst>
            <p14:sldId id="298"/>
            <p14:sldId id="2147308202"/>
            <p14:sldId id="2147308203"/>
            <p14:sldId id="300"/>
            <p14:sldId id="2147308204"/>
            <p14:sldId id="2147308205"/>
            <p14:sldId id="2147308206"/>
            <p14:sldId id="2147308207"/>
            <p14:sldId id="303"/>
            <p14:sldId id="306"/>
            <p14:sldId id="2147308208"/>
            <p14:sldId id="304"/>
            <p14:sldId id="2147308209"/>
            <p14:sldId id="318"/>
            <p14:sldId id="309"/>
            <p14:sldId id="307"/>
            <p14:sldId id="308"/>
            <p14:sldId id="2147308210"/>
            <p14:sldId id="324"/>
            <p14:sldId id="313"/>
            <p14:sldId id="2147308211"/>
            <p14:sldId id="310"/>
            <p14:sldId id="2147308212"/>
            <p14:sldId id="314"/>
            <p14:sldId id="2147308213"/>
            <p14:sldId id="2147308214"/>
            <p14:sldId id="2147308215"/>
            <p14:sldId id="322"/>
            <p14:sldId id="320"/>
            <p14:sldId id="2147308216"/>
            <p14:sldId id="2168"/>
            <p14:sldId id="2147308219"/>
            <p14:sldId id="2147308217"/>
            <p14:sldId id="2147308218"/>
            <p14:sldId id="321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FF0"/>
    <a:srgbClr val="3AC01A"/>
    <a:srgbClr val="33CC33"/>
    <a:srgbClr val="335EF2"/>
    <a:srgbClr val="66FF99"/>
    <a:srgbClr val="666699"/>
    <a:srgbClr val="808080"/>
    <a:srgbClr val="9D0000"/>
    <a:srgbClr val="828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2023-LANL\02022023\Staged%20Results%20at%20large%20sca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ja\Desktop\2023-LANL\02162023\Bandwidth-multi-pair-things-result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2023-LANL\02162023\Bandwidth-multi-pair-things-resul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2023-LANL\02162023\Bandwidth-multi-pair-things-resul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ja\Desktop\2023-LANL\03022023\Multi-Root-Cyclic-Allgather%20among%20other%20thing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2023-LANL\03022023\Multi-Root-Cyclic-Allgather%20among%20other%20thing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buckeyemailosu-my.sharepoint.com/personal/michalowicz_2_buckeyemail_osu_edu/Documents/DPU-Bench-BF3-Number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https://buckeyemailosu-my.sharepoint.com/personal/michalowicz_2_buckeyemail_osu_edu/Documents/DPU-Bench-BF3-Number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2023-LANL\02022023\Staged%20Results%20at%20large%20sca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2023-LANL\02022023\Staged%20Results%20at%20large%20sca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2023-LANL\02022023\Staged%20Results%20at%20large%20sca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2023-LANL\02022023\Staged%20Results%20at%20large%20sca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2023-LANL\02022023\Staged%20Results%20at%20large%20scal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2023-LANL\02022023\Staged%20Results%20at%20large%20sca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2023-LANL\02022023\Staged%20Results%20at%20large%20scal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\Desktop\2023-LANL\02162023\Bandwidth-multi-pair-things-resul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Bcast</a:t>
            </a:r>
            <a:r>
              <a:rPr lang="en-US" baseline="0"/>
              <a:t> Offload Efficiency (8 Nodes, 8 PPN) -- Cyclic Assignment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 nodes, 8 PPN (64 workers)--Cy'!$C$11</c:f>
              <c:strCache>
                <c:ptCount val="1"/>
                <c:pt idx="0">
                  <c:v>1 Worker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'8 nodes, 8 PPN (64 workers)--Cy'!$A$12:$A$16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workers)--Cy'!$C$12:$C$16</c:f>
              <c:numCache>
                <c:formatCode>General</c:formatCode>
                <c:ptCount val="5"/>
                <c:pt idx="0">
                  <c:v>95.512500000000003</c:v>
                </c:pt>
                <c:pt idx="1">
                  <c:v>96.002500000000012</c:v>
                </c:pt>
                <c:pt idx="2">
                  <c:v>95.987499999999983</c:v>
                </c:pt>
                <c:pt idx="3">
                  <c:v>96.06750000000001</c:v>
                </c:pt>
                <c:pt idx="4">
                  <c:v>96.3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C-4A6B-82EB-3A2ECC8696D7}"/>
            </c:ext>
          </c:extLst>
        </c:ser>
        <c:ser>
          <c:idx val="1"/>
          <c:order val="1"/>
          <c:tx>
            <c:strRef>
              <c:f>'8 nodes, 8 PPN (64 workers)--Cy'!$D$11</c:f>
              <c:strCache>
                <c:ptCount val="1"/>
                <c:pt idx="0">
                  <c:v>2 Workers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'8 nodes, 8 PPN (64 workers)--Cy'!$A$12:$A$16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workers)--Cy'!$D$12:$D$16</c:f>
              <c:numCache>
                <c:formatCode>General</c:formatCode>
                <c:ptCount val="5"/>
                <c:pt idx="0">
                  <c:v>98.137499999999989</c:v>
                </c:pt>
                <c:pt idx="1">
                  <c:v>98.402500000000003</c:v>
                </c:pt>
                <c:pt idx="2">
                  <c:v>98.559999999999988</c:v>
                </c:pt>
                <c:pt idx="3">
                  <c:v>98.672499999999999</c:v>
                </c:pt>
                <c:pt idx="4">
                  <c:v>98.722499999999997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FC-4A6B-82EB-3A2ECC8696D7}"/>
            </c:ext>
          </c:extLst>
        </c:ser>
        <c:ser>
          <c:idx val="2"/>
          <c:order val="2"/>
          <c:tx>
            <c:strRef>
              <c:f>'8 nodes, 8 PPN (64 workers)--Cy'!$E$11</c:f>
              <c:strCache>
                <c:ptCount val="1"/>
                <c:pt idx="0">
                  <c:v>4 Workers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'8 nodes, 8 PPN (64 workers)--Cy'!$A$12:$A$16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workers)--Cy'!$E$12:$E$16</c:f>
              <c:numCache>
                <c:formatCode>General</c:formatCode>
                <c:ptCount val="5"/>
                <c:pt idx="0">
                  <c:v>98.13</c:v>
                </c:pt>
                <c:pt idx="1">
                  <c:v>98.407499999999999</c:v>
                </c:pt>
                <c:pt idx="2">
                  <c:v>98.58250000000001</c:v>
                </c:pt>
                <c:pt idx="3">
                  <c:v>98.655000000000001</c:v>
                </c:pt>
                <c:pt idx="4">
                  <c:v>98.710000000000008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FC-4A6B-82EB-3A2ECC8696D7}"/>
            </c:ext>
          </c:extLst>
        </c:ser>
        <c:ser>
          <c:idx val="3"/>
          <c:order val="3"/>
          <c:tx>
            <c:strRef>
              <c:f>'8 nodes, 8 PPN (64 workers)--Cy'!$F$11</c:f>
              <c:strCache>
                <c:ptCount val="1"/>
                <c:pt idx="0">
                  <c:v>8 Workers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'8 nodes, 8 PPN (64 workers)--Cy'!$A$12:$A$16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workers)--Cy'!$F$12:$F$16</c:f>
              <c:numCache>
                <c:formatCode>General</c:formatCode>
                <c:ptCount val="5"/>
                <c:pt idx="0">
                  <c:v>98.127499999999998</c:v>
                </c:pt>
                <c:pt idx="1">
                  <c:v>98.407499999999999</c:v>
                </c:pt>
                <c:pt idx="2">
                  <c:v>98.574999999999989</c:v>
                </c:pt>
                <c:pt idx="3">
                  <c:v>98.647500000000008</c:v>
                </c:pt>
                <c:pt idx="4">
                  <c:v>98.722499999999997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FC-4A6B-82EB-3A2ECC869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6817567"/>
        <c:axId val="1146817983"/>
      </c:barChart>
      <c:catAx>
        <c:axId val="1146817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</a:t>
                </a:r>
                <a:r>
                  <a:rPr lang="en-US" baseline="0"/>
                  <a:t> (bytes)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983"/>
        <c:crosses val="autoZero"/>
        <c:auto val="1"/>
        <c:lblAlgn val="ctr"/>
        <c:lblOffset val="100"/>
        <c:noMultiLvlLbl val="0"/>
      </c:catAx>
      <c:valAx>
        <c:axId val="114681798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Allgather Offload Efficiency (8 Nodes, 8 PPN) -- Cyclic Assignment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52913028728553"/>
          <c:y val="0.18715877152863278"/>
          <c:w val="0.83952755905511811"/>
          <c:h val="0.4383710078438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'Cyclic-Allgather-8N8PPN'!$G$11</c:f>
              <c:strCache>
                <c:ptCount val="1"/>
                <c:pt idx="0">
                  <c:v>2 WPN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'Cyclic-Allgather-8N8PPN'!$A$12:$A$16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'Cyclic-Allgather-8N8PPN'!$G$12:$G$16</c:f>
              <c:numCache>
                <c:formatCode>General</c:formatCode>
                <c:ptCount val="5"/>
                <c:pt idx="0">
                  <c:v>21.95034008756862</c:v>
                </c:pt>
                <c:pt idx="1">
                  <c:v>21.301617194917455</c:v>
                </c:pt>
                <c:pt idx="2">
                  <c:v>19.517340720140826</c:v>
                </c:pt>
                <c:pt idx="3">
                  <c:v>18.106749315569694</c:v>
                </c:pt>
                <c:pt idx="4">
                  <c:v>16.237821472328704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6-4C2C-9A68-234A2F6198D8}"/>
            </c:ext>
          </c:extLst>
        </c:ser>
        <c:ser>
          <c:idx val="1"/>
          <c:order val="1"/>
          <c:tx>
            <c:strRef>
              <c:f>'Cyclic-Allgather-8N8PPN'!$H$11</c:f>
              <c:strCache>
                <c:ptCount val="1"/>
                <c:pt idx="0">
                  <c:v>4 WPN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'Cyclic-Allgather-8N8PPN'!$A$12:$A$16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'Cyclic-Allgather-8N8PPN'!$H$12:$H$16</c:f>
              <c:numCache>
                <c:formatCode>General</c:formatCode>
                <c:ptCount val="5"/>
                <c:pt idx="0">
                  <c:v>21.904693358758003</c:v>
                </c:pt>
                <c:pt idx="1">
                  <c:v>21.259590208825895</c:v>
                </c:pt>
                <c:pt idx="2">
                  <c:v>19.48267531033326</c:v>
                </c:pt>
                <c:pt idx="3">
                  <c:v>18.073056372480057</c:v>
                </c:pt>
                <c:pt idx="4">
                  <c:v>16.199006566459396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6-4C2C-9A68-234A2F6198D8}"/>
            </c:ext>
          </c:extLst>
        </c:ser>
        <c:ser>
          <c:idx val="2"/>
          <c:order val="2"/>
          <c:tx>
            <c:strRef>
              <c:f>'Cyclic-Allgather-8N8PPN'!$I$11</c:f>
              <c:strCache>
                <c:ptCount val="1"/>
                <c:pt idx="0">
                  <c:v>6 WPN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'Cyclic-Allgather-8N8PPN'!$A$12:$A$16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'Cyclic-Allgather-8N8PPN'!$I$12:$I$16</c:f>
              <c:numCache>
                <c:formatCode>General</c:formatCode>
                <c:ptCount val="5"/>
                <c:pt idx="0">
                  <c:v>21.813325870392351</c:v>
                </c:pt>
                <c:pt idx="1">
                  <c:v>21.192316495989722</c:v>
                </c:pt>
                <c:pt idx="2">
                  <c:v>19.422014428400189</c:v>
                </c:pt>
                <c:pt idx="3">
                  <c:v>18.014335803113408</c:v>
                </c:pt>
                <c:pt idx="4">
                  <c:v>16.147256451678761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96-4C2C-9A68-234A2F6198D8}"/>
            </c:ext>
          </c:extLst>
        </c:ser>
        <c:ser>
          <c:idx val="3"/>
          <c:order val="3"/>
          <c:tx>
            <c:strRef>
              <c:f>'Cyclic-Allgather-8N8PPN'!$J$11</c:f>
              <c:strCache>
                <c:ptCount val="1"/>
                <c:pt idx="0">
                  <c:v>8 WPN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'Cyclic-Allgather-8N8PPN'!$A$12:$A$16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'Cyclic-Allgather-8N8PPN'!$J$12:$J$16</c:f>
              <c:numCache>
                <c:formatCode>General</c:formatCode>
                <c:ptCount val="5"/>
                <c:pt idx="0">
                  <c:v>21.875657939930168</c:v>
                </c:pt>
                <c:pt idx="1">
                  <c:v>21.228157690744681</c:v>
                </c:pt>
                <c:pt idx="2">
                  <c:v>19.441671170667679</c:v>
                </c:pt>
                <c:pt idx="3">
                  <c:v>18.028199356542704</c:v>
                </c:pt>
                <c:pt idx="4">
                  <c:v>16.153203779168415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96-4C2C-9A68-234A2F619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4870816"/>
        <c:axId val="1114888288"/>
      </c:barChart>
      <c:catAx>
        <c:axId val="111487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888288"/>
        <c:crosses val="autoZero"/>
        <c:auto val="1"/>
        <c:lblAlgn val="ctr"/>
        <c:lblOffset val="100"/>
        <c:noMultiLvlLbl val="0"/>
      </c:catAx>
      <c:valAx>
        <c:axId val="111488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 dirty="0">
                    <a:solidFill>
                      <a:sysClr val="windowText" lastClr="000000"/>
                    </a:solidFill>
                  </a:rPr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870816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Allgather Offload Efficiency (8</a:t>
            </a:r>
            <a:r>
              <a:rPr lang="en-US" sz="1200" baseline="0"/>
              <a:t> Nodes, 8 PPN) -- Block Assignment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06970950665065"/>
          <c:y val="0.18420207638534603"/>
          <c:w val="0.84007153343120244"/>
          <c:h val="0.44724350524204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'Block-Allgather-8N8PPN'!$C$11</c:f>
              <c:strCache>
                <c:ptCount val="1"/>
                <c:pt idx="0">
                  <c:v>1 Worker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'Block-Allgather-8N8PPN'!$A$12:$A$16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'Block-Allgather-8N8PPN'!$C$12:$C$16</c:f>
              <c:numCache>
                <c:formatCode>General</c:formatCode>
                <c:ptCount val="5"/>
                <c:pt idx="0">
                  <c:v>21.426666666666666</c:v>
                </c:pt>
                <c:pt idx="1">
                  <c:v>20.626666666666665</c:v>
                </c:pt>
                <c:pt idx="2">
                  <c:v>19.8</c:v>
                </c:pt>
                <c:pt idx="3">
                  <c:v>19.05</c:v>
                </c:pt>
                <c:pt idx="4">
                  <c:v>16.306666666666668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B-4CC3-B11C-1E16CAC469D1}"/>
            </c:ext>
          </c:extLst>
        </c:ser>
        <c:ser>
          <c:idx val="1"/>
          <c:order val="1"/>
          <c:tx>
            <c:strRef>
              <c:f>'Block-Allgather-8N8PPN'!$D$11</c:f>
              <c:strCache>
                <c:ptCount val="1"/>
                <c:pt idx="0">
                  <c:v>2 Workers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'Block-Allgather-8N8PPN'!$A$12:$A$16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'Block-Allgather-8N8PPN'!$D$12:$D$16</c:f>
              <c:numCache>
                <c:formatCode>General</c:formatCode>
                <c:ptCount val="5"/>
                <c:pt idx="0">
                  <c:v>21.849999999999998</c:v>
                </c:pt>
                <c:pt idx="1">
                  <c:v>20.576666666666668</c:v>
                </c:pt>
                <c:pt idx="2">
                  <c:v>19.543333333333333</c:v>
                </c:pt>
                <c:pt idx="3">
                  <c:v>18.986666666666665</c:v>
                </c:pt>
                <c:pt idx="4">
                  <c:v>15.893333333333333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B-4CC3-B11C-1E16CAC469D1}"/>
            </c:ext>
          </c:extLst>
        </c:ser>
        <c:ser>
          <c:idx val="2"/>
          <c:order val="2"/>
          <c:tx>
            <c:strRef>
              <c:f>'Block-Allgather-8N8PPN'!$E$11</c:f>
              <c:strCache>
                <c:ptCount val="1"/>
                <c:pt idx="0">
                  <c:v>4 Workers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'Block-Allgather-8N8PPN'!$A$12:$A$16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'Block-Allgather-8N8PPN'!$E$12:$E$16</c:f>
              <c:numCache>
                <c:formatCode>General</c:formatCode>
                <c:ptCount val="5"/>
                <c:pt idx="0">
                  <c:v>21.21</c:v>
                </c:pt>
                <c:pt idx="1">
                  <c:v>20.946666666666669</c:v>
                </c:pt>
                <c:pt idx="2">
                  <c:v>19.930000000000003</c:v>
                </c:pt>
                <c:pt idx="3">
                  <c:v>19.273333333333337</c:v>
                </c:pt>
                <c:pt idx="4">
                  <c:v>15.686666666666667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AB-4CC3-B11C-1E16CAC469D1}"/>
            </c:ext>
          </c:extLst>
        </c:ser>
        <c:ser>
          <c:idx val="3"/>
          <c:order val="3"/>
          <c:tx>
            <c:strRef>
              <c:f>'Block-Allgather-8N8PPN'!$F$11</c:f>
              <c:strCache>
                <c:ptCount val="1"/>
                <c:pt idx="0">
                  <c:v>8 Workers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'Block-Allgather-8N8PPN'!$A$12:$A$16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'Block-Allgather-8N8PPN'!$F$12:$F$16</c:f>
              <c:numCache>
                <c:formatCode>General</c:formatCode>
                <c:ptCount val="5"/>
                <c:pt idx="0">
                  <c:v>21.893333333333334</c:v>
                </c:pt>
                <c:pt idx="1">
                  <c:v>20.959999999999997</c:v>
                </c:pt>
                <c:pt idx="2">
                  <c:v>19.883333333333329</c:v>
                </c:pt>
                <c:pt idx="3">
                  <c:v>18.7</c:v>
                </c:pt>
                <c:pt idx="4">
                  <c:v>16.843333333333334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AB-4CC3-B11C-1E16CAC46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4870816"/>
        <c:axId val="1114888288"/>
      </c:barChart>
      <c:catAx>
        <c:axId val="111487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888288"/>
        <c:crosses val="autoZero"/>
        <c:auto val="1"/>
        <c:lblAlgn val="ctr"/>
        <c:lblOffset val="100"/>
        <c:noMultiLvlLbl val="0"/>
      </c:catAx>
      <c:valAx>
        <c:axId val="111488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 dirty="0">
                    <a:solidFill>
                      <a:sysClr val="windowText" lastClr="000000"/>
                    </a:solidFill>
                  </a:rPr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87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u="none" strike="noStrike" kern="1200" spc="0" baseline="0">
                <a:solidFill>
                  <a:sysClr val="windowText" lastClr="000000"/>
                </a:solidFill>
              </a:rPr>
              <a:t>Allgather Offload Efficiency (8 Nodes, 8 PPN) -- Block Assignment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16014917327254"/>
          <c:y val="0.17577658788945497"/>
          <c:w val="0.84114849280203607"/>
          <c:h val="0.45566899373793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'Block-Allgather-8N8PPN'!$G$11</c:f>
              <c:strCache>
                <c:ptCount val="1"/>
                <c:pt idx="0">
                  <c:v>2 WPN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'Block-Allgather-8N8PPN'!$A$12:$A$16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'Block-Allgather-8N8PPN'!$G$12:$G$16</c:f>
              <c:numCache>
                <c:formatCode>General</c:formatCode>
                <c:ptCount val="5"/>
                <c:pt idx="0">
                  <c:v>21.599999999999998</c:v>
                </c:pt>
                <c:pt idx="1">
                  <c:v>20.669999999999998</c:v>
                </c:pt>
                <c:pt idx="2">
                  <c:v>19.486666666666668</c:v>
                </c:pt>
                <c:pt idx="3">
                  <c:v>18.256666666666664</c:v>
                </c:pt>
                <c:pt idx="4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8-4E46-B40A-38E5DDD831F2}"/>
            </c:ext>
          </c:extLst>
        </c:ser>
        <c:ser>
          <c:idx val="1"/>
          <c:order val="1"/>
          <c:tx>
            <c:strRef>
              <c:f>'Block-Allgather-8N8PPN'!$H$11</c:f>
              <c:strCache>
                <c:ptCount val="1"/>
                <c:pt idx="0">
                  <c:v>4 WPN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'Block-Allgather-8N8PPN'!$A$12:$A$16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'Block-Allgather-8N8PPN'!$H$12:$H$16</c:f>
              <c:numCache>
                <c:formatCode>General</c:formatCode>
                <c:ptCount val="5"/>
                <c:pt idx="0">
                  <c:v>21.59</c:v>
                </c:pt>
                <c:pt idx="1">
                  <c:v>20.493333333333336</c:v>
                </c:pt>
                <c:pt idx="2">
                  <c:v>18.93</c:v>
                </c:pt>
                <c:pt idx="3">
                  <c:v>18.226666666666667</c:v>
                </c:pt>
                <c:pt idx="4">
                  <c:v>16.903333333333332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C8-4E46-B40A-38E5DDD831F2}"/>
            </c:ext>
          </c:extLst>
        </c:ser>
        <c:ser>
          <c:idx val="2"/>
          <c:order val="2"/>
          <c:tx>
            <c:strRef>
              <c:f>'Block-Allgather-8N8PPN'!$I$11</c:f>
              <c:strCache>
                <c:ptCount val="1"/>
                <c:pt idx="0">
                  <c:v>6 WPN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'Block-Allgather-8N8PPN'!$A$12:$A$16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'Block-Allgather-8N8PPN'!$I$12:$I$16</c:f>
              <c:numCache>
                <c:formatCode>General</c:formatCode>
                <c:ptCount val="5"/>
                <c:pt idx="0">
                  <c:v>21.886666666666667</c:v>
                </c:pt>
                <c:pt idx="1">
                  <c:v>20.693333333333332</c:v>
                </c:pt>
                <c:pt idx="2">
                  <c:v>19.443333333333332</c:v>
                </c:pt>
                <c:pt idx="3">
                  <c:v>17.596666666666668</c:v>
                </c:pt>
                <c:pt idx="4">
                  <c:v>16.52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C8-4E46-B40A-38E5DDD831F2}"/>
            </c:ext>
          </c:extLst>
        </c:ser>
        <c:ser>
          <c:idx val="3"/>
          <c:order val="3"/>
          <c:tx>
            <c:strRef>
              <c:f>'Block-Allgather-8N8PPN'!$J$11</c:f>
              <c:strCache>
                <c:ptCount val="1"/>
                <c:pt idx="0">
                  <c:v>8 WPN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'Block-Allgather-8N8PPN'!$A$12:$A$16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'Block-Allgather-8N8PPN'!$J$12:$J$16</c:f>
              <c:numCache>
                <c:formatCode>General</c:formatCode>
                <c:ptCount val="5"/>
                <c:pt idx="0">
                  <c:v>22.173333333333332</c:v>
                </c:pt>
                <c:pt idx="1">
                  <c:v>20.486666666666665</c:v>
                </c:pt>
                <c:pt idx="2">
                  <c:v>19.066666666666666</c:v>
                </c:pt>
                <c:pt idx="3">
                  <c:v>16.063333333333333</c:v>
                </c:pt>
                <c:pt idx="4">
                  <c:v>15.883333333333333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C8-4E46-B40A-38E5DDD83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4870816"/>
        <c:axId val="1114888288"/>
      </c:barChart>
      <c:catAx>
        <c:axId val="111487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888288"/>
        <c:crosses val="autoZero"/>
        <c:auto val="1"/>
        <c:lblAlgn val="ctr"/>
        <c:lblOffset val="100"/>
        <c:noMultiLvlLbl val="0"/>
      </c:catAx>
      <c:valAx>
        <c:axId val="111488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 dirty="0">
                    <a:solidFill>
                      <a:sysClr val="windowText" lastClr="000000"/>
                    </a:solidFill>
                  </a:rPr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87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'Multi-worker-Cyclic-Allgather'!$C$11</c:f>
              <c:strCache>
                <c:ptCount val="1"/>
                <c:pt idx="0">
                  <c:v>1 Worker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'Multi-worker-Cyclic-Allgather'!$A$12:$A$16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'Multi-worker-Cyclic-Allgather'!$C$12:$C$16</c:f>
              <c:numCache>
                <c:formatCode>General</c:formatCode>
                <c:ptCount val="5"/>
                <c:pt idx="0">
                  <c:v>16.499819711302194</c:v>
                </c:pt>
                <c:pt idx="1">
                  <c:v>16.520024672249264</c:v>
                </c:pt>
                <c:pt idx="2">
                  <c:v>15.544169742167934</c:v>
                </c:pt>
                <c:pt idx="3">
                  <c:v>14.895106069891384</c:v>
                </c:pt>
                <c:pt idx="4">
                  <c:v>13.046817087700738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C-4B2B-90E6-75DCE5A8DB47}"/>
            </c:ext>
          </c:extLst>
        </c:ser>
        <c:ser>
          <c:idx val="1"/>
          <c:order val="1"/>
          <c:tx>
            <c:strRef>
              <c:f>'Multi-worker-Cyclic-Allgather'!$D$11</c:f>
              <c:strCache>
                <c:ptCount val="1"/>
                <c:pt idx="0">
                  <c:v>2 Workers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'Multi-worker-Cyclic-Allgather'!$A$12:$A$16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'Multi-worker-Cyclic-Allgather'!$D$12:$D$16</c:f>
              <c:numCache>
                <c:formatCode>General</c:formatCode>
                <c:ptCount val="5"/>
                <c:pt idx="0">
                  <c:v>32.062366203122053</c:v>
                </c:pt>
                <c:pt idx="1">
                  <c:v>32.03850300483829</c:v>
                </c:pt>
                <c:pt idx="2">
                  <c:v>29.952235162958964</c:v>
                </c:pt>
                <c:pt idx="3">
                  <c:v>28.809388690418832</c:v>
                </c:pt>
                <c:pt idx="4">
                  <c:v>25.410817162630668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2C-4B2B-90E6-75DCE5A8DB47}"/>
            </c:ext>
          </c:extLst>
        </c:ser>
        <c:ser>
          <c:idx val="2"/>
          <c:order val="2"/>
          <c:tx>
            <c:strRef>
              <c:f>'Multi-worker-Cyclic-Allgather'!$E$11</c:f>
              <c:strCache>
                <c:ptCount val="1"/>
                <c:pt idx="0">
                  <c:v>4 Workers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'Multi-worker-Cyclic-Allgather'!$A$12:$A$16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'Multi-worker-Cyclic-Allgather'!$E$12:$E$16</c:f>
              <c:numCache>
                <c:formatCode>General</c:formatCode>
                <c:ptCount val="5"/>
                <c:pt idx="0">
                  <c:v>60.096875489858547</c:v>
                </c:pt>
                <c:pt idx="1">
                  <c:v>63.732151690673099</c:v>
                </c:pt>
                <c:pt idx="2">
                  <c:v>61.018488117900183</c:v>
                </c:pt>
                <c:pt idx="3">
                  <c:v>58.873471557303368</c:v>
                </c:pt>
                <c:pt idx="4">
                  <c:v>51.843280662543364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2C-4B2B-90E6-75DCE5A8DB47}"/>
            </c:ext>
          </c:extLst>
        </c:ser>
        <c:ser>
          <c:idx val="3"/>
          <c:order val="3"/>
          <c:tx>
            <c:strRef>
              <c:f>'Multi-worker-Cyclic-Allgather'!$F$11</c:f>
              <c:strCache>
                <c:ptCount val="1"/>
                <c:pt idx="0">
                  <c:v>8 Workers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'Multi-worker-Cyclic-Allgather'!$A$12:$A$16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'Multi-worker-Cyclic-Allgather'!$F$12:$F$16</c:f>
              <c:numCache>
                <c:formatCode>General</c:formatCode>
                <c:ptCount val="5"/>
                <c:pt idx="0">
                  <c:v>86.912623471434131</c:v>
                </c:pt>
                <c:pt idx="1">
                  <c:v>90.525981380121451</c:v>
                </c:pt>
                <c:pt idx="2">
                  <c:v>88.169021179425783</c:v>
                </c:pt>
                <c:pt idx="3">
                  <c:v>83.361783026808567</c:v>
                </c:pt>
                <c:pt idx="4">
                  <c:v>73.604285062236585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2C-4B2B-90E6-75DCE5A8D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7312703"/>
        <c:axId val="1417315615"/>
      </c:barChart>
      <c:catAx>
        <c:axId val="1417312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315615"/>
        <c:crosses val="autoZero"/>
        <c:auto val="1"/>
        <c:lblAlgn val="ctr"/>
        <c:lblOffset val="100"/>
        <c:noMultiLvlLbl val="0"/>
      </c:catAx>
      <c:valAx>
        <c:axId val="141731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 dirty="0">
                    <a:solidFill>
                      <a:sysClr val="windowText" lastClr="000000"/>
                    </a:solidFill>
                  </a:rPr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312703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'Multi-worker-Cyclic-Allgather'!$G$11</c:f>
              <c:strCache>
                <c:ptCount val="1"/>
                <c:pt idx="0">
                  <c:v>2 WPN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'Multi-worker-Cyclic-Allgather'!$A$12:$A$16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'Multi-worker-Cyclic-Allgather'!$G$12:$G$16</c:f>
              <c:numCache>
                <c:formatCode>General</c:formatCode>
                <c:ptCount val="5"/>
                <c:pt idx="0">
                  <c:v>80.65060782450972</c:v>
                </c:pt>
                <c:pt idx="1">
                  <c:v>82.221275790881705</c:v>
                </c:pt>
                <c:pt idx="2">
                  <c:v>79.005632455780301</c:v>
                </c:pt>
                <c:pt idx="3">
                  <c:v>76.8682511718184</c:v>
                </c:pt>
                <c:pt idx="4">
                  <c:v>71.337774258594706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B-4C8F-955F-E12A3F6B5DE3}"/>
            </c:ext>
          </c:extLst>
        </c:ser>
        <c:ser>
          <c:idx val="1"/>
          <c:order val="1"/>
          <c:tx>
            <c:strRef>
              <c:f>'Multi-worker-Cyclic-Allgather'!$H$11</c:f>
              <c:strCache>
                <c:ptCount val="1"/>
                <c:pt idx="0">
                  <c:v>4 WPN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'Multi-worker-Cyclic-Allgather'!$A$12:$A$16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'Multi-worker-Cyclic-Allgather'!$H$12:$H$16</c:f>
              <c:numCache>
                <c:formatCode>General</c:formatCode>
                <c:ptCount val="5"/>
                <c:pt idx="0">
                  <c:v>77.750359880701083</c:v>
                </c:pt>
                <c:pt idx="1">
                  <c:v>79.39084859884909</c:v>
                </c:pt>
                <c:pt idx="2">
                  <c:v>76.966238835056629</c:v>
                </c:pt>
                <c:pt idx="3">
                  <c:v>76.176064355638658</c:v>
                </c:pt>
                <c:pt idx="4">
                  <c:v>69.519998059725026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B-4C8F-955F-E12A3F6B5DE3}"/>
            </c:ext>
          </c:extLst>
        </c:ser>
        <c:ser>
          <c:idx val="2"/>
          <c:order val="2"/>
          <c:tx>
            <c:strRef>
              <c:f>'Multi-worker-Cyclic-Allgather'!$I$11</c:f>
              <c:strCache>
                <c:ptCount val="1"/>
                <c:pt idx="0">
                  <c:v>6 WPN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'Multi-worker-Cyclic-Allgather'!$A$12:$A$16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'Multi-worker-Cyclic-Allgather'!$I$12:$I$16</c:f>
              <c:numCache>
                <c:formatCode>General</c:formatCode>
                <c:ptCount val="5"/>
                <c:pt idx="0">
                  <c:v>68.095831660333971</c:v>
                </c:pt>
                <c:pt idx="1">
                  <c:v>68.352570808906009</c:v>
                </c:pt>
                <c:pt idx="2">
                  <c:v>65.750924695935254</c:v>
                </c:pt>
                <c:pt idx="3">
                  <c:v>62.35623818818754</c:v>
                </c:pt>
                <c:pt idx="4">
                  <c:v>58.066884379524012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B-4C8F-955F-E12A3F6B5DE3}"/>
            </c:ext>
          </c:extLst>
        </c:ser>
        <c:ser>
          <c:idx val="3"/>
          <c:order val="3"/>
          <c:tx>
            <c:strRef>
              <c:f>'Multi-worker-Cyclic-Allgather'!$J$11</c:f>
              <c:strCache>
                <c:ptCount val="1"/>
                <c:pt idx="0">
                  <c:v>8 WPN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'Multi-worker-Cyclic-Allgather'!$A$12:$A$16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'Multi-worker-Cyclic-Allgather'!$J$12:$J$16</c:f>
              <c:numCache>
                <c:formatCode>General</c:formatCode>
                <c:ptCount val="5"/>
                <c:pt idx="0">
                  <c:v>84.160960612197471</c:v>
                </c:pt>
                <c:pt idx="1">
                  <c:v>85.06762014850689</c:v>
                </c:pt>
                <c:pt idx="2">
                  <c:v>83.94880591066628</c:v>
                </c:pt>
                <c:pt idx="3">
                  <c:v>92.689298095068551</c:v>
                </c:pt>
                <c:pt idx="4">
                  <c:v>85.027835254433072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B-4C8F-955F-E12A3F6B5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7312703"/>
        <c:axId val="1417315615"/>
      </c:barChart>
      <c:catAx>
        <c:axId val="1417312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315615"/>
        <c:crosses val="autoZero"/>
        <c:auto val="1"/>
        <c:lblAlgn val="ctr"/>
        <c:lblOffset val="100"/>
        <c:noMultiLvlLbl val="0"/>
      </c:catAx>
      <c:valAx>
        <c:axId val="141731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 dirty="0">
                    <a:solidFill>
                      <a:sysClr val="windowText" lastClr="000000"/>
                    </a:solidFill>
                  </a:rPr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312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'Cyclic-Allgather'!$C$11</c:f>
              <c:strCache>
                <c:ptCount val="1"/>
                <c:pt idx="0">
                  <c:v>1 Worker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'Cyclic-Allgather'!$C$12:$C$16</c:f>
              <c:numCache>
                <c:formatCode>General</c:formatCode>
                <c:ptCount val="5"/>
                <c:pt idx="0">
                  <c:v>43.62317379814251</c:v>
                </c:pt>
                <c:pt idx="1">
                  <c:v>40.072143622037188</c:v>
                </c:pt>
                <c:pt idx="2">
                  <c:v>36.819329359397521</c:v>
                </c:pt>
                <c:pt idx="3">
                  <c:v>33.206469102014808</c:v>
                </c:pt>
                <c:pt idx="4">
                  <c:v>25.255830109437788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F-454F-93F2-C1DE881696AC}"/>
            </c:ext>
          </c:extLst>
        </c:ser>
        <c:ser>
          <c:idx val="1"/>
          <c:order val="1"/>
          <c:tx>
            <c:strRef>
              <c:f>'Cyclic-Allgather'!$D$11</c:f>
              <c:strCache>
                <c:ptCount val="1"/>
                <c:pt idx="0">
                  <c:v>2 Workers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'Cyclic-Allgather'!$D$12:$D$16</c:f>
              <c:numCache>
                <c:formatCode>General</c:formatCode>
                <c:ptCount val="5"/>
                <c:pt idx="0">
                  <c:v>84.464954735561292</c:v>
                </c:pt>
                <c:pt idx="1">
                  <c:v>78.206941425034842</c:v>
                </c:pt>
                <c:pt idx="2">
                  <c:v>72.744285979137047</c:v>
                </c:pt>
                <c:pt idx="3">
                  <c:v>67.859724226643976</c:v>
                </c:pt>
                <c:pt idx="4">
                  <c:v>53.860491756276097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F-454F-93F2-C1DE881696AC}"/>
            </c:ext>
          </c:extLst>
        </c:ser>
        <c:ser>
          <c:idx val="2"/>
          <c:order val="2"/>
          <c:tx>
            <c:strRef>
              <c:f>'Cyclic-Allgather'!$E$11</c:f>
              <c:strCache>
                <c:ptCount val="1"/>
                <c:pt idx="0">
                  <c:v>4 Workers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'Cyclic-Allgather'!$E$12:$E$16</c:f>
              <c:numCache>
                <c:formatCode>General</c:formatCode>
                <c:ptCount val="5"/>
                <c:pt idx="0">
                  <c:v>96.569334987873788</c:v>
                </c:pt>
                <c:pt idx="1">
                  <c:v>97.983553533252433</c:v>
                </c:pt>
                <c:pt idx="2">
                  <c:v>100.47463244415829</c:v>
                </c:pt>
                <c:pt idx="3">
                  <c:v>98.329802863726982</c:v>
                </c:pt>
                <c:pt idx="4">
                  <c:v>98.47105579700019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8F-454F-93F2-C1DE881696AC}"/>
            </c:ext>
          </c:extLst>
        </c:ser>
        <c:ser>
          <c:idx val="3"/>
          <c:order val="3"/>
          <c:tx>
            <c:strRef>
              <c:f>'Cyclic-Allgather'!$F$11</c:f>
              <c:strCache>
                <c:ptCount val="1"/>
                <c:pt idx="0">
                  <c:v>8 Workers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'Cyclic-Allgather'!$F$12:$F$16</c:f>
              <c:numCache>
                <c:formatCode>General</c:formatCode>
                <c:ptCount val="5"/>
                <c:pt idx="0">
                  <c:v>101.52547435045305</c:v>
                </c:pt>
                <c:pt idx="1">
                  <c:v>102.26594739460455</c:v>
                </c:pt>
                <c:pt idx="2">
                  <c:v>97.655664275766043</c:v>
                </c:pt>
                <c:pt idx="3">
                  <c:v>99.569039152382032</c:v>
                </c:pt>
                <c:pt idx="4">
                  <c:v>98.412879089781597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8F-454F-93F2-C1DE88169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7312703"/>
        <c:axId val="1417315615"/>
      </c:barChart>
      <c:catAx>
        <c:axId val="1417312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315615"/>
        <c:crosses val="autoZero"/>
        <c:auto val="1"/>
        <c:lblAlgn val="ctr"/>
        <c:lblOffset val="100"/>
        <c:noMultiLvlLbl val="0"/>
      </c:catAx>
      <c:valAx>
        <c:axId val="141731561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%-Efficiency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312703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'Cyclic-Allgather'!$G$11</c:f>
              <c:strCache>
                <c:ptCount val="1"/>
                <c:pt idx="0">
                  <c:v>2 WPN</c:v>
                </c:pt>
              </c:strCache>
            </c:strRef>
          </c:tx>
          <c:invertIfNegative val="0"/>
          <c:cat>
            <c:numRef>
              <c:f>'Cyclic-Allgather'!$A$12:$A$16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'Cyclic-Allgather'!$G$12:$G$16</c:f>
              <c:numCache>
                <c:formatCode>General</c:formatCode>
                <c:ptCount val="5"/>
                <c:pt idx="0">
                  <c:v>98.910570717092483</c:v>
                </c:pt>
                <c:pt idx="1">
                  <c:v>100.44215251021814</c:v>
                </c:pt>
                <c:pt idx="2">
                  <c:v>99.537622535965113</c:v>
                </c:pt>
                <c:pt idx="3">
                  <c:v>97.533096284322156</c:v>
                </c:pt>
                <c:pt idx="4">
                  <c:v>97.548119379376445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9-4E87-8859-1453439E571F}"/>
            </c:ext>
          </c:extLst>
        </c:ser>
        <c:ser>
          <c:idx val="1"/>
          <c:order val="1"/>
          <c:tx>
            <c:strRef>
              <c:f>'Cyclic-Allgather'!$H$11</c:f>
              <c:strCache>
                <c:ptCount val="1"/>
                <c:pt idx="0">
                  <c:v>4 WPN</c:v>
                </c:pt>
              </c:strCache>
            </c:strRef>
          </c:tx>
          <c:invertIfNegative val="0"/>
          <c:cat>
            <c:numRef>
              <c:f>'Cyclic-Allgather'!$A$12:$A$16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'Cyclic-Allgather'!$H$12:$H$16</c:f>
              <c:numCache>
                <c:formatCode>General</c:formatCode>
                <c:ptCount val="5"/>
                <c:pt idx="0">
                  <c:v>98.00351688854046</c:v>
                </c:pt>
                <c:pt idx="1">
                  <c:v>101.10549032504086</c:v>
                </c:pt>
                <c:pt idx="2">
                  <c:v>99.959260992592363</c:v>
                </c:pt>
                <c:pt idx="3">
                  <c:v>98.808512939662648</c:v>
                </c:pt>
                <c:pt idx="4">
                  <c:v>95.62941598797039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9-4E87-8859-1453439E571F}"/>
            </c:ext>
          </c:extLst>
        </c:ser>
        <c:ser>
          <c:idx val="2"/>
          <c:order val="2"/>
          <c:tx>
            <c:strRef>
              <c:f>'Cyclic-Allgather'!$I$11</c:f>
              <c:strCache>
                <c:ptCount val="1"/>
                <c:pt idx="0">
                  <c:v>6 WPN</c:v>
                </c:pt>
              </c:strCache>
            </c:strRef>
          </c:tx>
          <c:invertIfNegative val="0"/>
          <c:cat>
            <c:numRef>
              <c:f>'Cyclic-Allgather'!$A$12:$A$16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'Cyclic-Allgather'!$I$12:$I$16</c:f>
              <c:numCache>
                <c:formatCode>General</c:formatCode>
                <c:ptCount val="5"/>
                <c:pt idx="0">
                  <c:v>10.489461494489753</c:v>
                </c:pt>
                <c:pt idx="1">
                  <c:v>39.993819653318432</c:v>
                </c:pt>
                <c:pt idx="2">
                  <c:v>7.8085432298215549</c:v>
                </c:pt>
                <c:pt idx="3">
                  <c:v>7.1884451815415158</c:v>
                </c:pt>
                <c:pt idx="4">
                  <c:v>26.424667982807211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9-4E87-8859-1453439E571F}"/>
            </c:ext>
          </c:extLst>
        </c:ser>
        <c:ser>
          <c:idx val="3"/>
          <c:order val="3"/>
          <c:tx>
            <c:strRef>
              <c:f>'Cyclic-Allgather'!$J$11</c:f>
              <c:strCache>
                <c:ptCount val="1"/>
                <c:pt idx="0">
                  <c:v>8 WPN</c:v>
                </c:pt>
              </c:strCache>
            </c:strRef>
          </c:tx>
          <c:invertIfNegative val="0"/>
          <c:cat>
            <c:numRef>
              <c:f>'Cyclic-Allgather'!$A$12:$A$16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'Cyclic-Allgather'!$J$12:$J$16</c:f>
              <c:numCache>
                <c:formatCode>General</c:formatCode>
                <c:ptCount val="5"/>
                <c:pt idx="0">
                  <c:v>98.664369845889055</c:v>
                </c:pt>
                <c:pt idx="1">
                  <c:v>99.608280902784713</c:v>
                </c:pt>
                <c:pt idx="2">
                  <c:v>97.839412684210302</c:v>
                </c:pt>
                <c:pt idx="3">
                  <c:v>112.59137281393301</c:v>
                </c:pt>
                <c:pt idx="4">
                  <c:v>99.664488578240366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09-4E87-8859-1453439E5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7312703"/>
        <c:axId val="1417315615"/>
      </c:barChart>
      <c:catAx>
        <c:axId val="1417312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315615"/>
        <c:crosses val="autoZero"/>
        <c:auto val="1"/>
        <c:lblAlgn val="ctr"/>
        <c:lblOffset val="100"/>
        <c:noMultiLvlLbl val="0"/>
      </c:catAx>
      <c:valAx>
        <c:axId val="141731561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%-Efficiency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312703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Bcast</a:t>
            </a:r>
            <a:r>
              <a:rPr lang="en-US" baseline="0"/>
              <a:t> Offload  Efficiency (8 Nodes, 8 PPN) -- Cyclic Assignment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 nodes, 8 PPN (64 workers)--Cy'!$G$11</c:f>
              <c:strCache>
                <c:ptCount val="1"/>
                <c:pt idx="0">
                  <c:v>2 WPN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'8 nodes, 8 PPN (64 workers)--Cy'!$A$12:$A$16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workers)--Cy'!$G$12:$G$16</c:f>
              <c:numCache>
                <c:formatCode>General</c:formatCode>
                <c:ptCount val="5"/>
                <c:pt idx="0">
                  <c:v>98.127499999999998</c:v>
                </c:pt>
                <c:pt idx="1">
                  <c:v>98.41</c:v>
                </c:pt>
                <c:pt idx="2">
                  <c:v>98.577500000000001</c:v>
                </c:pt>
                <c:pt idx="3">
                  <c:v>98.652500000000003</c:v>
                </c:pt>
                <c:pt idx="4">
                  <c:v>98.722499999999997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2-4319-AD3E-6F6A6100A58C}"/>
            </c:ext>
          </c:extLst>
        </c:ser>
        <c:ser>
          <c:idx val="1"/>
          <c:order val="1"/>
          <c:tx>
            <c:strRef>
              <c:f>'8 nodes, 8 PPN (64 workers)--Cy'!$H$11</c:f>
              <c:strCache>
                <c:ptCount val="1"/>
                <c:pt idx="0">
                  <c:v>4 WPN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'8 nodes, 8 PPN (64 workers)--Cy'!$A$12:$A$16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workers)--Cy'!$H$12:$H$16</c:f>
              <c:numCache>
                <c:formatCode>General</c:formatCode>
                <c:ptCount val="5"/>
                <c:pt idx="0">
                  <c:v>98.127499999999998</c:v>
                </c:pt>
                <c:pt idx="1">
                  <c:v>98.405000000000001</c:v>
                </c:pt>
                <c:pt idx="2">
                  <c:v>98.575000000000003</c:v>
                </c:pt>
                <c:pt idx="3">
                  <c:v>98.66</c:v>
                </c:pt>
                <c:pt idx="4">
                  <c:v>98.71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02-4319-AD3E-6F6A6100A58C}"/>
            </c:ext>
          </c:extLst>
        </c:ser>
        <c:ser>
          <c:idx val="2"/>
          <c:order val="2"/>
          <c:tx>
            <c:strRef>
              <c:f>'8 nodes, 8 PPN (64 workers)--Cy'!$K$11</c:f>
              <c:strCache>
                <c:ptCount val="1"/>
                <c:pt idx="0">
                  <c:v>6 WPN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'8 nodes, 8 PPN (64 workers)--Cy'!$A$12:$A$16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workers)--Cy'!$K$12:$K$16</c:f>
              <c:numCache>
                <c:formatCode>General</c:formatCode>
                <c:ptCount val="5"/>
                <c:pt idx="0">
                  <c:v>98.102500000000006</c:v>
                </c:pt>
                <c:pt idx="1">
                  <c:v>98.417500000000004</c:v>
                </c:pt>
                <c:pt idx="2">
                  <c:v>98.424999999999997</c:v>
                </c:pt>
                <c:pt idx="3">
                  <c:v>98.58</c:v>
                </c:pt>
                <c:pt idx="4">
                  <c:v>98.710000000000008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02-4319-AD3E-6F6A6100A58C}"/>
            </c:ext>
          </c:extLst>
        </c:ser>
        <c:ser>
          <c:idx val="3"/>
          <c:order val="3"/>
          <c:tx>
            <c:strRef>
              <c:f>'8 nodes, 8 PPN (64 workers)--Cy'!$I$11</c:f>
              <c:strCache>
                <c:ptCount val="1"/>
                <c:pt idx="0">
                  <c:v>8 WPN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'8 nodes, 8 PPN (64 workers)--Cy'!$A$12:$A$16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workers)--Cy'!$I$12:$I$16</c:f>
              <c:numCache>
                <c:formatCode>General</c:formatCode>
                <c:ptCount val="5"/>
                <c:pt idx="0">
                  <c:v>84.772500000000008</c:v>
                </c:pt>
                <c:pt idx="1">
                  <c:v>84.677500000000009</c:v>
                </c:pt>
                <c:pt idx="2">
                  <c:v>77.399999999999991</c:v>
                </c:pt>
                <c:pt idx="3">
                  <c:v>79.9375</c:v>
                </c:pt>
                <c:pt idx="4">
                  <c:v>84.677500000000009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02-4319-AD3E-6F6A6100A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6817567"/>
        <c:axId val="1146817983"/>
      </c:barChart>
      <c:catAx>
        <c:axId val="1146817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</a:t>
                </a:r>
                <a:r>
                  <a:rPr lang="en-US" baseline="0"/>
                  <a:t> (bytes)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983"/>
        <c:crosses val="autoZero"/>
        <c:auto val="1"/>
        <c:lblAlgn val="ctr"/>
        <c:lblOffset val="100"/>
        <c:noMultiLvlLbl val="0"/>
      </c:catAx>
      <c:valAx>
        <c:axId val="114681798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>
                    <a:solidFill>
                      <a:sysClr val="windowText" lastClr="000000"/>
                    </a:solidFill>
                  </a:rPr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Bcast Offload Efficiency (8 Nodes, 8 PPN) -- Block Assignment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 nodes, 8 PPN (64 workers)--Bl'!$C$11</c:f>
              <c:strCache>
                <c:ptCount val="1"/>
                <c:pt idx="0">
                  <c:v>1 Worker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'8 nodes, 8 PPN (64 workers)--Bl'!$A$12:$A$16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workers)--Bl'!$C$12:$C$16</c:f>
              <c:numCache>
                <c:formatCode>General</c:formatCode>
                <c:ptCount val="5"/>
                <c:pt idx="0">
                  <c:v>95.422500000000014</c:v>
                </c:pt>
                <c:pt idx="1">
                  <c:v>95.265000000000015</c:v>
                </c:pt>
                <c:pt idx="2">
                  <c:v>95.775000000000006</c:v>
                </c:pt>
                <c:pt idx="3">
                  <c:v>96.327500000000001</c:v>
                </c:pt>
                <c:pt idx="4">
                  <c:v>96.362499999999983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4-491E-8100-C0AD843CC31B}"/>
            </c:ext>
          </c:extLst>
        </c:ser>
        <c:ser>
          <c:idx val="1"/>
          <c:order val="1"/>
          <c:tx>
            <c:strRef>
              <c:f>'8 nodes, 8 PPN (64 workers)--Bl'!$D$11</c:f>
              <c:strCache>
                <c:ptCount val="1"/>
                <c:pt idx="0">
                  <c:v>2 Workers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'8 nodes, 8 PPN (64 workers)--Bl'!$A$12:$A$16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workers)--Bl'!$D$12:$D$16</c:f>
              <c:numCache>
                <c:formatCode>General</c:formatCode>
                <c:ptCount val="5"/>
                <c:pt idx="0">
                  <c:v>98.11</c:v>
                </c:pt>
                <c:pt idx="1">
                  <c:v>98.427499999999995</c:v>
                </c:pt>
                <c:pt idx="2">
                  <c:v>98.579999999999984</c:v>
                </c:pt>
                <c:pt idx="3">
                  <c:v>98.62</c:v>
                </c:pt>
                <c:pt idx="4">
                  <c:v>98.414999999999992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4-491E-8100-C0AD843CC31B}"/>
            </c:ext>
          </c:extLst>
        </c:ser>
        <c:ser>
          <c:idx val="2"/>
          <c:order val="2"/>
          <c:tx>
            <c:strRef>
              <c:f>'8 nodes, 8 PPN (64 workers)--Bl'!$E$11</c:f>
              <c:strCache>
                <c:ptCount val="1"/>
                <c:pt idx="0">
                  <c:v>4 Workers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'8 nodes, 8 PPN (64 workers)--Bl'!$A$12:$A$16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workers)--Bl'!$E$12:$E$16</c:f>
              <c:numCache>
                <c:formatCode>General</c:formatCode>
                <c:ptCount val="5"/>
                <c:pt idx="0">
                  <c:v>98.13</c:v>
                </c:pt>
                <c:pt idx="1">
                  <c:v>98.44</c:v>
                </c:pt>
                <c:pt idx="2">
                  <c:v>98.582499999999996</c:v>
                </c:pt>
                <c:pt idx="3">
                  <c:v>98.665000000000006</c:v>
                </c:pt>
                <c:pt idx="4">
                  <c:v>98.722499999999997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34-491E-8100-C0AD843CC31B}"/>
            </c:ext>
          </c:extLst>
        </c:ser>
        <c:ser>
          <c:idx val="3"/>
          <c:order val="3"/>
          <c:tx>
            <c:strRef>
              <c:f>'8 nodes, 8 PPN (64 workers)--Bl'!$F$11</c:f>
              <c:strCache>
                <c:ptCount val="1"/>
                <c:pt idx="0">
                  <c:v>8 Workers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'8 nodes, 8 PPN (64 workers)--Bl'!$A$12:$A$16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workers)--Bl'!$F$12:$F$16</c:f>
              <c:numCache>
                <c:formatCode>General</c:formatCode>
                <c:ptCount val="5"/>
                <c:pt idx="0">
                  <c:v>98.122499999999988</c:v>
                </c:pt>
                <c:pt idx="1">
                  <c:v>98.42</c:v>
                </c:pt>
                <c:pt idx="2">
                  <c:v>98.572499999999991</c:v>
                </c:pt>
                <c:pt idx="3">
                  <c:v>98.675000000000011</c:v>
                </c:pt>
                <c:pt idx="4">
                  <c:v>98.722499999999997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34-491E-8100-C0AD843CC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6817567"/>
        <c:axId val="1146817983"/>
      </c:barChart>
      <c:catAx>
        <c:axId val="1146817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983"/>
        <c:crosses val="autoZero"/>
        <c:auto val="1"/>
        <c:lblAlgn val="ctr"/>
        <c:lblOffset val="100"/>
        <c:noMultiLvlLbl val="0"/>
      </c:catAx>
      <c:valAx>
        <c:axId val="114681798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Bcast Offload Efficiency (8 Nodes, 8 PPN) -- Block Assignment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 nodes, 8 PPN (64 workers)--Bl'!$G$11</c:f>
              <c:strCache>
                <c:ptCount val="1"/>
                <c:pt idx="0">
                  <c:v>2 WPN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'8 nodes, 8 PPN (64 workers)--Bl'!$A$12:$A$16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workers)--Bl'!$G$12:$G$16</c:f>
              <c:numCache>
                <c:formatCode>General</c:formatCode>
                <c:ptCount val="5"/>
                <c:pt idx="0">
                  <c:v>98.117500000000007</c:v>
                </c:pt>
                <c:pt idx="1">
                  <c:v>98.414999999999992</c:v>
                </c:pt>
                <c:pt idx="2">
                  <c:v>98.58</c:v>
                </c:pt>
                <c:pt idx="3">
                  <c:v>98.657499999999999</c:v>
                </c:pt>
                <c:pt idx="4">
                  <c:v>98.722499999999997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3-452B-844C-492751A157EC}"/>
            </c:ext>
          </c:extLst>
        </c:ser>
        <c:ser>
          <c:idx val="1"/>
          <c:order val="1"/>
          <c:tx>
            <c:strRef>
              <c:f>'8 nodes, 8 PPN (64 workers)--Bl'!$H$11</c:f>
              <c:strCache>
                <c:ptCount val="1"/>
                <c:pt idx="0">
                  <c:v>4 WPN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'8 nodes, 8 PPN (64 workers)--Bl'!$A$12:$A$16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workers)--Bl'!$H$12:$H$16</c:f>
              <c:numCache>
                <c:formatCode>General</c:formatCode>
                <c:ptCount val="5"/>
                <c:pt idx="0">
                  <c:v>98.102499999999992</c:v>
                </c:pt>
                <c:pt idx="1">
                  <c:v>98.412499999999994</c:v>
                </c:pt>
                <c:pt idx="2">
                  <c:v>98.587500000000006</c:v>
                </c:pt>
                <c:pt idx="3">
                  <c:v>98.662499999999994</c:v>
                </c:pt>
                <c:pt idx="4">
                  <c:v>98.717499999999987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3-452B-844C-492751A157EC}"/>
            </c:ext>
          </c:extLst>
        </c:ser>
        <c:ser>
          <c:idx val="2"/>
          <c:order val="2"/>
          <c:tx>
            <c:strRef>
              <c:f>'8 nodes, 8 PPN (64 workers)--Bl'!$K$11</c:f>
              <c:strCache>
                <c:ptCount val="1"/>
                <c:pt idx="0">
                  <c:v>6 WPN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'8 nodes, 8 PPN (64 workers)--Bl'!$A$12:$A$16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workers)--Bl'!$K$12:$K$16</c:f>
              <c:numCache>
                <c:formatCode>General</c:formatCode>
                <c:ptCount val="5"/>
                <c:pt idx="0">
                  <c:v>67.307500000000005</c:v>
                </c:pt>
                <c:pt idx="1">
                  <c:v>80.905000000000001</c:v>
                </c:pt>
                <c:pt idx="2">
                  <c:v>93.050000000000011</c:v>
                </c:pt>
                <c:pt idx="3">
                  <c:v>95.935000000000002</c:v>
                </c:pt>
                <c:pt idx="4">
                  <c:v>98.71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D3-452B-844C-492751A157EC}"/>
            </c:ext>
          </c:extLst>
        </c:ser>
        <c:ser>
          <c:idx val="3"/>
          <c:order val="3"/>
          <c:tx>
            <c:strRef>
              <c:f>'8 nodes, 8 PPN (64 workers)--Bl'!$I$11</c:f>
              <c:strCache>
                <c:ptCount val="1"/>
                <c:pt idx="0">
                  <c:v>8 WPN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'8 nodes, 8 PPN (64 workers)--Bl'!$A$12:$A$16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workers)--Bl'!$I$12:$I$16</c:f>
              <c:numCache>
                <c:formatCode>General</c:formatCode>
                <c:ptCount val="5"/>
                <c:pt idx="0">
                  <c:v>55.692500000000003</c:v>
                </c:pt>
                <c:pt idx="1">
                  <c:v>66.827500000000001</c:v>
                </c:pt>
                <c:pt idx="2">
                  <c:v>69.504999999999995</c:v>
                </c:pt>
                <c:pt idx="3">
                  <c:v>74.004999999999995</c:v>
                </c:pt>
                <c:pt idx="4">
                  <c:v>78.79249999999999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D3-452B-844C-492751A15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6817567"/>
        <c:axId val="1146817983"/>
      </c:barChart>
      <c:catAx>
        <c:axId val="1146817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983"/>
        <c:crosses val="autoZero"/>
        <c:auto val="1"/>
        <c:lblAlgn val="ctr"/>
        <c:lblOffset val="100"/>
        <c:noMultiLvlLbl val="0"/>
      </c:catAx>
      <c:valAx>
        <c:axId val="114681798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Gather Offload Efficiency (8 Nodes, 8 PPN) -- Cyclic Assignment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 nodes, 8 PPN (64 workers) CG'!$C$11</c:f>
              <c:strCache>
                <c:ptCount val="1"/>
                <c:pt idx="0">
                  <c:v>1 Worker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'8 nodes, 8 PPN (64 workers) CG'!$A$12:$A$16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CG'!$C$12:$C$16</c:f>
              <c:numCache>
                <c:formatCode>General</c:formatCode>
                <c:ptCount val="5"/>
                <c:pt idx="0">
                  <c:v>78.7</c:v>
                </c:pt>
                <c:pt idx="1">
                  <c:v>80.28</c:v>
                </c:pt>
                <c:pt idx="2">
                  <c:v>81.03</c:v>
                </c:pt>
                <c:pt idx="3">
                  <c:v>81.152500000000003</c:v>
                </c:pt>
                <c:pt idx="4">
                  <c:v>80.842500000000001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4-4E6E-B1EC-E1AE9D69150A}"/>
            </c:ext>
          </c:extLst>
        </c:ser>
        <c:ser>
          <c:idx val="1"/>
          <c:order val="1"/>
          <c:tx>
            <c:strRef>
              <c:f>'8 nodes, 8 PPN (64 workers) CG'!$D$11</c:f>
              <c:strCache>
                <c:ptCount val="1"/>
                <c:pt idx="0">
                  <c:v>2 Workers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'8 nodes, 8 PPN (64 workers) CG'!$A$12:$A$16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CG'!$D$12:$D$16</c:f>
              <c:numCache>
                <c:formatCode>General</c:formatCode>
                <c:ptCount val="5"/>
                <c:pt idx="0">
                  <c:v>98.1</c:v>
                </c:pt>
                <c:pt idx="1">
                  <c:v>98.407499999999999</c:v>
                </c:pt>
                <c:pt idx="2">
                  <c:v>98.582499999999996</c:v>
                </c:pt>
                <c:pt idx="3">
                  <c:v>98.672499999999999</c:v>
                </c:pt>
                <c:pt idx="4">
                  <c:v>98.1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24-4E6E-B1EC-E1AE9D69150A}"/>
            </c:ext>
          </c:extLst>
        </c:ser>
        <c:ser>
          <c:idx val="2"/>
          <c:order val="2"/>
          <c:tx>
            <c:strRef>
              <c:f>'8 nodes, 8 PPN (64 workers) CG'!$E$11</c:f>
              <c:strCache>
                <c:ptCount val="1"/>
                <c:pt idx="0">
                  <c:v>4 Workers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'8 nodes, 8 PPN (64 workers) CG'!$A$12:$A$16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CG'!$E$12:$E$16</c:f>
              <c:numCache>
                <c:formatCode>General</c:formatCode>
                <c:ptCount val="5"/>
                <c:pt idx="0">
                  <c:v>98.107500000000002</c:v>
                </c:pt>
                <c:pt idx="1">
                  <c:v>98.402500000000003</c:v>
                </c:pt>
                <c:pt idx="2">
                  <c:v>98.574999999999989</c:v>
                </c:pt>
                <c:pt idx="3">
                  <c:v>98.675000000000011</c:v>
                </c:pt>
                <c:pt idx="4">
                  <c:v>98.7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24-4E6E-B1EC-E1AE9D69150A}"/>
            </c:ext>
          </c:extLst>
        </c:ser>
        <c:ser>
          <c:idx val="3"/>
          <c:order val="3"/>
          <c:tx>
            <c:strRef>
              <c:f>'8 nodes, 8 PPN (64 workers) CG'!$F$11</c:f>
              <c:strCache>
                <c:ptCount val="1"/>
                <c:pt idx="0">
                  <c:v>8 Workers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'8 nodes, 8 PPN (64 workers) CG'!$A$12:$A$16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CG'!$F$12:$F$16</c:f>
              <c:numCache>
                <c:formatCode>General</c:formatCode>
                <c:ptCount val="5"/>
                <c:pt idx="0">
                  <c:v>98.077500000000001</c:v>
                </c:pt>
                <c:pt idx="1">
                  <c:v>98.42</c:v>
                </c:pt>
                <c:pt idx="2">
                  <c:v>98.570000000000007</c:v>
                </c:pt>
                <c:pt idx="3">
                  <c:v>98.665000000000006</c:v>
                </c:pt>
                <c:pt idx="4">
                  <c:v>98.704999999999998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24-4E6E-B1EC-E1AE9D691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6817567"/>
        <c:axId val="1146817983"/>
      </c:barChart>
      <c:catAx>
        <c:axId val="1146817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</a:t>
                </a:r>
                <a:r>
                  <a:rPr lang="en-US" baseline="0"/>
                  <a:t> (bytes)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983"/>
        <c:crosses val="autoZero"/>
        <c:auto val="1"/>
        <c:lblAlgn val="ctr"/>
        <c:lblOffset val="100"/>
        <c:noMultiLvlLbl val="0"/>
      </c:catAx>
      <c:valAx>
        <c:axId val="114681798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>
                    <a:solidFill>
                      <a:sysClr val="windowText" lastClr="000000"/>
                    </a:solidFill>
                  </a:rPr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Gather</a:t>
            </a:r>
            <a:r>
              <a:rPr lang="en-US" baseline="0"/>
              <a:t> Offload Efficiency (8 Nodes, 8 PPN) -- Cyclic Assignment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 nodes, 8 PPN (64 workers) CG'!$G$11</c:f>
              <c:strCache>
                <c:ptCount val="1"/>
                <c:pt idx="0">
                  <c:v>2 WPN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'8 nodes, 8 PPN (64 workers) CG'!$A$12:$A$16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CG'!$G$12:$G$16</c:f>
              <c:numCache>
                <c:formatCode>General</c:formatCode>
                <c:ptCount val="5"/>
                <c:pt idx="0">
                  <c:v>98.085000000000008</c:v>
                </c:pt>
                <c:pt idx="1">
                  <c:v>98.405000000000015</c:v>
                </c:pt>
                <c:pt idx="2">
                  <c:v>98.572499999999991</c:v>
                </c:pt>
                <c:pt idx="3">
                  <c:v>98.66749999999999</c:v>
                </c:pt>
                <c:pt idx="4">
                  <c:v>98.23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F-4490-968B-53816B5AEFEB}"/>
            </c:ext>
          </c:extLst>
        </c:ser>
        <c:ser>
          <c:idx val="1"/>
          <c:order val="1"/>
          <c:tx>
            <c:strRef>
              <c:f>'8 nodes, 8 PPN (64 workers) CG'!$H$11</c:f>
              <c:strCache>
                <c:ptCount val="1"/>
                <c:pt idx="0">
                  <c:v>4 WPN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'8 nodes, 8 PPN (64 workers) CG'!$A$12:$A$16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CG'!$H$12:$H$16</c:f>
              <c:numCache>
                <c:formatCode>General</c:formatCode>
                <c:ptCount val="5"/>
                <c:pt idx="0">
                  <c:v>98.094999999999985</c:v>
                </c:pt>
                <c:pt idx="1">
                  <c:v>98.394999999999996</c:v>
                </c:pt>
                <c:pt idx="2">
                  <c:v>98.5625</c:v>
                </c:pt>
                <c:pt idx="3">
                  <c:v>98.652500000000003</c:v>
                </c:pt>
                <c:pt idx="4">
                  <c:v>98.715000000000003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BF-4490-968B-53816B5AEFEB}"/>
            </c:ext>
          </c:extLst>
        </c:ser>
        <c:ser>
          <c:idx val="2"/>
          <c:order val="2"/>
          <c:tx>
            <c:strRef>
              <c:f>'8 nodes, 8 PPN (64 workers) CG'!$K$11</c:f>
              <c:strCache>
                <c:ptCount val="1"/>
                <c:pt idx="0">
                  <c:v>6 WPN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'8 nodes, 8 PPN (64 workers) CG'!$A$12:$A$16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CG'!$K$12:$K$16</c:f>
              <c:numCache>
                <c:formatCode>General</c:formatCode>
                <c:ptCount val="5"/>
                <c:pt idx="0">
                  <c:v>98.077500000000001</c:v>
                </c:pt>
                <c:pt idx="1">
                  <c:v>98.4</c:v>
                </c:pt>
                <c:pt idx="2">
                  <c:v>98.585000000000008</c:v>
                </c:pt>
                <c:pt idx="3">
                  <c:v>98.669999999999987</c:v>
                </c:pt>
                <c:pt idx="4">
                  <c:v>98.704999999999998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BF-4490-968B-53816B5AEFEB}"/>
            </c:ext>
          </c:extLst>
        </c:ser>
        <c:ser>
          <c:idx val="3"/>
          <c:order val="3"/>
          <c:tx>
            <c:strRef>
              <c:f>'8 nodes, 8 PPN (64 workers) CG'!$I$11</c:f>
              <c:strCache>
                <c:ptCount val="1"/>
                <c:pt idx="0">
                  <c:v>8 WPN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'8 nodes, 8 PPN (64 workers) CG'!$A$12:$A$16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CG'!$I$12:$I$16</c:f>
              <c:numCache>
                <c:formatCode>General</c:formatCode>
                <c:ptCount val="5"/>
                <c:pt idx="0">
                  <c:v>84.754999999999995</c:v>
                </c:pt>
                <c:pt idx="1">
                  <c:v>85.612499999999997</c:v>
                </c:pt>
                <c:pt idx="2">
                  <c:v>85.94</c:v>
                </c:pt>
                <c:pt idx="3">
                  <c:v>85.9</c:v>
                </c:pt>
                <c:pt idx="4">
                  <c:v>85.947500000000005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BF-4490-968B-53816B5AE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6817567"/>
        <c:axId val="1146817983"/>
      </c:barChart>
      <c:catAx>
        <c:axId val="1146817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</a:t>
                </a:r>
                <a:r>
                  <a:rPr lang="en-US" baseline="0"/>
                  <a:t> (bytes)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983"/>
        <c:crosses val="autoZero"/>
        <c:auto val="1"/>
        <c:lblAlgn val="ctr"/>
        <c:lblOffset val="100"/>
        <c:noMultiLvlLbl val="0"/>
      </c:catAx>
      <c:valAx>
        <c:axId val="114681798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>
                    <a:solidFill>
                      <a:sysClr val="windowText" lastClr="000000"/>
                    </a:solidFill>
                  </a:rPr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Gather Offload Efficiency (8 Nodes, 8 PPN) -- Block Assignment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 nodes, 8 PPN (64 workers) BG'!$C$11</c:f>
              <c:strCache>
                <c:ptCount val="1"/>
                <c:pt idx="0">
                  <c:v>1 Worker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'8 nodes, 8 PPN (64 workers) BG'!$A$12:$A$16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BG'!$C$12:$C$16</c:f>
              <c:numCache>
                <c:formatCode>General</c:formatCode>
                <c:ptCount val="5"/>
                <c:pt idx="0">
                  <c:v>80.567499999999995</c:v>
                </c:pt>
                <c:pt idx="1">
                  <c:v>81.215000000000003</c:v>
                </c:pt>
                <c:pt idx="2">
                  <c:v>81.497500000000002</c:v>
                </c:pt>
                <c:pt idx="3">
                  <c:v>81.197499999999991</c:v>
                </c:pt>
                <c:pt idx="4">
                  <c:v>80.949999999999989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6-46D2-AB90-C3E5754B5D98}"/>
            </c:ext>
          </c:extLst>
        </c:ser>
        <c:ser>
          <c:idx val="1"/>
          <c:order val="1"/>
          <c:tx>
            <c:strRef>
              <c:f>'8 nodes, 8 PPN (64 workers) BG'!$D$11</c:f>
              <c:strCache>
                <c:ptCount val="1"/>
                <c:pt idx="0">
                  <c:v>2 Workers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'8 nodes, 8 PPN (64 workers) BG'!$A$12:$A$16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BG'!$D$12:$D$16</c:f>
              <c:numCache>
                <c:formatCode>General</c:formatCode>
                <c:ptCount val="5"/>
                <c:pt idx="0">
                  <c:v>98.127499999999998</c:v>
                </c:pt>
                <c:pt idx="1">
                  <c:v>98.42</c:v>
                </c:pt>
                <c:pt idx="2">
                  <c:v>98.572499999999991</c:v>
                </c:pt>
                <c:pt idx="3">
                  <c:v>98.657499999999999</c:v>
                </c:pt>
                <c:pt idx="4">
                  <c:v>98.712500000000006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56-46D2-AB90-C3E5754B5D98}"/>
            </c:ext>
          </c:extLst>
        </c:ser>
        <c:ser>
          <c:idx val="2"/>
          <c:order val="2"/>
          <c:tx>
            <c:strRef>
              <c:f>'8 nodes, 8 PPN (64 workers) BG'!$E$11</c:f>
              <c:strCache>
                <c:ptCount val="1"/>
                <c:pt idx="0">
                  <c:v>4 Workers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'8 nodes, 8 PPN (64 workers) BG'!$A$12:$A$16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BG'!$E$12:$E$16</c:f>
              <c:numCache>
                <c:formatCode>General</c:formatCode>
                <c:ptCount val="5"/>
                <c:pt idx="0">
                  <c:v>98.127499999999998</c:v>
                </c:pt>
                <c:pt idx="1">
                  <c:v>98.41749999999999</c:v>
                </c:pt>
                <c:pt idx="2">
                  <c:v>98.575000000000003</c:v>
                </c:pt>
                <c:pt idx="3">
                  <c:v>98.65</c:v>
                </c:pt>
                <c:pt idx="4">
                  <c:v>98.69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56-46D2-AB90-C3E5754B5D98}"/>
            </c:ext>
          </c:extLst>
        </c:ser>
        <c:ser>
          <c:idx val="3"/>
          <c:order val="3"/>
          <c:tx>
            <c:strRef>
              <c:f>'8 nodes, 8 PPN (64 workers) BG'!$F$11</c:f>
              <c:strCache>
                <c:ptCount val="1"/>
                <c:pt idx="0">
                  <c:v>8 Workers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'8 nodes, 8 PPN (64 workers) BG'!$A$12:$A$16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BG'!$F$12:$F$16</c:f>
              <c:numCache>
                <c:formatCode>General</c:formatCode>
                <c:ptCount val="5"/>
                <c:pt idx="0">
                  <c:v>98.114999999999995</c:v>
                </c:pt>
                <c:pt idx="1">
                  <c:v>98.405000000000001</c:v>
                </c:pt>
                <c:pt idx="2">
                  <c:v>98.585000000000008</c:v>
                </c:pt>
                <c:pt idx="3">
                  <c:v>98.652500000000003</c:v>
                </c:pt>
                <c:pt idx="4">
                  <c:v>98.710000000000008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56-46D2-AB90-C3E5754B5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6817567"/>
        <c:axId val="1146817983"/>
      </c:barChart>
      <c:catAx>
        <c:axId val="1146817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983"/>
        <c:crosses val="autoZero"/>
        <c:auto val="1"/>
        <c:lblAlgn val="ctr"/>
        <c:lblOffset val="100"/>
        <c:noMultiLvlLbl val="0"/>
      </c:catAx>
      <c:valAx>
        <c:axId val="114681798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Gather</a:t>
            </a:r>
            <a:r>
              <a:rPr lang="en-US" baseline="0"/>
              <a:t> Offload Efficiency (8 Nodes, 8 PPN</a:t>
            </a:r>
            <a:r>
              <a:rPr lang="en-US" sz="1400" b="0" i="0" u="none" strike="noStrike" baseline="0">
                <a:effectLst/>
              </a:rPr>
              <a:t>) -- Block Assignment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 nodes, 8 PPN (64 workers) BG'!$G$11</c:f>
              <c:strCache>
                <c:ptCount val="1"/>
                <c:pt idx="0">
                  <c:v>2 WPN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'8 nodes, 8 PPN (64 workers) BG'!$A$12:$A$16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BG'!$G$12:$G$16</c:f>
              <c:numCache>
                <c:formatCode>General</c:formatCode>
                <c:ptCount val="5"/>
                <c:pt idx="0">
                  <c:v>98.112500000000011</c:v>
                </c:pt>
                <c:pt idx="1">
                  <c:v>98.412500000000009</c:v>
                </c:pt>
                <c:pt idx="2">
                  <c:v>98.58250000000001</c:v>
                </c:pt>
                <c:pt idx="3">
                  <c:v>98.622500000000016</c:v>
                </c:pt>
                <c:pt idx="4">
                  <c:v>98.427499999999995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A-40E9-BDC3-8A02AD5D907C}"/>
            </c:ext>
          </c:extLst>
        </c:ser>
        <c:ser>
          <c:idx val="1"/>
          <c:order val="1"/>
          <c:tx>
            <c:strRef>
              <c:f>'8 nodes, 8 PPN (64 workers) BG'!$H$11</c:f>
              <c:strCache>
                <c:ptCount val="1"/>
                <c:pt idx="0">
                  <c:v>4 WPN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'8 nodes, 8 PPN (64 workers) BG'!$A$12:$A$16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BG'!$H$12:$H$16</c:f>
              <c:numCache>
                <c:formatCode>General</c:formatCode>
                <c:ptCount val="5"/>
                <c:pt idx="0">
                  <c:v>98.092500000000001</c:v>
                </c:pt>
                <c:pt idx="1">
                  <c:v>98.417500000000004</c:v>
                </c:pt>
                <c:pt idx="2">
                  <c:v>98.577500000000001</c:v>
                </c:pt>
                <c:pt idx="3">
                  <c:v>98.674999999999997</c:v>
                </c:pt>
                <c:pt idx="4">
                  <c:v>98.712499999999991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5A-40E9-BDC3-8A02AD5D907C}"/>
            </c:ext>
          </c:extLst>
        </c:ser>
        <c:ser>
          <c:idx val="2"/>
          <c:order val="2"/>
          <c:tx>
            <c:strRef>
              <c:f>'8 nodes, 8 PPN (64 workers) BG'!$K$11</c:f>
              <c:strCache>
                <c:ptCount val="1"/>
                <c:pt idx="0">
                  <c:v>6 WPN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'8 nodes, 8 PPN (64 workers) BG'!$A$12:$A$16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BG'!$K$12:$K$16</c:f>
              <c:numCache>
                <c:formatCode>General</c:formatCode>
                <c:ptCount val="5"/>
                <c:pt idx="0">
                  <c:v>84.232499999999987</c:v>
                </c:pt>
                <c:pt idx="1">
                  <c:v>98.384999999999991</c:v>
                </c:pt>
                <c:pt idx="2">
                  <c:v>98.555000000000007</c:v>
                </c:pt>
                <c:pt idx="3">
                  <c:v>98.665000000000006</c:v>
                </c:pt>
                <c:pt idx="4">
                  <c:v>98.717500000000001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5A-40E9-BDC3-8A02AD5D907C}"/>
            </c:ext>
          </c:extLst>
        </c:ser>
        <c:ser>
          <c:idx val="3"/>
          <c:order val="3"/>
          <c:tx>
            <c:strRef>
              <c:f>'8 nodes, 8 PPN (64 workers) BG'!$I$11</c:f>
              <c:strCache>
                <c:ptCount val="1"/>
                <c:pt idx="0">
                  <c:v>8 WPN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'8 nodes, 8 PPN (64 workers) BG'!$A$12:$A$16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'8 nodes, 8 PPN (64 workers) BG'!$I$12:$I$16</c:f>
              <c:numCache>
                <c:formatCode>General</c:formatCode>
                <c:ptCount val="5"/>
                <c:pt idx="0">
                  <c:v>61.67</c:v>
                </c:pt>
                <c:pt idx="1">
                  <c:v>72.182500000000005</c:v>
                </c:pt>
                <c:pt idx="2">
                  <c:v>81.960000000000008</c:v>
                </c:pt>
                <c:pt idx="3">
                  <c:v>85.075000000000003</c:v>
                </c:pt>
                <c:pt idx="4">
                  <c:v>85.15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5A-40E9-BDC3-8A02AD5D9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6817567"/>
        <c:axId val="1146817983"/>
      </c:barChart>
      <c:catAx>
        <c:axId val="1146817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</a:t>
                </a:r>
                <a:r>
                  <a:rPr lang="en-US" baseline="0"/>
                  <a:t> (bytes)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983"/>
        <c:crosses val="autoZero"/>
        <c:auto val="1"/>
        <c:lblAlgn val="ctr"/>
        <c:lblOffset val="100"/>
        <c:noMultiLvlLbl val="0"/>
      </c:catAx>
      <c:valAx>
        <c:axId val="114681798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>
                    <a:solidFill>
                      <a:sysClr val="windowText" lastClr="000000"/>
                    </a:solidFill>
                  </a:rPr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1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Allgather Offload Efficiency (8 Nodes, 8 PPN) -- Cyclic Assignment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52913028728553"/>
          <c:y val="0.18715877152863278"/>
          <c:w val="0.83952755905511811"/>
          <c:h val="0.4383710078438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'Cyclic-Allgather-8N8PPN'!$C$11</c:f>
              <c:strCache>
                <c:ptCount val="1"/>
                <c:pt idx="0">
                  <c:v>1 Worker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'Cyclic-Allgather-8N8PPN'!$A$12:$A$16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'Cyclic-Allgather-8N8PPN'!$C$12:$C$16</c:f>
              <c:numCache>
                <c:formatCode>General</c:formatCode>
                <c:ptCount val="5"/>
                <c:pt idx="0">
                  <c:v>21.767450366535073</c:v>
                </c:pt>
                <c:pt idx="1">
                  <c:v>21.137005679999188</c:v>
                </c:pt>
                <c:pt idx="2">
                  <c:v>19.360273383736033</c:v>
                </c:pt>
                <c:pt idx="3">
                  <c:v>17.957043744150443</c:v>
                </c:pt>
                <c:pt idx="4">
                  <c:v>16.099227779682458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C-4C58-B9DE-1E7128801AC7}"/>
            </c:ext>
          </c:extLst>
        </c:ser>
        <c:ser>
          <c:idx val="1"/>
          <c:order val="1"/>
          <c:tx>
            <c:strRef>
              <c:f>'Cyclic-Allgather-8N8PPN'!$D$11</c:f>
              <c:strCache>
                <c:ptCount val="1"/>
                <c:pt idx="0">
                  <c:v>2 Workers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'Cyclic-Allgather-8N8PPN'!$A$12:$A$16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'Cyclic-Allgather-8N8PPN'!$D$12:$D$16</c:f>
              <c:numCache>
                <c:formatCode>General</c:formatCode>
                <c:ptCount val="5"/>
                <c:pt idx="0">
                  <c:v>21.92898462240985</c:v>
                </c:pt>
                <c:pt idx="1">
                  <c:v>21.301273675536294</c:v>
                </c:pt>
                <c:pt idx="2">
                  <c:v>19.498149837034525</c:v>
                </c:pt>
                <c:pt idx="3">
                  <c:v>18.079894025713774</c:v>
                </c:pt>
                <c:pt idx="4">
                  <c:v>16.207399812028822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C-4C58-B9DE-1E7128801AC7}"/>
            </c:ext>
          </c:extLst>
        </c:ser>
        <c:ser>
          <c:idx val="2"/>
          <c:order val="2"/>
          <c:tx>
            <c:strRef>
              <c:f>'Cyclic-Allgather-8N8PPN'!$E$11</c:f>
              <c:strCache>
                <c:ptCount val="1"/>
                <c:pt idx="0">
                  <c:v>4 Workers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'Cyclic-Allgather-8N8PPN'!$A$12:$A$16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'Cyclic-Allgather-8N8PPN'!$E$12:$E$16</c:f>
              <c:numCache>
                <c:formatCode>General</c:formatCode>
                <c:ptCount val="5"/>
                <c:pt idx="0">
                  <c:v>21.930510844151492</c:v>
                </c:pt>
                <c:pt idx="1">
                  <c:v>21.318275438442853</c:v>
                </c:pt>
                <c:pt idx="2">
                  <c:v>19.533397484727193</c:v>
                </c:pt>
                <c:pt idx="3">
                  <c:v>18.119542268120746</c:v>
                </c:pt>
                <c:pt idx="4">
                  <c:v>16.24628173123374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1C-4C58-B9DE-1E7128801AC7}"/>
            </c:ext>
          </c:extLst>
        </c:ser>
        <c:ser>
          <c:idx val="3"/>
          <c:order val="3"/>
          <c:tx>
            <c:strRef>
              <c:f>'Cyclic-Allgather-8N8PPN'!$F$11</c:f>
              <c:strCache>
                <c:ptCount val="1"/>
                <c:pt idx="0">
                  <c:v>8 Workers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'Cyclic-Allgather-8N8PPN'!$A$12:$A$16</c:f>
              <c:numCache>
                <c:formatCode>General</c:formatCode>
                <c:ptCount val="5"/>
                <c:pt idx="0">
                  <c:v>262144</c:v>
                </c:pt>
                <c:pt idx="1">
                  <c:v>524288</c:v>
                </c:pt>
                <c:pt idx="2">
                  <c:v>1048576</c:v>
                </c:pt>
                <c:pt idx="3">
                  <c:v>2097152</c:v>
                </c:pt>
                <c:pt idx="4">
                  <c:v>4194304</c:v>
                </c:pt>
              </c:numCache>
            </c:numRef>
          </c:cat>
          <c:val>
            <c:numRef>
              <c:f>'Cyclic-Allgather-8N8PPN'!$F$12:$F$16</c:f>
              <c:numCache>
                <c:formatCode>General</c:formatCode>
                <c:ptCount val="5"/>
                <c:pt idx="0">
                  <c:v>21.917808428851423</c:v>
                </c:pt>
                <c:pt idx="1">
                  <c:v>21.314662741489713</c:v>
                </c:pt>
                <c:pt idx="2">
                  <c:v>19.544829076168213</c:v>
                </c:pt>
                <c:pt idx="3">
                  <c:v>18.131959967911619</c:v>
                </c:pt>
                <c:pt idx="4">
                  <c:v>16.258682599341395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1C-4C58-B9DE-1E7128801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4870816"/>
        <c:axId val="1114888288"/>
      </c:barChart>
      <c:catAx>
        <c:axId val="111487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888288"/>
        <c:crosses val="autoZero"/>
        <c:auto val="1"/>
        <c:lblAlgn val="ctr"/>
        <c:lblOffset val="100"/>
        <c:noMultiLvlLbl val="0"/>
      </c:catAx>
      <c:valAx>
        <c:axId val="111488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 dirty="0">
                    <a:solidFill>
                      <a:sysClr val="windowText" lastClr="000000"/>
                    </a:solidFill>
                  </a:rPr>
                  <a:t>Offload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87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t" anchorCtr="0" compatLnSpc="1">
            <a:prstTxWarp prst="textNoShape">
              <a:avLst/>
            </a:prstTxWarp>
          </a:bodyPr>
          <a:lstStyle>
            <a:lvl1pPr algn="l" defTabSz="966764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537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1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t" anchorCtr="0" compatLnSpc="1">
            <a:prstTxWarp prst="textNoShape">
              <a:avLst/>
            </a:prstTxWarp>
          </a:bodyPr>
          <a:lstStyle>
            <a:lvl1pPr algn="r" defTabSz="966764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538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b" anchorCtr="0" compatLnSpc="1">
            <a:prstTxWarp prst="textNoShape">
              <a:avLst/>
            </a:prstTxWarp>
          </a:bodyPr>
          <a:lstStyle>
            <a:lvl1pPr algn="l" defTabSz="966764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538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6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b" anchorCtr="0" compatLnSpc="1">
            <a:prstTxWarp prst="textNoShape">
              <a:avLst/>
            </a:prstTxWarp>
          </a:bodyPr>
          <a:lstStyle>
            <a:lvl1pPr algn="r" defTabSz="966764" eaLnBrk="0" hangingPunct="0">
              <a:defRPr sz="1400" b="0"/>
            </a:lvl1pPr>
          </a:lstStyle>
          <a:p>
            <a:pPr>
              <a:defRPr/>
            </a:pPr>
            <a:fld id="{3749E3D7-144B-45AB-A43E-EFB84A939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34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t" anchorCtr="0" compatLnSpc="1">
            <a:prstTxWarp prst="textNoShape">
              <a:avLst/>
            </a:prstTxWarp>
          </a:bodyPr>
          <a:lstStyle>
            <a:lvl1pPr algn="l" defTabSz="966764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1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t" anchorCtr="0" compatLnSpc="1">
            <a:prstTxWarp prst="textNoShape">
              <a:avLst/>
            </a:prstTxWarp>
          </a:bodyPr>
          <a:lstStyle>
            <a:lvl1pPr algn="r" defTabSz="966764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92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1"/>
            <a:ext cx="5365750" cy="432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b" anchorCtr="0" compatLnSpc="1">
            <a:prstTxWarp prst="textNoShape">
              <a:avLst/>
            </a:prstTxWarp>
          </a:bodyPr>
          <a:lstStyle>
            <a:lvl1pPr algn="l" defTabSz="966764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6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4" tIns="48316" rIns="96634" bIns="48316" numCol="1" anchor="b" anchorCtr="0" compatLnSpc="1">
            <a:prstTxWarp prst="textNoShape">
              <a:avLst/>
            </a:prstTxWarp>
          </a:bodyPr>
          <a:lstStyle>
            <a:lvl1pPr algn="r" defTabSz="966764" eaLnBrk="0" hangingPunct="0">
              <a:defRPr sz="1400" b="0"/>
            </a:lvl1pPr>
          </a:lstStyle>
          <a:p>
            <a:pPr>
              <a:defRPr/>
            </a:pPr>
            <a:fld id="{1DEAF90F-3EA9-43EF-825C-876F9E96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49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enchCouncil/DPUBench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about familiarity with DPUs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Sweet Spot </a:t>
            </a:r>
            <a:r>
              <a:rPr lang="en-US" dirty="0">
                <a:sym typeface="Wingdings" panose="05000000000000000000" pitchFamily="2" charset="2"/>
              </a:rPr>
              <a:t> 1 WPN hits asymptotic “maximum” efficiency for both here and for “gather” results..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37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Sweet Spot </a:t>
            </a:r>
            <a:r>
              <a:rPr lang="en-US" dirty="0">
                <a:sym typeface="Wingdings" panose="05000000000000000000" pitchFamily="2" charset="2"/>
              </a:rPr>
              <a:t> 1 WPN hits asymptotic “maximum” efficiency for both here and for “gather” results..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35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Allgather</a:t>
            </a:r>
            <a:r>
              <a:rPr lang="en-US">
                <a:cs typeface="Calibri"/>
              </a:rPr>
              <a:t> is not only communication intensive, but after evaluating, we note that using a single worker as a root to broadcast data to each host process is inefficient and thus we need to look at both hierarchical algorithms and multi-root solutions moving forward. These are non-trivial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Allgather</a:t>
            </a:r>
            <a:r>
              <a:rPr lang="en-US">
                <a:cs typeface="Calibri"/>
              </a:rPr>
              <a:t> is not only communication intensive, but after evaluating, we note that using a single worker as a root to broadcast data to each host process is inefficient and thus we need to look at both hierarchical algorithms and multi-root solutions moving forward. These are non-trivial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07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Allgather</a:t>
            </a:r>
            <a:r>
              <a:rPr lang="en-US">
                <a:cs typeface="Calibri"/>
              </a:rPr>
              <a:t> is not only communication intensive, but after evaluating, we note that using a single worker as a root to broadcast data to each host process is inefficient and thus we need to look at both hierarchical algorithms and multi-root solutions moving forward. These are non-trivial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2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73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99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GitHub - </a:t>
            </a:r>
            <a:r>
              <a:rPr lang="en-US" dirty="0" err="1">
                <a:hlinkClick r:id="rId3"/>
              </a:rPr>
              <a:t>BenchCouncil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DPUBench</a:t>
            </a:r>
            <a:r>
              <a:rPr lang="en-US" dirty="0"/>
              <a:t> – utilized application samples from a 2021 release of NVIDIA’s DOCA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08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Allgather</a:t>
            </a:r>
            <a:r>
              <a:rPr lang="en-US">
                <a:cs typeface="Calibri"/>
              </a:rPr>
              <a:t> is not only communication intensive, but after evaluating, we note that using a single worker as a root to broadcast data to each host process is inefficient and thus we need to look at both hierarchical algorithms and multi-root solutions moving forward. These are non-trivial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96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Hitting the maximum point of 1 WPN, we note that computation time &gt; communication time (empirical observation), and that any degradations we see also get amplified (see 6 WPN)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2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23875" y="746125"/>
            <a:ext cx="6615113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016C7F-A4D0-9944-A9F8-6658D4A313DF}" type="slidenum">
              <a:rPr lang="zh-CN" altLang="en-US">
                <a:cs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 dirty="0"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758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Double check with everyone on their familiarity with IB-Verbs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8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GVMI: A firmware-level feature on NVIDIA </a:t>
            </a:r>
            <a:r>
              <a:rPr lang="en-US" dirty="0" err="1">
                <a:cs typeface="Calibri"/>
              </a:rPr>
              <a:t>BlueField</a:t>
            </a:r>
            <a:r>
              <a:rPr lang="en-US" dirty="0">
                <a:cs typeface="Calibri"/>
              </a:rPr>
              <a:t> SmartNICs that allows host processes to expose their memory region to DPUs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5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Bottom picture: Higher-numbered ranks get placed on the DPU. Helps with setting up Config files, MPMD mode, </a:t>
            </a:r>
            <a:r>
              <a:rPr lang="en-US" dirty="0" err="1"/>
              <a:t>Hostfiles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5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Bottom picture: Higher-numbered ranks get placed on the DPU. Helps with setting up Config files, MPMD mode, </a:t>
            </a:r>
            <a:r>
              <a:rPr lang="en-US" dirty="0" err="1"/>
              <a:t>Hostfiles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50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WPN = workers per node: EXPLAIN THIS!!!!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Benchmarks perform 1K iterations internally – we run each configuration (workers and message size) with 4 back-to-back executions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Lucida Console" panose="020B0609040504020204" pitchFamily="49" charset="0"/>
              </a:rPr>
              <a:t>/</a:t>
            </a:r>
            <a:r>
              <a:rPr lang="en-US" dirty="0" err="1">
                <a:latin typeface="Lucida Console" panose="020B0609040504020204" pitchFamily="49" charset="0"/>
              </a:rPr>
              <a:t>tmp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  <a:r>
              <a:rPr lang="en-US" dirty="0" err="1">
                <a:latin typeface="Lucida Console" panose="020B0609040504020204" pitchFamily="49" charset="0"/>
              </a:rPr>
              <a:t>benjaminm</a:t>
            </a:r>
            <a:r>
              <a:rPr lang="en-US" dirty="0">
                <a:latin typeface="Lucida Console" panose="020B0609040504020204" pitchFamily="49" charset="0"/>
              </a:rPr>
              <a:t>/MV2/bin/</a:t>
            </a:r>
            <a:r>
              <a:rPr lang="en-US" dirty="0" err="1">
                <a:latin typeface="Lucida Console" panose="020B0609040504020204" pitchFamily="49" charset="0"/>
              </a:rPr>
              <a:t>mpirun_rsh</a:t>
            </a:r>
            <a:r>
              <a:rPr lang="en-US" dirty="0">
                <a:latin typeface="Lucida Console" panose="020B0609040504020204" pitchFamily="49" charset="0"/>
              </a:rPr>
              <a:t> --export-all -np 96 --</a:t>
            </a:r>
            <a:r>
              <a:rPr lang="en-US" dirty="0" err="1">
                <a:latin typeface="Lucida Console" panose="020B0609040504020204" pitchFamily="49" charset="0"/>
              </a:rPr>
              <a:t>hostfile</a:t>
            </a:r>
            <a:r>
              <a:rPr lang="en-US" dirty="0">
                <a:latin typeface="Lucida Console" panose="020B0609040504020204" pitchFamily="49" charset="0"/>
              </a:rPr>
              <a:t> /global/scratch/users/</a:t>
            </a:r>
            <a:r>
              <a:rPr lang="en-US" dirty="0" err="1">
                <a:latin typeface="Lucida Console" panose="020B0609040504020204" pitchFamily="49" charset="0"/>
              </a:rPr>
              <a:t>benjaminm</a:t>
            </a:r>
            <a:r>
              <a:rPr lang="en-US" dirty="0">
                <a:latin typeface="Lucida Console" panose="020B0609040504020204" pitchFamily="49" charset="0"/>
              </a:rPr>
              <a:t>/DPU-related/benchmark-work/ROME-</a:t>
            </a:r>
            <a:r>
              <a:rPr lang="en-US" dirty="0" err="1">
                <a:latin typeface="Lucida Console" panose="020B0609040504020204" pitchFamily="49" charset="0"/>
              </a:rPr>
              <a:t>RunScripts</a:t>
            </a:r>
            <a:r>
              <a:rPr lang="en-US" dirty="0">
                <a:latin typeface="Lucida Console" panose="020B0609040504020204" pitchFamily="49" charset="0"/>
              </a:rPr>
              <a:t>/Cyclic-work/multi-</a:t>
            </a:r>
            <a:r>
              <a:rPr lang="en-US" dirty="0" err="1">
                <a:latin typeface="Lucida Console" panose="020B0609040504020204" pitchFamily="49" charset="0"/>
              </a:rPr>
              <a:t>allgather</a:t>
            </a:r>
            <a:r>
              <a:rPr lang="en-US" dirty="0">
                <a:latin typeface="Lucida Console" panose="020B0609040504020204" pitchFamily="49" charset="0"/>
              </a:rPr>
              <a:t>/hostfile-4-pDPU --config /global/scratch/users/</a:t>
            </a:r>
            <a:r>
              <a:rPr lang="en-US" dirty="0" err="1">
                <a:latin typeface="Lucida Console" panose="020B0609040504020204" pitchFamily="49" charset="0"/>
              </a:rPr>
              <a:t>benjaminm</a:t>
            </a:r>
            <a:r>
              <a:rPr lang="en-US" dirty="0">
                <a:latin typeface="Lucida Console" panose="020B0609040504020204" pitchFamily="49" charset="0"/>
              </a:rPr>
              <a:t>/DPU-related/benchmark-work/ROME-</a:t>
            </a:r>
            <a:r>
              <a:rPr lang="en-US" dirty="0" err="1">
                <a:latin typeface="Lucida Console" panose="020B0609040504020204" pitchFamily="49" charset="0"/>
              </a:rPr>
              <a:t>RunScripts</a:t>
            </a:r>
            <a:r>
              <a:rPr lang="en-US" dirty="0">
                <a:latin typeface="Lucida Console" panose="020B0609040504020204" pitchFamily="49" charset="0"/>
              </a:rPr>
              <a:t>/Cyclic-work/multi-</a:t>
            </a:r>
            <a:r>
              <a:rPr lang="en-US" dirty="0" err="1">
                <a:latin typeface="Lucida Console" panose="020B0609040504020204" pitchFamily="49" charset="0"/>
              </a:rPr>
              <a:t>allgather</a:t>
            </a:r>
            <a:r>
              <a:rPr lang="en-US" dirty="0">
                <a:latin typeface="Lucida Console" panose="020B0609040504020204" pitchFamily="49" charset="0"/>
              </a:rPr>
              <a:t>/bcast-config-1048576-32-worker /</a:t>
            </a:r>
            <a:r>
              <a:rPr lang="en-US" dirty="0" err="1">
                <a:latin typeface="Lucida Console" panose="020B0609040504020204" pitchFamily="49" charset="0"/>
              </a:rPr>
              <a:t>tmp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  <a:r>
              <a:rPr lang="en-US" dirty="0" err="1">
                <a:latin typeface="Lucida Console" panose="020B0609040504020204" pitchFamily="49" charset="0"/>
              </a:rPr>
              <a:t>benjaminm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  <a:r>
              <a:rPr lang="en-US" dirty="0" err="1">
                <a:latin typeface="Lucida Console" panose="020B0609040504020204" pitchFamily="49" charset="0"/>
              </a:rPr>
              <a:t>allgather</a:t>
            </a:r>
            <a:r>
              <a:rPr lang="en-US" dirty="0">
                <a:latin typeface="Lucida Console" panose="020B0609040504020204" pitchFamily="49" charset="0"/>
              </a:rPr>
              <a:t>/bin/multi-root-cyclic-allgather.exe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AC96-21AE-4C45-920D-26E6B0BE47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6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16400" y="-2416"/>
            <a:ext cx="1780050" cy="849989"/>
          </a:xfrm>
          <a:prstGeom prst="rect">
            <a:avLst/>
          </a:prstGeom>
        </p:spPr>
      </p:pic>
      <p:sp>
        <p:nvSpPr>
          <p:cNvPr id="2255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31197"/>
            <a:ext cx="8206530" cy="11372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909464" y="3079866"/>
            <a:ext cx="3898669" cy="1314450"/>
          </a:xfrm>
        </p:spPr>
        <p:txBody>
          <a:bodyPr/>
          <a:lstStyle>
            <a:lvl1pPr marL="0" indent="0" algn="ctr">
              <a:buFontTx/>
              <a:buNone/>
              <a:defRPr sz="16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Presenter Information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5087683"/>
            <a:ext cx="9144000" cy="55841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>
              <a:solidFill>
                <a:srgbClr val="CD052B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20"/>
            <a:ext cx="2391311" cy="847553"/>
          </a:xfrm>
          <a:prstGeom prst="rect">
            <a:avLst/>
          </a:prstGeom>
        </p:spPr>
      </p:pic>
      <p:pic>
        <p:nvPicPr>
          <p:cNvPr id="8" name="Picture 2" descr="HiDL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59" y="0"/>
            <a:ext cx="1485041" cy="978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5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904011"/>
            <a:ext cx="7867996" cy="3828011"/>
          </a:xfr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1892" y="179024"/>
            <a:ext cx="8096595" cy="579576"/>
          </a:xfrm>
          <a:prstGeom prst="rect">
            <a:avLst/>
          </a:prstGeom>
        </p:spPr>
        <p:txBody>
          <a:bodyPr/>
          <a:lstStyle>
            <a:lvl1pPr algn="l">
              <a:defRPr sz="2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957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578" y="897780"/>
            <a:ext cx="3922222" cy="383424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4009"/>
            <a:ext cx="3810000" cy="38280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1905" y="206322"/>
            <a:ext cx="8121535" cy="5733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6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60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1891" y="206347"/>
            <a:ext cx="8096596" cy="5795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6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81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bd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" y="4979059"/>
            <a:ext cx="551332" cy="15943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4983851"/>
            <a:ext cx="9144000" cy="172627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 txBox="1">
            <a:spLocks noChangeArrowheads="1"/>
          </p:cNvSpPr>
          <p:nvPr userDrawn="1"/>
        </p:nvSpPr>
        <p:spPr bwMode="auto">
          <a:xfrm>
            <a:off x="0" y="4976754"/>
            <a:ext cx="9144000" cy="1410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096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204" y="773084"/>
            <a:ext cx="7867996" cy="394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25"/>
            <a:ext cx="9144000" cy="55841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>
              <a:solidFill>
                <a:srgbClr val="CD052B"/>
              </a:solidFill>
              <a:latin typeface="Calibri"/>
            </a:endParaRPr>
          </a:p>
        </p:txBody>
      </p:sp>
      <p:sp>
        <p:nvSpPr>
          <p:cNvPr id="21" name="Rectangle 21"/>
          <p:cNvSpPr txBox="1">
            <a:spLocks noChangeArrowheads="1"/>
          </p:cNvSpPr>
          <p:nvPr userDrawn="1"/>
        </p:nvSpPr>
        <p:spPr bwMode="auto">
          <a:xfrm>
            <a:off x="8543975" y="4969893"/>
            <a:ext cx="600075" cy="1609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138377F-5938-4BA9-803E-C530EB23E9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"/>
          <p:cNvSpPr txBox="1">
            <a:spLocks noChangeArrowheads="1"/>
          </p:cNvSpPr>
          <p:nvPr userDrawn="1"/>
        </p:nvSpPr>
        <p:spPr bwMode="auto">
          <a:xfrm>
            <a:off x="1930" y="4969893"/>
            <a:ext cx="2757162" cy="2062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/>
              <a:t>Network Based Computing</a:t>
            </a:r>
            <a:r>
              <a:rPr lang="en-US" sz="1200" baseline="0"/>
              <a:t> Laboratory</a:t>
            </a:r>
            <a:endParaRPr lang="en-US"/>
          </a:p>
        </p:txBody>
      </p:sp>
      <p:sp>
        <p:nvSpPr>
          <p:cNvPr id="9" name="Rectangle 21"/>
          <p:cNvSpPr txBox="1">
            <a:spLocks noChangeArrowheads="1"/>
          </p:cNvSpPr>
          <p:nvPr userDrawn="1"/>
        </p:nvSpPr>
        <p:spPr bwMode="auto">
          <a:xfrm>
            <a:off x="3440006" y="5010139"/>
            <a:ext cx="2263988" cy="129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aseline="0" dirty="0"/>
              <a:t>SC’23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4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lang="en-US" sz="18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hyperlink" Target="http://nowlab.cse.ohio-state.ed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hyperlink" Target="mailto:michalowicz.2@osu.edu" TargetMode="External"/><Relationship Id="rId9" Type="http://schemas.openxmlformats.org/officeDocument/2006/relationships/hyperlink" Target="https://twitter.com/mvapich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77248592300037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logs.nvidia.com/blog/2020/05/20/whats-a-dpu-data-processing-un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BA00-69E3-D226-1F3A-A5DD3CBE5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DPU-Bench: A New Micro-Benchmark Suite to Measure the Offload Efficiency of SmartNICs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0CF48-1F28-D773-6D28-F971AEC04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017591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u="sng" dirty="0">
                <a:cs typeface="Calibri"/>
              </a:rPr>
              <a:t>Ben Michalowicz</a:t>
            </a:r>
            <a:endParaRPr lang="en-US" dirty="0">
              <a:cs typeface="Calibri"/>
            </a:endParaRPr>
          </a:p>
          <a:p>
            <a:r>
              <a:rPr lang="en-US" dirty="0">
                <a:solidFill>
                  <a:srgbClr val="C00000"/>
                </a:solidFill>
                <a:cs typeface="Calibri"/>
              </a:rPr>
              <a:t>SC’23 OSU Booth Talk</a:t>
            </a:r>
          </a:p>
          <a:p>
            <a:r>
              <a:rPr lang="en-US" dirty="0">
                <a:cs typeface="Calibri"/>
              </a:rPr>
              <a:t>Network-Based Computing Laboratory, The Ohio State University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Original Reference: </a:t>
            </a:r>
          </a:p>
          <a:p>
            <a:r>
              <a:rPr lang="en-US" dirty="0">
                <a:cs typeface="Calibri"/>
              </a:rPr>
              <a:t>Benjamin Michalowicz, Kaushik Kandadi Suresh, Hari Subramoni, Dhabaleswar Panda, and Steve Poole. 2023. “DPU-Bench: A Micro-Benchmark Suite to Measure Offload Efficiency Of SmartNICs”, In </a:t>
            </a:r>
            <a:r>
              <a:rPr lang="en-US" i="1" u="sng" dirty="0">
                <a:cs typeface="Calibri"/>
              </a:rPr>
              <a:t>Practice and Experience in Advanced Research Computing (PEARC ‘23)</a:t>
            </a:r>
          </a:p>
        </p:txBody>
      </p:sp>
    </p:spTree>
    <p:extLst>
      <p:ext uri="{BB962C8B-B14F-4D97-AF65-F5344CB8AC3E}">
        <p14:creationId xmlns:p14="http://schemas.microsoft.com/office/powerpoint/2010/main" val="305797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7596-C165-E491-895F-AC135513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Terminology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5A820-EAB3-0D62-D013-397216C23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cs typeface="Calibri"/>
              </a:rPr>
              <a:t>Worker/Worker Process: Process placed on the DPU</a:t>
            </a:r>
          </a:p>
          <a:p>
            <a:r>
              <a:rPr lang="en-US" dirty="0">
                <a:cs typeface="Calibri"/>
              </a:rPr>
              <a:t>WPN: Workers Per Node; PPN: Processes Per Node</a:t>
            </a:r>
          </a:p>
          <a:p>
            <a:r>
              <a:rPr lang="en-US" dirty="0">
                <a:cs typeface="Calibri"/>
              </a:rPr>
              <a:t>"Pure-Host": Referring to anything done without involvement from the workers</a:t>
            </a:r>
          </a:p>
          <a:p>
            <a:r>
              <a:rPr lang="en-US" dirty="0">
                <a:cs typeface="Calibri"/>
              </a:rPr>
              <a:t>Reference Time: Communication time of a pure-host execution</a:t>
            </a:r>
          </a:p>
          <a:p>
            <a:r>
              <a:rPr lang="en-US" dirty="0" err="1">
                <a:cs typeface="Calibri"/>
              </a:rPr>
              <a:t>Pure_comm</a:t>
            </a:r>
            <a:r>
              <a:rPr lang="en-US" dirty="0">
                <a:cs typeface="Calibri"/>
              </a:rPr>
              <a:t>: Pure communication time</a:t>
            </a:r>
          </a:p>
        </p:txBody>
      </p:sp>
    </p:spTree>
    <p:extLst>
      <p:ext uri="{BB962C8B-B14F-4D97-AF65-F5344CB8AC3E}">
        <p14:creationId xmlns:p14="http://schemas.microsoft.com/office/powerpoint/2010/main" val="388592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542C-54E0-396B-AA38-F0A3E536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Breakdown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9F32-9C17-67D4-BAA0-60EEEAB1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>
                <a:solidFill>
                  <a:schemeClr val="accent3"/>
                </a:solidFill>
                <a:cs typeface="Calibri"/>
              </a:rPr>
              <a:t>Introduction, Problem Statement, Motivation</a:t>
            </a:r>
          </a:p>
          <a:p>
            <a:r>
              <a:rPr lang="en-US" sz="2700" b="1" dirty="0">
                <a:solidFill>
                  <a:schemeClr val="accent3"/>
                </a:solidFill>
                <a:cs typeface="Calibri"/>
              </a:rPr>
              <a:t>Design Choices and Important Terminology</a:t>
            </a:r>
          </a:p>
          <a:p>
            <a:r>
              <a:rPr lang="en-US" sz="2700" b="1" dirty="0">
                <a:solidFill>
                  <a:srgbClr val="C00000"/>
                </a:solidFill>
                <a:cs typeface="Calibri"/>
              </a:rPr>
              <a:t>Implementation</a:t>
            </a:r>
          </a:p>
          <a:p>
            <a:r>
              <a:rPr lang="en-US" sz="2700" b="1" dirty="0">
                <a:cs typeface="Calibri"/>
              </a:rPr>
              <a:t>Experimental Results</a:t>
            </a:r>
          </a:p>
          <a:p>
            <a:r>
              <a:rPr lang="en-US" sz="2700" b="1" dirty="0">
                <a:cs typeface="Calibri"/>
              </a:rPr>
              <a:t>Conclusion and Future Work</a:t>
            </a: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98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89B2-E13D-EA8F-A58C-1CBA17C3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36" y="57789"/>
            <a:ext cx="8249114" cy="1008111"/>
          </a:xfrm>
        </p:spPr>
        <p:txBody>
          <a:bodyPr/>
          <a:lstStyle/>
          <a:p>
            <a:r>
              <a:rPr lang="en-US" dirty="0">
                <a:cs typeface="Calibri Light"/>
              </a:rPr>
              <a:t>General Breakdown of 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DPU-Bench benchmarks (1/2)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41A5E-D17F-D636-C6D7-98228685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34025"/>
            <a:ext cx="5135706" cy="3105467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cs typeface="Calibri"/>
              </a:rPr>
              <a:t>At initialization:</a:t>
            </a:r>
          </a:p>
          <a:p>
            <a:pPr lvl="1"/>
            <a:r>
              <a:rPr lang="en-US" dirty="0">
                <a:cs typeface="Calibri"/>
              </a:rPr>
              <a:t>Exchange of metadata for RDMA Read/Write ops</a:t>
            </a:r>
          </a:p>
          <a:p>
            <a:pPr lvl="2"/>
            <a:r>
              <a:rPr lang="en-US" sz="1350" dirty="0" err="1">
                <a:cs typeface="Calibri"/>
              </a:rPr>
              <a:t>lkeys</a:t>
            </a:r>
            <a:r>
              <a:rPr lang="en-US" sz="1350" dirty="0">
                <a:cs typeface="Calibri"/>
              </a:rPr>
              <a:t>, </a:t>
            </a:r>
            <a:r>
              <a:rPr lang="en-US" sz="1350" dirty="0" err="1">
                <a:cs typeface="Calibri"/>
              </a:rPr>
              <a:t>rkeys</a:t>
            </a:r>
            <a:r>
              <a:rPr lang="en-US" sz="1350" dirty="0">
                <a:cs typeface="Calibri"/>
              </a:rPr>
              <a:t>, buffer addresses, QP numbers, etc.</a:t>
            </a:r>
          </a:p>
          <a:p>
            <a:r>
              <a:rPr lang="en-US" dirty="0">
                <a:cs typeface="Calibri"/>
              </a:rPr>
              <a:t>Runtime:</a:t>
            </a:r>
          </a:p>
          <a:p>
            <a:pPr lvl="1"/>
            <a:r>
              <a:rPr lang="en-US" dirty="0">
                <a:cs typeface="Calibri"/>
              </a:rPr>
              <a:t>Step 1: Do Pure-Host execution </a:t>
            </a:r>
            <a:r>
              <a:rPr lang="en-US" dirty="0">
                <a:cs typeface="Calibri"/>
                <a:sym typeface="Wingdings" panose="05000000000000000000" pitchFamily="2" charset="2"/>
              </a:rPr>
              <a:t> obtain reference time for dummy compute.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Step 2: Offload communication to DPUs while the host side does compute</a:t>
            </a:r>
          </a:p>
          <a:p>
            <a:pPr lvl="1"/>
            <a:r>
              <a:rPr lang="en-US" dirty="0">
                <a:cs typeface="Calibri"/>
              </a:rPr>
              <a:t>Step 3: Measure Offload Efficiency</a:t>
            </a:r>
            <a:endParaRPr lang="en-US" sz="21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DD9AE00F-2668-BEB3-3504-11403BFE5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298" y="57790"/>
            <a:ext cx="3011052" cy="48752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027501-E0BB-B029-B0F5-FFB30AFD5028}"/>
              </a:ext>
            </a:extLst>
          </p:cNvPr>
          <p:cNvSpPr/>
          <p:nvPr/>
        </p:nvSpPr>
        <p:spPr>
          <a:xfrm>
            <a:off x="5504298" y="210442"/>
            <a:ext cx="3133700" cy="23613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69FC8-FE4B-6ACA-99F5-A89454D8EBE3}"/>
              </a:ext>
            </a:extLst>
          </p:cNvPr>
          <p:cNvSpPr txBox="1"/>
          <p:nvPr/>
        </p:nvSpPr>
        <p:spPr>
          <a:xfrm>
            <a:off x="7659384" y="561845"/>
            <a:ext cx="1287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Initialization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ADDD41-2E85-364F-46A2-8E4E8C648BBD}"/>
              </a:ext>
            </a:extLst>
          </p:cNvPr>
          <p:cNvSpPr/>
          <p:nvPr/>
        </p:nvSpPr>
        <p:spPr>
          <a:xfrm>
            <a:off x="5504298" y="2571750"/>
            <a:ext cx="3133700" cy="3514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2FE36-4CED-78CB-7120-CE19E74281C4}"/>
              </a:ext>
            </a:extLst>
          </p:cNvPr>
          <p:cNvSpPr txBox="1"/>
          <p:nvPr/>
        </p:nvSpPr>
        <p:spPr>
          <a:xfrm>
            <a:off x="7859728" y="2579374"/>
            <a:ext cx="114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Step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E87227-98C6-43D2-A42B-392DC84B2D81}"/>
              </a:ext>
            </a:extLst>
          </p:cNvPr>
          <p:cNvSpPr/>
          <p:nvPr/>
        </p:nvSpPr>
        <p:spPr>
          <a:xfrm>
            <a:off x="5504298" y="2923153"/>
            <a:ext cx="3133700" cy="11544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F0B98A-4D49-78A9-BFDF-7C10DC05AFC4}"/>
              </a:ext>
            </a:extLst>
          </p:cNvPr>
          <p:cNvSpPr txBox="1"/>
          <p:nvPr/>
        </p:nvSpPr>
        <p:spPr>
          <a:xfrm>
            <a:off x="7859729" y="3207776"/>
            <a:ext cx="114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Step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095A-9CFF-5CAA-607E-C59FA0EDA602}"/>
              </a:ext>
            </a:extLst>
          </p:cNvPr>
          <p:cNvSpPr/>
          <p:nvPr/>
        </p:nvSpPr>
        <p:spPr>
          <a:xfrm>
            <a:off x="5504298" y="4077601"/>
            <a:ext cx="3133700" cy="8888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9E5F17-5180-75D5-EC78-9D3105A7BF6F}"/>
              </a:ext>
            </a:extLst>
          </p:cNvPr>
          <p:cNvSpPr txBox="1"/>
          <p:nvPr/>
        </p:nvSpPr>
        <p:spPr>
          <a:xfrm>
            <a:off x="7800006" y="4203956"/>
            <a:ext cx="114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Step 3 +</a:t>
            </a:r>
            <a:br>
              <a:rPr lang="en-US" sz="1200" dirty="0"/>
            </a:br>
            <a:r>
              <a:rPr lang="en-US" sz="1200" dirty="0"/>
              <a:t>Cleanup</a:t>
            </a:r>
          </a:p>
        </p:txBody>
      </p:sp>
    </p:spTree>
    <p:extLst>
      <p:ext uri="{BB962C8B-B14F-4D97-AF65-F5344CB8AC3E}">
        <p14:creationId xmlns:p14="http://schemas.microsoft.com/office/powerpoint/2010/main" val="23151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89B2-E13D-EA8F-A58C-1CBA17C3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36" y="57789"/>
            <a:ext cx="8249114" cy="1008111"/>
          </a:xfrm>
        </p:spPr>
        <p:txBody>
          <a:bodyPr/>
          <a:lstStyle/>
          <a:p>
            <a:r>
              <a:rPr lang="en-US" dirty="0">
                <a:cs typeface="Calibri Light"/>
              </a:rPr>
              <a:t>General Breakdown of DPU-Bench benchmarks (2/2)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64A07B-E19E-EFB6-7A3A-76CE69F7D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40" y="1065900"/>
            <a:ext cx="8322710" cy="3695734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500" dirty="0"/>
              <a:t>Assumptions made about MPI runtime</a:t>
            </a:r>
          </a:p>
          <a:p>
            <a:pPr lvl="1"/>
            <a:r>
              <a:rPr lang="en-US" sz="1350" dirty="0"/>
              <a:t>Use of a block-style </a:t>
            </a:r>
            <a:r>
              <a:rPr lang="en-US" sz="1350" dirty="0" err="1"/>
              <a:t>hostfile</a:t>
            </a:r>
            <a:r>
              <a:rPr lang="en-US" sz="1350" dirty="0"/>
              <a:t> – helps with organization of config files</a:t>
            </a:r>
          </a:p>
          <a:p>
            <a:pPr lvl="1"/>
            <a:r>
              <a:rPr lang="en-US" sz="1350" dirty="0"/>
              <a:t>Higher-numbered ranks are placed on the DPU</a:t>
            </a:r>
          </a:p>
          <a:p>
            <a:pPr lvl="1"/>
            <a:r>
              <a:rPr lang="en-US" sz="1350" dirty="0"/>
              <a:t>Multiple Program, Multiple Data (MPMD) mode – required for dealing with CPU/DPU configurations</a:t>
            </a:r>
          </a:p>
          <a:p>
            <a:pPr lvl="1"/>
            <a:r>
              <a:rPr lang="en-US" sz="1350" dirty="0" err="1">
                <a:latin typeface="Lucida Console" panose="020B0609040504020204" pitchFamily="49" charset="0"/>
              </a:rPr>
              <a:t>mpirun</a:t>
            </a:r>
            <a:r>
              <a:rPr lang="en-US" sz="1350" dirty="0">
                <a:latin typeface="Lucida Console" panose="020B0609040504020204" pitchFamily="49" charset="0"/>
              </a:rPr>
              <a:t> –np &lt;procs&gt; --</a:t>
            </a:r>
            <a:r>
              <a:rPr lang="en-US" sz="1350" dirty="0" err="1">
                <a:latin typeface="Lucida Console" panose="020B0609040504020204" pitchFamily="49" charset="0"/>
              </a:rPr>
              <a:t>hostfile</a:t>
            </a:r>
            <a:r>
              <a:rPr lang="en-US" sz="1350" dirty="0">
                <a:latin typeface="Lucida Console" panose="020B0609040504020204" pitchFamily="49" charset="0"/>
              </a:rPr>
              <a:t> &lt;</a:t>
            </a:r>
            <a:r>
              <a:rPr lang="en-US" sz="1350" dirty="0" err="1">
                <a:latin typeface="Lucida Console" panose="020B0609040504020204" pitchFamily="49" charset="0"/>
              </a:rPr>
              <a:t>hostfile</a:t>
            </a:r>
            <a:r>
              <a:rPr lang="en-US" sz="1350" dirty="0">
                <a:latin typeface="Lucida Console" panose="020B0609040504020204" pitchFamily="49" charset="0"/>
              </a:rPr>
              <a:t>&gt; --</a:t>
            </a:r>
            <a:r>
              <a:rPr lang="en-US" sz="1350" dirty="0" err="1">
                <a:latin typeface="Lucida Console" panose="020B0609040504020204" pitchFamily="49" charset="0"/>
              </a:rPr>
              <a:t>configfile</a:t>
            </a:r>
            <a:r>
              <a:rPr lang="en-US" sz="1350" dirty="0">
                <a:latin typeface="Lucida Console" panose="020B0609040504020204" pitchFamily="49" charset="0"/>
              </a:rPr>
              <a:t> &lt;</a:t>
            </a:r>
            <a:r>
              <a:rPr lang="en-US" sz="1350" dirty="0" err="1">
                <a:latin typeface="Lucida Console" panose="020B0609040504020204" pitchFamily="49" charset="0"/>
              </a:rPr>
              <a:t>configfile</a:t>
            </a:r>
            <a:r>
              <a:rPr lang="en-US" sz="1350" dirty="0">
                <a:latin typeface="Lucida Console" panose="020B0609040504020204" pitchFamily="49" charset="0"/>
              </a:rPr>
              <a:t>&gt; </a:t>
            </a:r>
          </a:p>
          <a:p>
            <a:pPr lvl="1"/>
            <a:r>
              <a:rPr lang="en-US" sz="1350" dirty="0"/>
              <a:t>Config file :</a:t>
            </a:r>
          </a:p>
          <a:p>
            <a:pPr lvl="2"/>
            <a:r>
              <a:rPr lang="en-US" sz="1050" dirty="0">
                <a:latin typeface="Lucida Console"/>
              </a:rPr>
              <a:t>-n &lt;</a:t>
            </a:r>
            <a:r>
              <a:rPr lang="en-US" sz="1050" dirty="0" err="1">
                <a:latin typeface="Lucida Console"/>
              </a:rPr>
              <a:t>host_proc_count</a:t>
            </a:r>
            <a:r>
              <a:rPr lang="en-US" sz="1050" dirty="0">
                <a:latin typeface="Lucida Console"/>
              </a:rPr>
              <a:t>&gt; : /path/to/x86_benchmark_app –m &lt;</a:t>
            </a:r>
            <a:r>
              <a:rPr lang="en-US" sz="1050" dirty="0" err="1">
                <a:latin typeface="Lucida Console"/>
              </a:rPr>
              <a:t>msg_size</a:t>
            </a:r>
            <a:r>
              <a:rPr lang="en-US" sz="1050" dirty="0">
                <a:latin typeface="Lucida Console"/>
              </a:rPr>
              <a:t>&gt; -w &lt;</a:t>
            </a:r>
            <a:r>
              <a:rPr lang="en-US" sz="1050" dirty="0" err="1">
                <a:latin typeface="Lucida Console"/>
              </a:rPr>
              <a:t>num_workers</a:t>
            </a:r>
            <a:r>
              <a:rPr lang="en-US" sz="1050" dirty="0">
                <a:latin typeface="Lucida Console"/>
              </a:rPr>
              <a:t>&gt; -x &lt;warmups&gt; -</a:t>
            </a:r>
            <a:r>
              <a:rPr lang="en-US" sz="1050" dirty="0" err="1">
                <a:latin typeface="Lucida Console"/>
              </a:rPr>
              <a:t>i</a:t>
            </a:r>
            <a:r>
              <a:rPr lang="en-US" sz="1050" dirty="0">
                <a:latin typeface="Lucida Console"/>
              </a:rPr>
              <a:t> &lt;</a:t>
            </a:r>
            <a:r>
              <a:rPr lang="en-US" sz="1050" dirty="0" err="1">
                <a:latin typeface="Lucida Console"/>
              </a:rPr>
              <a:t>iter_count</a:t>
            </a:r>
            <a:r>
              <a:rPr lang="en-US" sz="1050" dirty="0">
                <a:latin typeface="Lucida Console"/>
              </a:rPr>
              <a:t>&gt; -v &lt;validate – 0 or 1&gt;</a:t>
            </a:r>
          </a:p>
          <a:p>
            <a:pPr lvl="2"/>
            <a:r>
              <a:rPr lang="en-US" sz="1050" dirty="0">
                <a:latin typeface="Lucida Console"/>
              </a:rPr>
              <a:t>-n &lt;</a:t>
            </a:r>
            <a:r>
              <a:rPr lang="en-US" sz="1050" dirty="0" err="1">
                <a:latin typeface="Lucida Console"/>
              </a:rPr>
              <a:t>worker_proc_count</a:t>
            </a:r>
            <a:r>
              <a:rPr lang="en-US" sz="1050" dirty="0">
                <a:latin typeface="Lucida Console"/>
              </a:rPr>
              <a:t>: /path/to/</a:t>
            </a:r>
            <a:r>
              <a:rPr lang="en-US" sz="1050" dirty="0" err="1">
                <a:latin typeface="Lucida Console"/>
              </a:rPr>
              <a:t>DPU_benchmark_app</a:t>
            </a:r>
            <a:r>
              <a:rPr lang="en-US" sz="1050" dirty="0">
                <a:latin typeface="Lucida Console"/>
              </a:rPr>
              <a:t> &lt;same flags&gt;</a:t>
            </a:r>
          </a:p>
          <a:p>
            <a:pPr marL="685800" lvl="2" indent="0">
              <a:buNone/>
            </a:pPr>
            <a:endParaRPr lang="en-US" sz="1050" dirty="0">
              <a:latin typeface="Lucida Console"/>
            </a:endParaRPr>
          </a:p>
          <a:p>
            <a:pPr marL="385763" lvl="2" indent="-214313"/>
            <a:r>
              <a:rPr lang="en-US" dirty="0">
                <a:latin typeface="Calibri"/>
                <a:cs typeface="Calibri"/>
              </a:rPr>
              <a:t>Make sure all code is in identical paths:</a:t>
            </a:r>
            <a:endParaRPr lang="en-US" dirty="0">
              <a:latin typeface="Lucida Console"/>
              <a:cs typeface="Calibri"/>
            </a:endParaRPr>
          </a:p>
          <a:p>
            <a:pPr marL="728663" lvl="3" indent="-214313"/>
            <a:r>
              <a:rPr lang="en-US" sz="1500" dirty="0">
                <a:latin typeface="Calibri"/>
                <a:cs typeface="Calibri"/>
              </a:rPr>
              <a:t>e.g. both CPU and DPU binaries lead to something</a:t>
            </a:r>
            <a:br>
              <a:rPr lang="en-US" sz="1500" dirty="0">
                <a:latin typeface="Calibri"/>
                <a:cs typeface="Calibri"/>
              </a:rPr>
            </a:br>
            <a:r>
              <a:rPr lang="en-US" sz="1500" dirty="0">
                <a:latin typeface="Calibri"/>
                <a:cs typeface="Calibri"/>
              </a:rPr>
              <a:t>like "/</a:t>
            </a:r>
            <a:r>
              <a:rPr lang="en-US" sz="1500" dirty="0" err="1">
                <a:latin typeface="Calibri"/>
                <a:cs typeface="Calibri"/>
              </a:rPr>
              <a:t>tmp</a:t>
            </a:r>
            <a:r>
              <a:rPr lang="en-US" sz="1500" dirty="0">
                <a:latin typeface="Calibri"/>
                <a:cs typeface="Calibri"/>
              </a:rPr>
              <a:t>/path/to/executable"</a:t>
            </a:r>
          </a:p>
          <a:p>
            <a:pPr marL="385763" lvl="2" indent="-214313"/>
            <a:endParaRPr lang="en-US" dirty="0">
              <a:latin typeface="Calibri"/>
              <a:cs typeface="Calibri"/>
            </a:endParaRPr>
          </a:p>
          <a:p>
            <a:pPr marL="385763" lvl="2" indent="-214313"/>
            <a:endParaRPr lang="en-US" dirty="0">
              <a:latin typeface="Calibri"/>
              <a:cs typeface="Calibri"/>
            </a:endParaRPr>
          </a:p>
          <a:p>
            <a:pPr marL="385763" lvl="2" indent="-214313"/>
            <a:endParaRPr lang="en-US" dirty="0">
              <a:latin typeface="Calibri"/>
              <a:cs typeface="Calibri"/>
            </a:endParaRPr>
          </a:p>
          <a:p>
            <a:pPr marL="385763" lvl="2" indent="-214313"/>
            <a:endParaRPr lang="en-US" dirty="0">
              <a:latin typeface="Calibri"/>
              <a:cs typeface="Calibri"/>
            </a:endParaRPr>
          </a:p>
          <a:p>
            <a:pPr marL="385763" lvl="2" indent="-214313"/>
            <a:endParaRPr lang="en-US" dirty="0">
              <a:latin typeface="Calibri"/>
              <a:cs typeface="Calibri"/>
            </a:endParaRPr>
          </a:p>
          <a:p>
            <a:pPr marL="385763" lvl="2" indent="-214313"/>
            <a:endParaRPr lang="en-US" dirty="0">
              <a:latin typeface="Calibri"/>
              <a:cs typeface="Calibri"/>
            </a:endParaRP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1AB6F3E1-7309-2F8B-4A14-58CE4BB0E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9045" y="3414013"/>
            <a:ext cx="3234955" cy="15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73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FD02-AE61-912E-4B80-3C5226E5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69" y="273844"/>
            <a:ext cx="8179419" cy="687514"/>
          </a:xfrm>
        </p:spPr>
        <p:txBody>
          <a:bodyPr/>
          <a:lstStyle/>
          <a:p>
            <a:r>
              <a:rPr lang="en-US">
                <a:cs typeface="Calibri Light"/>
              </a:rPr>
              <a:t>Collective patterns in this benchmark</a:t>
            </a:r>
            <a:r>
              <a:rPr lang="en-US" dirty="0">
                <a:cs typeface="Calibri Light"/>
              </a:rPr>
              <a:t> suite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90C9-FF01-F24B-E68F-99A5D03B4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4379"/>
            <a:ext cx="7886700" cy="3528344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dirty="0">
                <a:cs typeface="Calibri"/>
              </a:rPr>
              <a:t>Non-personalized one-to-all: Direct/Linear Broadcast</a:t>
            </a:r>
          </a:p>
          <a:p>
            <a:r>
              <a:rPr lang="en-US" sz="2700" dirty="0">
                <a:cs typeface="Calibri"/>
              </a:rPr>
              <a:t>Personalized all-to-one: Direct/Linear Gather</a:t>
            </a:r>
          </a:p>
          <a:p>
            <a:r>
              <a:rPr lang="en-US" sz="2700" dirty="0">
                <a:cs typeface="Calibri"/>
              </a:rPr>
              <a:t>Non-Personalized all-to-all: Direct/Linear </a:t>
            </a:r>
            <a:r>
              <a:rPr lang="en-US" sz="2700" dirty="0" err="1">
                <a:cs typeface="Calibri"/>
              </a:rPr>
              <a:t>Allgather</a:t>
            </a:r>
            <a:r>
              <a:rPr lang="en-US" sz="2700" dirty="0">
                <a:cs typeface="Calibri"/>
              </a:rPr>
              <a:t> with a single “root” worker</a:t>
            </a:r>
          </a:p>
          <a:p>
            <a:pPr lvl="1"/>
            <a:r>
              <a:rPr lang="en-US" sz="2400" dirty="0">
                <a:ea typeface="Calibri"/>
                <a:cs typeface="Calibri"/>
              </a:rPr>
              <a:t>Later slides: Improve upon this to utilize multiple workers to demonstrate more efficient staging</a:t>
            </a:r>
          </a:p>
          <a:p>
            <a:pPr lvl="1"/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93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616E-543D-015B-89A5-638A0662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Cyclic versus Block-based work assignment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12376-26D2-EA83-5AE7-5BA29A7C3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cs typeface="Calibri"/>
              </a:rPr>
              <a:t>Akin to </a:t>
            </a:r>
            <a:r>
              <a:rPr lang="en-US" dirty="0" err="1">
                <a:cs typeface="Calibri"/>
              </a:rPr>
              <a:t>hostfiles</a:t>
            </a:r>
            <a:r>
              <a:rPr lang="en-US" dirty="0">
                <a:cs typeface="Calibri"/>
              </a:rPr>
              <a:t> with MPI process placement</a:t>
            </a:r>
          </a:p>
          <a:p>
            <a:r>
              <a:rPr lang="en-US" dirty="0">
                <a:cs typeface="Calibri"/>
              </a:rPr>
              <a:t>Cyclic work distribution: round robin assignment of host processes to each worker</a:t>
            </a:r>
          </a:p>
          <a:p>
            <a:r>
              <a:rPr lang="en-US" dirty="0">
                <a:cs typeface="Calibri"/>
              </a:rPr>
              <a:t>Block work distribution: The first (</a:t>
            </a:r>
            <a:r>
              <a:rPr lang="en-US" dirty="0" err="1">
                <a:cs typeface="Calibri"/>
              </a:rPr>
              <a:t>host_procs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num_workers</a:t>
            </a:r>
            <a:r>
              <a:rPr lang="en-US" dirty="0">
                <a:cs typeface="Calibri"/>
              </a:rPr>
              <a:t>) host processes are assigned to worker 1, the next to worker 2, etc.</a:t>
            </a:r>
          </a:p>
          <a:p>
            <a:pPr lvl="1"/>
            <a:r>
              <a:rPr lang="en-US" dirty="0">
                <a:cs typeface="Calibri"/>
              </a:rPr>
              <a:t>If you run out of work, other workers stay idle</a:t>
            </a:r>
          </a:p>
          <a:p>
            <a:pPr lvl="1"/>
            <a:r>
              <a:rPr lang="en-US" dirty="0">
                <a:cs typeface="Calibri"/>
              </a:rPr>
              <a:t>If you run out of workers, wrap around and start from worker 1 again</a:t>
            </a:r>
          </a:p>
          <a:p>
            <a:pPr lvl="2"/>
            <a:r>
              <a:rPr lang="en-US" dirty="0">
                <a:cs typeface="Calibri"/>
              </a:rPr>
              <a:t>Leads to work imbalance, as we will later see in results.</a:t>
            </a:r>
          </a:p>
        </p:txBody>
      </p:sp>
    </p:spTree>
    <p:extLst>
      <p:ext uri="{BB962C8B-B14F-4D97-AF65-F5344CB8AC3E}">
        <p14:creationId xmlns:p14="http://schemas.microsoft.com/office/powerpoint/2010/main" val="308509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7226-027D-8691-2C29-536A0C07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Calibri Light"/>
              </a:rPr>
              <a:t>Staged one-to-all/"broadcast" (Cyclic Approach)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41D00-5712-6B2B-79D5-54F09E189397}"/>
              </a:ext>
            </a:extLst>
          </p:cNvPr>
          <p:cNvSpPr txBox="1"/>
          <p:nvPr/>
        </p:nvSpPr>
        <p:spPr>
          <a:xfrm>
            <a:off x="517865" y="3681922"/>
            <a:ext cx="8257760" cy="10387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2100" b="0" dirty="0">
                <a:latin typeface="+mn-lt"/>
                <a:cs typeface="Calibri" panose="020F0502020204030204"/>
              </a:rPr>
              <a:t>DPUs perform RDMA reads from the "root" process (Host 0) before writing to each host process </a:t>
            </a:r>
          </a:p>
          <a:p>
            <a:pPr marL="214313" indent="-214313">
              <a:buFont typeface="Arial"/>
              <a:buChar char="•"/>
            </a:pPr>
            <a:r>
              <a:rPr lang="en-US" sz="2100" b="0" dirty="0">
                <a:latin typeface="+mn-lt"/>
                <a:cs typeface="Calibri" panose="020F0502020204030204"/>
              </a:rPr>
              <a:t>All-to-one/"gather" is just this but in reverse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A3888C-0575-5C90-8A01-B77E2F488096}"/>
              </a:ext>
            </a:extLst>
          </p:cNvPr>
          <p:cNvSpPr/>
          <p:nvPr/>
        </p:nvSpPr>
        <p:spPr>
          <a:xfrm>
            <a:off x="43825" y="1243547"/>
            <a:ext cx="924847" cy="843323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79053-9026-4A28-63F9-86E32C7B302C}"/>
              </a:ext>
            </a:extLst>
          </p:cNvPr>
          <p:cNvSpPr/>
          <p:nvPr/>
        </p:nvSpPr>
        <p:spPr>
          <a:xfrm>
            <a:off x="1204641" y="1260316"/>
            <a:ext cx="881973" cy="84332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E810C-FC95-BD0A-66E5-91FACA5679FB}"/>
              </a:ext>
            </a:extLst>
          </p:cNvPr>
          <p:cNvSpPr/>
          <p:nvPr/>
        </p:nvSpPr>
        <p:spPr>
          <a:xfrm>
            <a:off x="2350524" y="1255782"/>
            <a:ext cx="881973" cy="85555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1F398A-943B-F51C-339F-F5D8C867B1D2}"/>
              </a:ext>
            </a:extLst>
          </p:cNvPr>
          <p:cNvSpPr/>
          <p:nvPr/>
        </p:nvSpPr>
        <p:spPr>
          <a:xfrm>
            <a:off x="3509380" y="1260316"/>
            <a:ext cx="881973" cy="84332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FB92A5-2772-5A35-B4A2-8F7B9AE9276D}"/>
              </a:ext>
            </a:extLst>
          </p:cNvPr>
          <p:cNvSpPr/>
          <p:nvPr/>
        </p:nvSpPr>
        <p:spPr>
          <a:xfrm>
            <a:off x="4628807" y="1255782"/>
            <a:ext cx="881973" cy="84332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C4E84-28E4-1636-C2C3-6D86F7B0BABE}"/>
              </a:ext>
            </a:extLst>
          </p:cNvPr>
          <p:cNvSpPr/>
          <p:nvPr/>
        </p:nvSpPr>
        <p:spPr>
          <a:xfrm>
            <a:off x="1211145" y="2447493"/>
            <a:ext cx="881973" cy="84332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0E7F25-86E4-E296-7CFD-E67FC571EC9C}"/>
              </a:ext>
            </a:extLst>
          </p:cNvPr>
          <p:cNvSpPr/>
          <p:nvPr/>
        </p:nvSpPr>
        <p:spPr>
          <a:xfrm>
            <a:off x="2366173" y="2428480"/>
            <a:ext cx="881973" cy="84332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3D1377-3D8C-9D83-EC3E-12976E0D72A5}"/>
              </a:ext>
            </a:extLst>
          </p:cNvPr>
          <p:cNvSpPr/>
          <p:nvPr/>
        </p:nvSpPr>
        <p:spPr>
          <a:xfrm>
            <a:off x="3511703" y="2434211"/>
            <a:ext cx="881973" cy="84332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AD83D5-D2E0-0860-31F8-D91DA07D55B9}"/>
              </a:ext>
            </a:extLst>
          </p:cNvPr>
          <p:cNvSpPr/>
          <p:nvPr/>
        </p:nvSpPr>
        <p:spPr>
          <a:xfrm>
            <a:off x="4632480" y="2444312"/>
            <a:ext cx="881973" cy="84332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184B25-55F8-E540-DA55-3C7ED53AB42D}"/>
              </a:ext>
            </a:extLst>
          </p:cNvPr>
          <p:cNvSpPr txBox="1"/>
          <p:nvPr/>
        </p:nvSpPr>
        <p:spPr>
          <a:xfrm>
            <a:off x="136597" y="1531584"/>
            <a:ext cx="76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Host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F42158-EA01-BCCE-58ED-09D4970D7168}"/>
              </a:ext>
            </a:extLst>
          </p:cNvPr>
          <p:cNvSpPr txBox="1"/>
          <p:nvPr/>
        </p:nvSpPr>
        <p:spPr>
          <a:xfrm>
            <a:off x="1198323" y="2728204"/>
            <a:ext cx="88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Worker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338A7E-69A6-5CCB-385F-92193E98A946}"/>
              </a:ext>
            </a:extLst>
          </p:cNvPr>
          <p:cNvSpPr txBox="1"/>
          <p:nvPr/>
        </p:nvSpPr>
        <p:spPr>
          <a:xfrm>
            <a:off x="4694370" y="1505244"/>
            <a:ext cx="76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Host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7416F-89D2-5BD8-EB4A-64CBDE5D3E88}"/>
              </a:ext>
            </a:extLst>
          </p:cNvPr>
          <p:cNvSpPr txBox="1"/>
          <p:nvPr/>
        </p:nvSpPr>
        <p:spPr>
          <a:xfrm>
            <a:off x="3549384" y="1518688"/>
            <a:ext cx="76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Host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B1CE4E-DAC0-DEA4-9416-B3667CC454BF}"/>
              </a:ext>
            </a:extLst>
          </p:cNvPr>
          <p:cNvSpPr txBox="1"/>
          <p:nvPr/>
        </p:nvSpPr>
        <p:spPr>
          <a:xfrm>
            <a:off x="2419726" y="1531584"/>
            <a:ext cx="76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Host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77B723-2E8C-8AD2-5D86-5203F10CEAEE}"/>
              </a:ext>
            </a:extLst>
          </p:cNvPr>
          <p:cNvSpPr txBox="1"/>
          <p:nvPr/>
        </p:nvSpPr>
        <p:spPr>
          <a:xfrm>
            <a:off x="1260732" y="1538943"/>
            <a:ext cx="76253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Host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65BECB-6E93-9119-1765-1CD54253C6C4}"/>
              </a:ext>
            </a:extLst>
          </p:cNvPr>
          <p:cNvSpPr txBox="1"/>
          <p:nvPr/>
        </p:nvSpPr>
        <p:spPr>
          <a:xfrm>
            <a:off x="4666730" y="2716512"/>
            <a:ext cx="88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Worker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8F8049-C608-21B5-D40C-4B73D113F967}"/>
              </a:ext>
            </a:extLst>
          </p:cNvPr>
          <p:cNvSpPr txBox="1"/>
          <p:nvPr/>
        </p:nvSpPr>
        <p:spPr>
          <a:xfrm>
            <a:off x="2339026" y="2733586"/>
            <a:ext cx="88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Worker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1A6858-9BD3-5B43-812E-CC4D6D262317}"/>
              </a:ext>
            </a:extLst>
          </p:cNvPr>
          <p:cNvSpPr txBox="1"/>
          <p:nvPr/>
        </p:nvSpPr>
        <p:spPr>
          <a:xfrm>
            <a:off x="3538851" y="2728918"/>
            <a:ext cx="88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Worker 3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1E444578-6D7F-951C-FBF2-66C29E867CC3}"/>
              </a:ext>
            </a:extLst>
          </p:cNvPr>
          <p:cNvCxnSpPr>
            <a:cxnSpLocks/>
            <a:stCxn id="3" idx="2"/>
            <a:endCxn id="10" idx="2"/>
          </p:cNvCxnSpPr>
          <p:nvPr/>
        </p:nvCxnSpPr>
        <p:spPr>
          <a:xfrm rot="16200000" flipH="1">
            <a:off x="477218" y="2115901"/>
            <a:ext cx="1203946" cy="1145883"/>
          </a:xfrm>
          <a:prstGeom prst="bentConnector3">
            <a:avLst>
              <a:gd name="adj1" fmla="val 114241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ED47EDE-1D2E-E1DA-D232-642390E003D3}"/>
              </a:ext>
            </a:extLst>
          </p:cNvPr>
          <p:cNvCxnSpPr>
            <a:cxnSpLocks/>
            <a:stCxn id="3" idx="2"/>
            <a:endCxn id="13" idx="2"/>
          </p:cNvCxnSpPr>
          <p:nvPr/>
        </p:nvCxnSpPr>
        <p:spPr>
          <a:xfrm rot="16200000" flipH="1">
            <a:off x="2189475" y="403643"/>
            <a:ext cx="1200765" cy="4567218"/>
          </a:xfrm>
          <a:prstGeom prst="bentConnector3">
            <a:avLst>
              <a:gd name="adj1" fmla="val 114278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1E2EB83F-E9E6-9149-F96C-1A39323C4756}"/>
              </a:ext>
            </a:extLst>
          </p:cNvPr>
          <p:cNvCxnSpPr>
            <a:cxnSpLocks/>
            <a:stCxn id="3" idx="2"/>
            <a:endCxn id="12" idx="2"/>
          </p:cNvCxnSpPr>
          <p:nvPr/>
        </p:nvCxnSpPr>
        <p:spPr>
          <a:xfrm rot="16200000" flipH="1">
            <a:off x="1634137" y="958981"/>
            <a:ext cx="1190664" cy="3446441"/>
          </a:xfrm>
          <a:prstGeom prst="bentConnector3">
            <a:avLst>
              <a:gd name="adj1" fmla="val 11440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820F0D6E-12A5-B555-8ECD-7308452DC235}"/>
              </a:ext>
            </a:extLst>
          </p:cNvPr>
          <p:cNvCxnSpPr>
            <a:cxnSpLocks/>
            <a:stCxn id="3" idx="2"/>
            <a:endCxn id="11" idx="2"/>
          </p:cNvCxnSpPr>
          <p:nvPr/>
        </p:nvCxnSpPr>
        <p:spPr>
          <a:xfrm rot="16200000" flipH="1">
            <a:off x="1064237" y="1528881"/>
            <a:ext cx="1184933" cy="2300911"/>
          </a:xfrm>
          <a:prstGeom prst="bentConnector3">
            <a:avLst>
              <a:gd name="adj1" fmla="val 114469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62F54AA-836F-75F5-5E0B-41AC36D4E5E1}"/>
              </a:ext>
            </a:extLst>
          </p:cNvPr>
          <p:cNvCxnSpPr>
            <a:cxnSpLocks/>
            <a:stCxn id="10" idx="0"/>
            <a:endCxn id="6" idx="2"/>
          </p:cNvCxnSpPr>
          <p:nvPr/>
        </p:nvCxnSpPr>
        <p:spPr>
          <a:xfrm flipH="1" flipV="1">
            <a:off x="1645628" y="2103638"/>
            <a:ext cx="6504" cy="3438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78AB659-AA18-BA4E-62EE-79C4A7B5B120}"/>
              </a:ext>
            </a:extLst>
          </p:cNvPr>
          <p:cNvCxnSpPr>
            <a:cxnSpLocks/>
            <a:stCxn id="11" idx="0"/>
            <a:endCxn id="7" idx="2"/>
          </p:cNvCxnSpPr>
          <p:nvPr/>
        </p:nvCxnSpPr>
        <p:spPr>
          <a:xfrm flipH="1" flipV="1">
            <a:off x="2791511" y="2111340"/>
            <a:ext cx="15649" cy="31713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C802FA-E620-B689-A9DE-4AC73344A499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flipH="1" flipV="1">
            <a:off x="3950367" y="2103639"/>
            <a:ext cx="2323" cy="33057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32B9F3A-FEE4-CAAE-29D6-270EF75C293C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>
          <a:xfrm flipH="1" flipV="1">
            <a:off x="5069793" y="2099105"/>
            <a:ext cx="3674" cy="34520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E940B53A-701D-D812-1418-8D4733405F24}"/>
              </a:ext>
            </a:extLst>
          </p:cNvPr>
          <p:cNvSpPr/>
          <p:nvPr/>
        </p:nvSpPr>
        <p:spPr>
          <a:xfrm>
            <a:off x="5759645" y="1243547"/>
            <a:ext cx="881973" cy="84332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606CD6-AD39-5AA6-1ADC-2C4DB382EFA2}"/>
              </a:ext>
            </a:extLst>
          </p:cNvPr>
          <p:cNvSpPr txBox="1"/>
          <p:nvPr/>
        </p:nvSpPr>
        <p:spPr>
          <a:xfrm>
            <a:off x="5819364" y="1515459"/>
            <a:ext cx="76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Host 5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68B999B-CC30-923D-DF82-FD8D485D1746}"/>
              </a:ext>
            </a:extLst>
          </p:cNvPr>
          <p:cNvSpPr/>
          <p:nvPr/>
        </p:nvSpPr>
        <p:spPr>
          <a:xfrm>
            <a:off x="6877587" y="1237461"/>
            <a:ext cx="881973" cy="84332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414766F-333F-633F-9441-A04DB52CC244}"/>
              </a:ext>
            </a:extLst>
          </p:cNvPr>
          <p:cNvSpPr txBox="1"/>
          <p:nvPr/>
        </p:nvSpPr>
        <p:spPr>
          <a:xfrm>
            <a:off x="6937306" y="1509373"/>
            <a:ext cx="76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Host 6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CEDF3E1-38BF-AB60-6C7C-9A208E95CF9F}"/>
              </a:ext>
            </a:extLst>
          </p:cNvPr>
          <p:cNvCxnSpPr>
            <a:stCxn id="10" idx="0"/>
            <a:endCxn id="74" idx="2"/>
          </p:cNvCxnSpPr>
          <p:nvPr/>
        </p:nvCxnSpPr>
        <p:spPr>
          <a:xfrm flipV="1">
            <a:off x="1652131" y="2086870"/>
            <a:ext cx="4548500" cy="36062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1009FAC-A124-0F64-8200-2A8A194FA003}"/>
              </a:ext>
            </a:extLst>
          </p:cNvPr>
          <p:cNvCxnSpPr>
            <a:stCxn id="11" idx="0"/>
            <a:endCxn id="115" idx="2"/>
          </p:cNvCxnSpPr>
          <p:nvPr/>
        </p:nvCxnSpPr>
        <p:spPr>
          <a:xfrm flipV="1">
            <a:off x="2807160" y="2080783"/>
            <a:ext cx="4511414" cy="34769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25D3E11-2960-DC2A-0DDE-00B1DECFCD86}"/>
              </a:ext>
            </a:extLst>
          </p:cNvPr>
          <p:cNvSpPr txBox="1"/>
          <p:nvPr/>
        </p:nvSpPr>
        <p:spPr>
          <a:xfrm>
            <a:off x="6127489" y="2365624"/>
            <a:ext cx="238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Arrow Legend:</a:t>
            </a:r>
          </a:p>
          <a:p>
            <a:r>
              <a:rPr lang="en-US" sz="1200" dirty="0">
                <a:solidFill>
                  <a:srgbClr val="92D050"/>
                </a:solidFill>
                <a:latin typeface="+mn-lt"/>
              </a:rPr>
              <a:t>Green: RDMA Read from Host</a:t>
            </a:r>
          </a:p>
          <a:p>
            <a:r>
              <a:rPr lang="en-US" sz="1200" dirty="0">
                <a:solidFill>
                  <a:schemeClr val="accent2"/>
                </a:solidFill>
                <a:latin typeface="+mn-lt"/>
              </a:rPr>
              <a:t>Orange: RDMA Write to Host</a:t>
            </a:r>
          </a:p>
        </p:txBody>
      </p:sp>
    </p:spTree>
    <p:extLst>
      <p:ext uri="{BB962C8B-B14F-4D97-AF65-F5344CB8AC3E}">
        <p14:creationId xmlns:p14="http://schemas.microsoft.com/office/powerpoint/2010/main" val="40008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FB80-3880-D733-1F48-CB1179C9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Staged non-personalized all-to-all/"</a:t>
            </a:r>
            <a:r>
              <a:rPr lang="en-US" dirty="0" err="1">
                <a:cs typeface="Calibri Light"/>
              </a:rPr>
              <a:t>allgather</a:t>
            </a:r>
            <a:r>
              <a:rPr lang="en-US" dirty="0">
                <a:cs typeface="Calibri Light"/>
              </a:rPr>
              <a:t>" (Cyclic Approach) – Single Root Worker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B75116-06C7-E7C9-3ADD-E64A97F56F1C}"/>
              </a:ext>
            </a:extLst>
          </p:cNvPr>
          <p:cNvSpPr txBox="1"/>
          <p:nvPr/>
        </p:nvSpPr>
        <p:spPr>
          <a:xfrm>
            <a:off x="350275" y="1281267"/>
            <a:ext cx="4479821" cy="7502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2100" b="0" dirty="0">
                <a:latin typeface="+mn-lt"/>
                <a:cs typeface="Calibri" panose="020F0502020204030204"/>
              </a:rPr>
              <a:t>Multi-step approach needed compared to just a "Gather"</a:t>
            </a:r>
          </a:p>
          <a:p>
            <a:pPr marL="214313" indent="-214313">
              <a:buFont typeface="Arial"/>
              <a:buChar char="•"/>
            </a:pPr>
            <a:r>
              <a:rPr lang="en-US" sz="2100" b="0" u="sng" dirty="0">
                <a:latin typeface="+mn-lt"/>
                <a:cs typeface="Calibri" panose="020F0502020204030204"/>
              </a:rPr>
              <a:t>First step</a:t>
            </a:r>
            <a:r>
              <a:rPr lang="en-US" sz="2100" b="0" dirty="0">
                <a:latin typeface="+mn-lt"/>
                <a:cs typeface="Calibri" panose="020F0502020204030204"/>
              </a:rPr>
              <a:t>: Each DPU RDMA-reads from each host</a:t>
            </a:r>
          </a:p>
          <a:p>
            <a:pPr marL="214313" indent="-214313">
              <a:buFont typeface="Arial"/>
              <a:buChar char="•"/>
            </a:pPr>
            <a:r>
              <a:rPr lang="en-US" sz="2100" b="0" u="sng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cs typeface="Calibri" panose="020F0502020204030204"/>
              </a:rPr>
              <a:t>Second step</a:t>
            </a:r>
            <a:r>
              <a:rPr lang="en-US" sz="2100" b="0" dirty="0">
                <a:latin typeface="+mn-lt"/>
                <a:cs typeface="Calibri" panose="020F0502020204030204"/>
              </a:rPr>
              <a:t>: "Root" Worker is written to by other workers</a:t>
            </a:r>
          </a:p>
          <a:p>
            <a:pPr marL="214313" indent="-214313">
              <a:buFont typeface="Arial"/>
              <a:buChar char="•"/>
            </a:pPr>
            <a:r>
              <a:rPr lang="en-US" sz="2100" b="0" u="sng" dirty="0">
                <a:solidFill>
                  <a:schemeClr val="accent2"/>
                </a:solidFill>
                <a:latin typeface="+mn-lt"/>
                <a:cs typeface="Calibri" panose="020F0502020204030204"/>
              </a:rPr>
              <a:t>Third Step</a:t>
            </a:r>
            <a:r>
              <a:rPr lang="en-US" sz="2100" b="0" dirty="0">
                <a:latin typeface="+mn-lt"/>
                <a:cs typeface="Calibri" panose="020F0502020204030204"/>
              </a:rPr>
              <a:t>: "Root" worker broadcasts to each host process</a:t>
            </a:r>
          </a:p>
          <a:p>
            <a:pPr marL="557213" lvl="1" indent="-214313">
              <a:buFont typeface="Arial"/>
              <a:buChar char="•"/>
            </a:pPr>
            <a:r>
              <a:rPr lang="en-US" sz="2100" b="0" dirty="0">
                <a:latin typeface="+mn-lt"/>
                <a:cs typeface="Calibri" panose="020F0502020204030204"/>
              </a:rPr>
              <a:t>Caveat: Highly inefficient!</a:t>
            </a:r>
          </a:p>
          <a:p>
            <a:pPr marL="557213" lvl="1" indent="-214313">
              <a:buFont typeface="Arial"/>
              <a:buChar char="•"/>
            </a:pPr>
            <a:r>
              <a:rPr lang="en-US" sz="2100" b="0" dirty="0">
                <a:latin typeface="+mn-lt"/>
                <a:cs typeface="Calibri" panose="020F0502020204030204"/>
              </a:rPr>
              <a:t>Later: See multi-root design</a:t>
            </a:r>
          </a:p>
          <a:p>
            <a:pPr marL="214313" indent="-214313">
              <a:buFont typeface="Arial"/>
              <a:buChar char="•"/>
            </a:pPr>
            <a:endParaRPr lang="en-US" sz="2100" b="0" dirty="0">
              <a:latin typeface="+mn-lt"/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endParaRPr lang="en-US" sz="2100" b="0" dirty="0">
              <a:latin typeface="+mn-lt"/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endParaRPr lang="en-US" sz="2100" b="0" dirty="0">
              <a:latin typeface="+mn-lt"/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endParaRPr lang="en-US" sz="2100" b="0" dirty="0">
              <a:latin typeface="+mn-lt"/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endParaRPr lang="en-US" sz="2100" b="0" dirty="0">
              <a:latin typeface="+mn-lt"/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endParaRPr lang="en-US" sz="2100" b="0" dirty="0">
              <a:latin typeface="+mn-lt"/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endParaRPr lang="en-US" sz="2100" b="0" dirty="0">
              <a:latin typeface="+mn-lt"/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endParaRPr lang="en-US" sz="2100" b="0" dirty="0">
              <a:latin typeface="+mn-lt"/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endParaRPr lang="en-US" sz="2100" b="0" dirty="0">
              <a:latin typeface="+mn-lt"/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endParaRPr lang="en-US" sz="2100" b="0" dirty="0">
              <a:latin typeface="+mn-lt"/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endParaRPr lang="en-US" sz="2100" b="0" dirty="0">
              <a:latin typeface="+mn-lt"/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endParaRPr lang="en-US" sz="2100" b="0" dirty="0">
              <a:latin typeface="+mn-lt"/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endParaRPr lang="en-US" sz="2100" b="0" dirty="0">
              <a:latin typeface="+mn-lt"/>
              <a:cs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0DBA23-1817-0E9D-4661-7EA36277CB2F}"/>
              </a:ext>
            </a:extLst>
          </p:cNvPr>
          <p:cNvSpPr/>
          <p:nvPr/>
        </p:nvSpPr>
        <p:spPr>
          <a:xfrm>
            <a:off x="4921595" y="1354046"/>
            <a:ext cx="826122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08280-3FFD-986A-00FB-7770E49A227C}"/>
              </a:ext>
            </a:extLst>
          </p:cNvPr>
          <p:cNvSpPr txBox="1"/>
          <p:nvPr/>
        </p:nvSpPr>
        <p:spPr>
          <a:xfrm>
            <a:off x="4921595" y="1478143"/>
            <a:ext cx="82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Host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7FF337-9145-E37A-C267-B6FD63B943D9}"/>
              </a:ext>
            </a:extLst>
          </p:cNvPr>
          <p:cNvSpPr/>
          <p:nvPr/>
        </p:nvSpPr>
        <p:spPr>
          <a:xfrm>
            <a:off x="5986725" y="1372520"/>
            <a:ext cx="826122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7D34C5-76EE-F64D-E5C3-FAD09C9FD7CC}"/>
              </a:ext>
            </a:extLst>
          </p:cNvPr>
          <p:cNvSpPr txBox="1"/>
          <p:nvPr/>
        </p:nvSpPr>
        <p:spPr>
          <a:xfrm>
            <a:off x="5986725" y="1496617"/>
            <a:ext cx="82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Host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E1A275-34A4-32A4-CF64-837746C444CE}"/>
              </a:ext>
            </a:extLst>
          </p:cNvPr>
          <p:cNvSpPr/>
          <p:nvPr/>
        </p:nvSpPr>
        <p:spPr>
          <a:xfrm>
            <a:off x="7051855" y="1354046"/>
            <a:ext cx="826122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4B5D3C-D5EE-D325-542D-84AB940D807D}"/>
              </a:ext>
            </a:extLst>
          </p:cNvPr>
          <p:cNvSpPr txBox="1"/>
          <p:nvPr/>
        </p:nvSpPr>
        <p:spPr>
          <a:xfrm>
            <a:off x="7051855" y="1478143"/>
            <a:ext cx="82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Host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BE1EC1-D6A7-9029-D5B7-EBFB54348501}"/>
              </a:ext>
            </a:extLst>
          </p:cNvPr>
          <p:cNvSpPr/>
          <p:nvPr/>
        </p:nvSpPr>
        <p:spPr>
          <a:xfrm>
            <a:off x="8116985" y="1354046"/>
            <a:ext cx="826122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9E69A4-17E8-6ED6-8F87-D761DE8C6847}"/>
              </a:ext>
            </a:extLst>
          </p:cNvPr>
          <p:cNvSpPr txBox="1"/>
          <p:nvPr/>
        </p:nvSpPr>
        <p:spPr>
          <a:xfrm>
            <a:off x="8116985" y="1478143"/>
            <a:ext cx="82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Host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1ED632-3724-38BA-2190-AE3B0518FD08}"/>
              </a:ext>
            </a:extLst>
          </p:cNvPr>
          <p:cNvSpPr/>
          <p:nvPr/>
        </p:nvSpPr>
        <p:spPr>
          <a:xfrm>
            <a:off x="4933497" y="2498860"/>
            <a:ext cx="826122" cy="6858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B0E317-D858-9F1E-FDE0-FEEF18B741B9}"/>
              </a:ext>
            </a:extLst>
          </p:cNvPr>
          <p:cNvSpPr txBox="1"/>
          <p:nvPr/>
        </p:nvSpPr>
        <p:spPr>
          <a:xfrm>
            <a:off x="4933497" y="2622957"/>
            <a:ext cx="82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Worker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F17568-B5BA-9F3E-433E-FFD757041F60}"/>
              </a:ext>
            </a:extLst>
          </p:cNvPr>
          <p:cNvSpPr/>
          <p:nvPr/>
        </p:nvSpPr>
        <p:spPr>
          <a:xfrm>
            <a:off x="5986725" y="2498860"/>
            <a:ext cx="826122" cy="6858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DA9923-E716-8B02-411F-AC9A9141654D}"/>
              </a:ext>
            </a:extLst>
          </p:cNvPr>
          <p:cNvSpPr txBox="1"/>
          <p:nvPr/>
        </p:nvSpPr>
        <p:spPr>
          <a:xfrm>
            <a:off x="5986725" y="2622957"/>
            <a:ext cx="82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Worker 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1059CB-F1F1-7C7A-557C-72B5F4DDC898}"/>
              </a:ext>
            </a:extLst>
          </p:cNvPr>
          <p:cNvSpPr/>
          <p:nvPr/>
        </p:nvSpPr>
        <p:spPr>
          <a:xfrm>
            <a:off x="7062263" y="2498860"/>
            <a:ext cx="826122" cy="6858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D58885-E2A2-7D6C-457A-47784482A778}"/>
              </a:ext>
            </a:extLst>
          </p:cNvPr>
          <p:cNvSpPr txBox="1"/>
          <p:nvPr/>
        </p:nvSpPr>
        <p:spPr>
          <a:xfrm>
            <a:off x="7062263" y="2622957"/>
            <a:ext cx="82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Worker 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7C7D87-A992-89E1-0EBB-84F0F3E311FF}"/>
              </a:ext>
            </a:extLst>
          </p:cNvPr>
          <p:cNvSpPr/>
          <p:nvPr/>
        </p:nvSpPr>
        <p:spPr>
          <a:xfrm>
            <a:off x="8116985" y="2481944"/>
            <a:ext cx="826122" cy="6858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B23D1-BA62-00A3-2161-102F5AE3BF8C}"/>
              </a:ext>
            </a:extLst>
          </p:cNvPr>
          <p:cNvSpPr txBox="1"/>
          <p:nvPr/>
        </p:nvSpPr>
        <p:spPr>
          <a:xfrm>
            <a:off x="8116985" y="2606041"/>
            <a:ext cx="82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Worker 4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3ED8F0-8C92-AEDB-9444-132B831E1928}"/>
              </a:ext>
            </a:extLst>
          </p:cNvPr>
          <p:cNvCxnSpPr>
            <a:stCxn id="3" idx="2"/>
            <a:endCxn id="20" idx="0"/>
          </p:cNvCxnSpPr>
          <p:nvPr/>
        </p:nvCxnSpPr>
        <p:spPr>
          <a:xfrm>
            <a:off x="5334657" y="2039846"/>
            <a:ext cx="11902" cy="459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0B4449-EB24-D762-0017-843E01AE3086}"/>
              </a:ext>
            </a:extLst>
          </p:cNvPr>
          <p:cNvCxnSpPr>
            <a:stCxn id="14" idx="2"/>
            <a:endCxn id="25" idx="0"/>
          </p:cNvCxnSpPr>
          <p:nvPr/>
        </p:nvCxnSpPr>
        <p:spPr>
          <a:xfrm>
            <a:off x="6399786" y="2058320"/>
            <a:ext cx="0" cy="4405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4DC7AB9-BE38-2F5A-5713-36749B2F4499}"/>
              </a:ext>
            </a:extLst>
          </p:cNvPr>
          <p:cNvCxnSpPr>
            <a:stCxn id="16" idx="2"/>
            <a:endCxn id="27" idx="0"/>
          </p:cNvCxnSpPr>
          <p:nvPr/>
        </p:nvCxnSpPr>
        <p:spPr>
          <a:xfrm>
            <a:off x="7464916" y="2039846"/>
            <a:ext cx="10408" cy="459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5F65B0-BFB0-5632-C4FC-704E100F4267}"/>
              </a:ext>
            </a:extLst>
          </p:cNvPr>
          <p:cNvCxnSpPr>
            <a:stCxn id="18" idx="2"/>
            <a:endCxn id="29" idx="0"/>
          </p:cNvCxnSpPr>
          <p:nvPr/>
        </p:nvCxnSpPr>
        <p:spPr>
          <a:xfrm>
            <a:off x="8530046" y="2039847"/>
            <a:ext cx="0" cy="4420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AF0D1443-F16B-DDF6-EF78-93A22B0FBA4F}"/>
              </a:ext>
            </a:extLst>
          </p:cNvPr>
          <p:cNvCxnSpPr>
            <a:stCxn id="25" idx="2"/>
            <a:endCxn id="20" idx="2"/>
          </p:cNvCxnSpPr>
          <p:nvPr/>
        </p:nvCxnSpPr>
        <p:spPr>
          <a:xfrm rot="5400000">
            <a:off x="5873172" y="2658046"/>
            <a:ext cx="9525" cy="1053228"/>
          </a:xfrm>
          <a:prstGeom prst="bentConnector3">
            <a:avLst>
              <a:gd name="adj1" fmla="val 1800000"/>
            </a:avLst>
          </a:prstGeom>
          <a:ln w="28575"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96D399A6-257F-2D76-789C-F40E8D81E817}"/>
              </a:ext>
            </a:extLst>
          </p:cNvPr>
          <p:cNvCxnSpPr>
            <a:stCxn id="27" idx="2"/>
            <a:endCxn id="20" idx="2"/>
          </p:cNvCxnSpPr>
          <p:nvPr/>
        </p:nvCxnSpPr>
        <p:spPr>
          <a:xfrm rot="5400000">
            <a:off x="6410941" y="2120277"/>
            <a:ext cx="9525" cy="2128766"/>
          </a:xfrm>
          <a:prstGeom prst="bentConnector3">
            <a:avLst>
              <a:gd name="adj1" fmla="val 2965717"/>
            </a:avLst>
          </a:prstGeom>
          <a:ln w="28575"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AAD6DAD8-3F73-384C-6E30-C53B1767483C}"/>
              </a:ext>
            </a:extLst>
          </p:cNvPr>
          <p:cNvCxnSpPr>
            <a:stCxn id="29" idx="2"/>
            <a:endCxn id="20" idx="2"/>
          </p:cNvCxnSpPr>
          <p:nvPr/>
        </p:nvCxnSpPr>
        <p:spPr>
          <a:xfrm rot="5400000">
            <a:off x="6929845" y="1584457"/>
            <a:ext cx="16916" cy="3183488"/>
          </a:xfrm>
          <a:prstGeom prst="bentConnector3">
            <a:avLst>
              <a:gd name="adj1" fmla="val 2773771"/>
            </a:avLst>
          </a:prstGeom>
          <a:ln w="28575"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C4F06786-0CD9-D529-6A3D-FDCE80B753B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307452" y="2265805"/>
            <a:ext cx="441806" cy="2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E175A07E-8AC3-F400-1BB3-FD5E95D95B40}"/>
              </a:ext>
            </a:extLst>
          </p:cNvPr>
          <p:cNvCxnSpPr>
            <a:cxnSpLocks/>
          </p:cNvCxnSpPr>
          <p:nvPr/>
        </p:nvCxnSpPr>
        <p:spPr>
          <a:xfrm flipV="1">
            <a:off x="5554018" y="2066778"/>
            <a:ext cx="626408" cy="260083"/>
          </a:xfrm>
          <a:prstGeom prst="bentConnector3">
            <a:avLst>
              <a:gd name="adj1" fmla="val 99205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C32DD595-FD7A-6BA8-2D84-3CA965912C1E}"/>
              </a:ext>
            </a:extLst>
          </p:cNvPr>
          <p:cNvCxnSpPr>
            <a:cxnSpLocks/>
          </p:cNvCxnSpPr>
          <p:nvPr/>
        </p:nvCxnSpPr>
        <p:spPr>
          <a:xfrm flipV="1">
            <a:off x="5528353" y="2039845"/>
            <a:ext cx="1717202" cy="287015"/>
          </a:xfrm>
          <a:prstGeom prst="bentConnector3">
            <a:avLst>
              <a:gd name="adj1" fmla="val 100258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815AAA9F-DC96-4EF0-EF22-50D94DAA7324}"/>
              </a:ext>
            </a:extLst>
          </p:cNvPr>
          <p:cNvCxnSpPr>
            <a:cxnSpLocks/>
          </p:cNvCxnSpPr>
          <p:nvPr/>
        </p:nvCxnSpPr>
        <p:spPr>
          <a:xfrm flipV="1">
            <a:off x="5547136" y="2049861"/>
            <a:ext cx="2753141" cy="276999"/>
          </a:xfrm>
          <a:prstGeom prst="bentConnector3">
            <a:avLst>
              <a:gd name="adj1" fmla="val 100099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675CD7-AEC5-5F7A-A6AB-9BB44AA2531A}"/>
              </a:ext>
            </a:extLst>
          </p:cNvPr>
          <p:cNvSpPr txBox="1"/>
          <p:nvPr/>
        </p:nvSpPr>
        <p:spPr>
          <a:xfrm>
            <a:off x="4738956" y="3837398"/>
            <a:ext cx="427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Arrow Legend:</a:t>
            </a:r>
          </a:p>
          <a:p>
            <a:r>
              <a:rPr lang="en-US" sz="1200" b="0" dirty="0">
                <a:latin typeface="+mn-lt"/>
              </a:rPr>
              <a:t>Black: RDMA Read (Host procs to Workers)</a:t>
            </a:r>
          </a:p>
          <a:p>
            <a:r>
              <a:rPr lang="en-US" sz="1200" b="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Blue: RDMA Write (Workers to “Root” Worker)</a:t>
            </a:r>
          </a:p>
          <a:p>
            <a:r>
              <a:rPr lang="en-US" sz="1200" b="0" dirty="0">
                <a:solidFill>
                  <a:schemeClr val="accent2"/>
                </a:solidFill>
                <a:latin typeface="+mn-lt"/>
              </a:rPr>
              <a:t>Orange: RDMA Write (“Root” Worker to Host Processes)</a:t>
            </a:r>
          </a:p>
        </p:txBody>
      </p:sp>
    </p:spTree>
    <p:extLst>
      <p:ext uri="{BB962C8B-B14F-4D97-AF65-F5344CB8AC3E}">
        <p14:creationId xmlns:p14="http://schemas.microsoft.com/office/powerpoint/2010/main" val="10268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542C-54E0-396B-AA38-F0A3E536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Breakdown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9F32-9C17-67D4-BAA0-60EEEAB1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>
                <a:solidFill>
                  <a:schemeClr val="accent3"/>
                </a:solidFill>
                <a:cs typeface="Calibri"/>
              </a:rPr>
              <a:t>Introduction, Problem Statement, Motivation</a:t>
            </a:r>
          </a:p>
          <a:p>
            <a:r>
              <a:rPr lang="en-US" sz="2700" b="1" dirty="0">
                <a:solidFill>
                  <a:schemeClr val="accent3"/>
                </a:solidFill>
                <a:cs typeface="Calibri"/>
              </a:rPr>
              <a:t>Design Choices and Important Terminology</a:t>
            </a:r>
          </a:p>
          <a:p>
            <a:r>
              <a:rPr lang="en-US" sz="2700" b="1" dirty="0">
                <a:solidFill>
                  <a:schemeClr val="accent3"/>
                </a:solidFill>
                <a:cs typeface="Calibri"/>
              </a:rPr>
              <a:t>Implementation</a:t>
            </a:r>
          </a:p>
          <a:p>
            <a:r>
              <a:rPr lang="en-US" sz="2700" b="1" dirty="0">
                <a:solidFill>
                  <a:srgbClr val="C00000"/>
                </a:solidFill>
                <a:cs typeface="Calibri"/>
              </a:rPr>
              <a:t>Experimental Results</a:t>
            </a:r>
          </a:p>
          <a:p>
            <a:r>
              <a:rPr lang="en-US" sz="2700" b="1" dirty="0">
                <a:cs typeface="Calibri"/>
              </a:rPr>
              <a:t>Conclusion and Future Work</a:t>
            </a: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97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5F10-064C-11D2-1C31-4240EDBE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45752"/>
          </a:xfrm>
        </p:spPr>
        <p:txBody>
          <a:bodyPr/>
          <a:lstStyle/>
          <a:p>
            <a:r>
              <a:rPr lang="en-US" dirty="0"/>
              <a:t>Experimental Testbed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3371-CBC2-5135-DDB9-8037096C0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9597"/>
            <a:ext cx="7886700" cy="371312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sz="2400" dirty="0"/>
              <a:t>“Thor” Partition of the HPC-AI Advisory Council (HPCAC) Cluster</a:t>
            </a:r>
          </a:p>
          <a:p>
            <a:pPr lvl="1"/>
            <a:r>
              <a:rPr lang="en-US" sz="2100" dirty="0"/>
              <a:t>32 Nodes, Dual-Socket  Intel® Xeon® 16-core CPUs E5-2697A V4 @ 2.60 GHz</a:t>
            </a:r>
          </a:p>
          <a:p>
            <a:pPr lvl="1"/>
            <a:r>
              <a:rPr lang="en-US" sz="2100" dirty="0"/>
              <a:t>NVIDIA ConnectX-6 HDR100 100Gb/s VPI Adapters</a:t>
            </a:r>
          </a:p>
          <a:p>
            <a:pPr lvl="1"/>
            <a:r>
              <a:rPr lang="en-US" sz="2100" dirty="0"/>
              <a:t>NVIDIA BlueField-2 SoC, HDR100 100Gb/s Adapters (one per node)</a:t>
            </a:r>
          </a:p>
          <a:p>
            <a:pPr lvl="1"/>
            <a:r>
              <a:rPr lang="en-US" sz="2100" dirty="0"/>
              <a:t>256GB DDR4 2400MHz RDIMMs per node</a:t>
            </a:r>
          </a:p>
          <a:p>
            <a:pPr lvl="1"/>
            <a:r>
              <a:rPr lang="en-US" sz="2100" dirty="0"/>
              <a:t>Since the time of this paper’s acceptance – 16 nodes also have BlueField-3’s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79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542C-54E0-396B-AA38-F0A3E536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Breakdown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9F32-9C17-67D4-BAA0-60EEEAB1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>
                <a:solidFill>
                  <a:srgbClr val="C00000"/>
                </a:solidFill>
                <a:cs typeface="Calibri"/>
              </a:rPr>
              <a:t>Introduction, Problem Statement, Motivation</a:t>
            </a:r>
          </a:p>
          <a:p>
            <a:r>
              <a:rPr lang="en-US" sz="2700" b="1" dirty="0">
                <a:cs typeface="Calibri"/>
              </a:rPr>
              <a:t>Design Choices </a:t>
            </a:r>
            <a:r>
              <a:rPr lang="en-US" sz="2700" b="1">
                <a:cs typeface="Calibri"/>
              </a:rPr>
              <a:t>and Important Terminology</a:t>
            </a:r>
            <a:endParaRPr lang="en-US" sz="2700" b="1" dirty="0">
              <a:cs typeface="Calibri"/>
            </a:endParaRPr>
          </a:p>
          <a:p>
            <a:r>
              <a:rPr lang="en-US" sz="2700" b="1" dirty="0">
                <a:cs typeface="Calibri"/>
              </a:rPr>
              <a:t>Implementation</a:t>
            </a:r>
          </a:p>
          <a:p>
            <a:r>
              <a:rPr lang="en-US" sz="2700" b="1" dirty="0">
                <a:cs typeface="Calibri"/>
              </a:rPr>
              <a:t>Experimental Results</a:t>
            </a:r>
          </a:p>
          <a:p>
            <a:r>
              <a:rPr lang="en-US" sz="2700" b="1" dirty="0">
                <a:cs typeface="Calibri"/>
              </a:rPr>
              <a:t>Conclusion and Future Work</a:t>
            </a: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72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06C8-4780-200E-02C8-2CBB2966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04237"/>
          </a:xfrm>
        </p:spPr>
        <p:txBody>
          <a:bodyPr>
            <a:normAutofit fontScale="90000"/>
          </a:bodyPr>
          <a:lstStyle/>
          <a:p>
            <a:r>
              <a:rPr lang="en-US" sz="3675" dirty="0">
                <a:cs typeface="Calibri Light"/>
              </a:rPr>
              <a:t>Experiments</a:t>
            </a:r>
            <a:r>
              <a:rPr lang="en-US" dirty="0">
                <a:cs typeface="Calibri Light"/>
              </a:rPr>
              <a:t> </a:t>
            </a:r>
            <a:r>
              <a:rPr lang="en-US" sz="3675" dirty="0">
                <a:cs typeface="Calibri Light"/>
              </a:rPr>
              <a:t>Performed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4844-2C5B-E109-C546-6E676ACBE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7720"/>
            <a:ext cx="7886700" cy="3835003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cs typeface="Calibri"/>
              </a:rPr>
              <a:t>8 nodes, 8 PPN on host</a:t>
            </a:r>
          </a:p>
          <a:p>
            <a:r>
              <a:rPr lang="en-US" dirty="0">
                <a:cs typeface="Calibri"/>
              </a:rPr>
              <a:t>Ranging from 1 worker (total) to 8 WPN on 8 DPUs (64 total workers)</a:t>
            </a:r>
          </a:p>
          <a:p>
            <a:pPr lvl="1"/>
            <a:r>
              <a:rPr lang="en-US" dirty="0">
                <a:cs typeface="Calibri"/>
              </a:rPr>
              <a:t>Powers of 2: 1, 2, 4, 8…</a:t>
            </a:r>
          </a:p>
          <a:p>
            <a:r>
              <a:rPr lang="en-US" dirty="0">
                <a:cs typeface="Calibri"/>
              </a:rPr>
              <a:t>Study message sizes from 256K to 4 MB</a:t>
            </a:r>
          </a:p>
          <a:p>
            <a:r>
              <a:rPr lang="en-US" dirty="0">
                <a:cs typeface="Calibri"/>
              </a:rPr>
              <a:t>Offload Efficiency: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reference_time</a:t>
            </a:r>
            <a:r>
              <a:rPr lang="en-US" dirty="0">
                <a:cs typeface="Calibri"/>
              </a:rPr>
              <a:t>/max(</a:t>
            </a:r>
            <a:r>
              <a:rPr lang="en-US" dirty="0" err="1">
                <a:cs typeface="Calibri"/>
              </a:rPr>
              <a:t>pure_comm</a:t>
            </a:r>
            <a:r>
              <a:rPr lang="en-US" dirty="0">
                <a:cs typeface="Calibri"/>
              </a:rPr>
              <a:t>, compute)) * 100</a:t>
            </a:r>
          </a:p>
          <a:p>
            <a:r>
              <a:rPr lang="en-US">
                <a:cs typeface="Calibri"/>
              </a:rPr>
              <a:t>Show offload </a:t>
            </a:r>
            <a:r>
              <a:rPr lang="en-US" dirty="0">
                <a:cs typeface="Calibri"/>
              </a:rPr>
              <a:t>efficiency results for broadcast, gather, and </a:t>
            </a:r>
            <a:r>
              <a:rPr lang="en-US" dirty="0" err="1">
                <a:cs typeface="Calibri"/>
              </a:rPr>
              <a:t>allgather</a:t>
            </a:r>
            <a:r>
              <a:rPr lang="en-US" dirty="0">
                <a:cs typeface="Calibri"/>
              </a:rPr>
              <a:t> with both cyclic and block work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50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4995-F954-A404-604F-5B0118D0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1077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09774-87AF-B79D-1FA6-35F8CB26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36" y="744921"/>
            <a:ext cx="7886700" cy="3263504"/>
          </a:xfrm>
        </p:spPr>
        <p:txBody>
          <a:bodyPr/>
          <a:lstStyle/>
          <a:p>
            <a:r>
              <a:rPr lang="en-US" dirty="0"/>
              <a:t>Example: 96 rank (8-node, 8-PPN, 4 WPN)</a:t>
            </a:r>
          </a:p>
          <a:p>
            <a:r>
              <a:rPr lang="en-US" dirty="0"/>
              <a:t>Outputs reference time, injected work time, pure comm time, measured overlap, and offload efficiency.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690AE-9873-2B03-7610-BF99E76E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" y="2144619"/>
            <a:ext cx="9098840" cy="135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1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31F4-BCB5-657C-BBED-17676B92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97810"/>
          </a:xfrm>
        </p:spPr>
        <p:txBody>
          <a:bodyPr>
            <a:noAutofit/>
          </a:bodyPr>
          <a:lstStyle/>
          <a:p>
            <a:r>
              <a:rPr lang="en-US" dirty="0">
                <a:cs typeface="Calibri Light"/>
              </a:rPr>
              <a:t>Offload Efficiency Results: Broadcast – Cyclic Work Assignment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AB873C0-8ACD-2A90-9637-2BD25216E38B}"/>
              </a:ext>
            </a:extLst>
          </p:cNvPr>
          <p:cNvGraphicFramePr>
            <a:graphicFrameLocks/>
          </p:cNvGraphicFramePr>
          <p:nvPr/>
        </p:nvGraphicFramePr>
        <p:xfrm>
          <a:off x="32536" y="1073875"/>
          <a:ext cx="4539464" cy="233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C544A04-A2A1-4598-86DA-18C4E6AE563D}"/>
              </a:ext>
            </a:extLst>
          </p:cNvPr>
          <p:cNvGraphicFramePr>
            <a:graphicFrameLocks/>
          </p:cNvGraphicFramePr>
          <p:nvPr/>
        </p:nvGraphicFramePr>
        <p:xfrm>
          <a:off x="4572000" y="1073875"/>
          <a:ext cx="4539464" cy="233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7AFED3-8871-1919-C1C5-920FF9A78BD1}"/>
              </a:ext>
            </a:extLst>
          </p:cNvPr>
          <p:cNvSpPr txBox="1"/>
          <p:nvPr/>
        </p:nvSpPr>
        <p:spPr>
          <a:xfrm>
            <a:off x="231258" y="3370792"/>
            <a:ext cx="8452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General takeaway: 1 WPN is a “sweet spot” for maximum efficiency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8 WPN: Incurs overhead from the BF-2’s single memory controller and limited cache sizes</a:t>
            </a:r>
          </a:p>
        </p:txBody>
      </p:sp>
    </p:spTree>
    <p:extLst>
      <p:ext uri="{BB962C8B-B14F-4D97-AF65-F5344CB8AC3E}">
        <p14:creationId xmlns:p14="http://schemas.microsoft.com/office/powerpoint/2010/main" val="1893542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31F4-BCB5-657C-BBED-17676B92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97810"/>
          </a:xfrm>
        </p:spPr>
        <p:txBody>
          <a:bodyPr>
            <a:noAutofit/>
          </a:bodyPr>
          <a:lstStyle/>
          <a:p>
            <a:r>
              <a:rPr lang="en-US" dirty="0">
                <a:cs typeface="Calibri Light"/>
              </a:rPr>
              <a:t>Offload Efficiency Results: Broadcast – Block Work Assignment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3E6DA6-7404-46FD-8AE3-93AEE0F62B5F}"/>
              </a:ext>
            </a:extLst>
          </p:cNvPr>
          <p:cNvGraphicFramePr>
            <a:graphicFrameLocks/>
          </p:cNvGraphicFramePr>
          <p:nvPr/>
        </p:nvGraphicFramePr>
        <p:xfrm>
          <a:off x="-55821" y="1015983"/>
          <a:ext cx="4436269" cy="235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EA7477D-978A-4FF1-AA13-054767F108C7}"/>
              </a:ext>
            </a:extLst>
          </p:cNvPr>
          <p:cNvGraphicFramePr>
            <a:graphicFrameLocks/>
          </p:cNvGraphicFramePr>
          <p:nvPr/>
        </p:nvGraphicFramePr>
        <p:xfrm>
          <a:off x="4516179" y="1015983"/>
          <a:ext cx="4572000" cy="235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7FBECD-6A6B-5E44-A532-742B91D9B1DD}"/>
              </a:ext>
            </a:extLst>
          </p:cNvPr>
          <p:cNvSpPr txBox="1"/>
          <p:nvPr/>
        </p:nvSpPr>
        <p:spPr>
          <a:xfrm>
            <a:off x="215309" y="3515121"/>
            <a:ext cx="8452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General takeaway: 1 WPN is a “sweet spot” for maximum efficiency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8 WPN: Incurs overhead from the BF-2’s single memory controller and limited cache sizes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6 WPN shows a larger work imbalance in the block work assignment setup</a:t>
            </a:r>
          </a:p>
        </p:txBody>
      </p:sp>
    </p:spTree>
    <p:extLst>
      <p:ext uri="{BB962C8B-B14F-4D97-AF65-F5344CB8AC3E}">
        <p14:creationId xmlns:p14="http://schemas.microsoft.com/office/powerpoint/2010/main" val="3868348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31F4-BCB5-657C-BBED-17676B92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952"/>
            <a:ext cx="7886700" cy="597810"/>
          </a:xfrm>
        </p:spPr>
        <p:txBody>
          <a:bodyPr>
            <a:noAutofit/>
          </a:bodyPr>
          <a:lstStyle/>
          <a:p>
            <a:r>
              <a:rPr lang="en-US" dirty="0">
                <a:cs typeface="Calibri Light"/>
              </a:rPr>
              <a:t>Offload Efficiency Results: Gather – Cyclic Work Assignment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A1C0BC-2AF4-42EF-8D17-63128CBD6536}"/>
              </a:ext>
            </a:extLst>
          </p:cNvPr>
          <p:cNvGraphicFramePr>
            <a:graphicFrameLocks/>
          </p:cNvGraphicFramePr>
          <p:nvPr/>
        </p:nvGraphicFramePr>
        <p:xfrm>
          <a:off x="70945" y="978371"/>
          <a:ext cx="4501055" cy="233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D0E9FD1-7304-4DB9-A7DF-ADF8DE7EC8AB}"/>
              </a:ext>
            </a:extLst>
          </p:cNvPr>
          <p:cNvGraphicFramePr>
            <a:graphicFrameLocks/>
          </p:cNvGraphicFramePr>
          <p:nvPr/>
        </p:nvGraphicFramePr>
        <p:xfrm>
          <a:off x="4572001" y="978370"/>
          <a:ext cx="4501055" cy="233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C0CF7F-9916-0F4A-F093-21EB477CD381}"/>
              </a:ext>
            </a:extLst>
          </p:cNvPr>
          <p:cNvSpPr txBox="1"/>
          <p:nvPr/>
        </p:nvSpPr>
        <p:spPr>
          <a:xfrm>
            <a:off x="390747" y="3312529"/>
            <a:ext cx="834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1 Worker: Adds overhead of an “intermediate” process to write to the root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Similar trends to the “Broadcast” results</a:t>
            </a:r>
          </a:p>
        </p:txBody>
      </p:sp>
    </p:spTree>
    <p:extLst>
      <p:ext uri="{BB962C8B-B14F-4D97-AF65-F5344CB8AC3E}">
        <p14:creationId xmlns:p14="http://schemas.microsoft.com/office/powerpoint/2010/main" val="3072314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31F4-BCB5-657C-BBED-17676B92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952"/>
            <a:ext cx="7886700" cy="597810"/>
          </a:xfrm>
        </p:spPr>
        <p:txBody>
          <a:bodyPr>
            <a:noAutofit/>
          </a:bodyPr>
          <a:lstStyle/>
          <a:p>
            <a:r>
              <a:rPr lang="en-US" dirty="0">
                <a:cs typeface="Calibri Light"/>
              </a:rPr>
              <a:t>Offload Efficiency Results: Gather – Block Work Assignment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D707B08-9B4E-491F-95E9-831193AA2C33}"/>
              </a:ext>
            </a:extLst>
          </p:cNvPr>
          <p:cNvGraphicFramePr>
            <a:graphicFrameLocks/>
          </p:cNvGraphicFramePr>
          <p:nvPr/>
        </p:nvGraphicFramePr>
        <p:xfrm>
          <a:off x="141890" y="980854"/>
          <a:ext cx="4501055" cy="231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84C1430-429F-4B5F-9C83-24BCF4BDB990}"/>
              </a:ext>
            </a:extLst>
          </p:cNvPr>
          <p:cNvGraphicFramePr>
            <a:graphicFrameLocks/>
          </p:cNvGraphicFramePr>
          <p:nvPr/>
        </p:nvGraphicFramePr>
        <p:xfrm>
          <a:off x="4642945" y="980854"/>
          <a:ext cx="4501055" cy="231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B74256-9C73-797B-C826-EB492B6074B1}"/>
              </a:ext>
            </a:extLst>
          </p:cNvPr>
          <p:cNvSpPr txBox="1"/>
          <p:nvPr/>
        </p:nvSpPr>
        <p:spPr>
          <a:xfrm>
            <a:off x="390747" y="3312529"/>
            <a:ext cx="834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1 Worker: Adds overhead of an “intermediate” process to write to the root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Similar trends to the “Broadcast” results</a:t>
            </a:r>
          </a:p>
        </p:txBody>
      </p:sp>
    </p:spTree>
    <p:extLst>
      <p:ext uri="{BB962C8B-B14F-4D97-AF65-F5344CB8AC3E}">
        <p14:creationId xmlns:p14="http://schemas.microsoft.com/office/powerpoint/2010/main" val="2591569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31F4-BCB5-657C-BBED-17676B92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9177"/>
            <a:ext cx="7886700" cy="597810"/>
          </a:xfrm>
        </p:spPr>
        <p:txBody>
          <a:bodyPr>
            <a:noAutofit/>
          </a:bodyPr>
          <a:lstStyle/>
          <a:p>
            <a:r>
              <a:rPr lang="en-US" dirty="0">
                <a:cs typeface="Calibri Light"/>
              </a:rPr>
              <a:t>Offload Efficiency Results: </a:t>
            </a:r>
            <a:r>
              <a:rPr lang="en-US" dirty="0" err="1">
                <a:cs typeface="Calibri Light"/>
              </a:rPr>
              <a:t>Allgather</a:t>
            </a:r>
            <a:r>
              <a:rPr lang="en-US" dirty="0">
                <a:cs typeface="Calibri Light"/>
              </a:rPr>
              <a:t> (Single-Root Worker) – Cyclic Work Assignment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E149C32-B0EF-F7FC-1A0F-3E46C3372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672522"/>
              </p:ext>
            </p:extLst>
          </p:nvPr>
        </p:nvGraphicFramePr>
        <p:xfrm>
          <a:off x="114793" y="948956"/>
          <a:ext cx="4457207" cy="249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E7ED38A-7902-4924-BB1E-F28BA88B07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41442"/>
              </p:ext>
            </p:extLst>
          </p:nvPr>
        </p:nvGraphicFramePr>
        <p:xfrm>
          <a:off x="4572000" y="948956"/>
          <a:ext cx="4243388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8F90B2-CE35-FED2-CCA2-086FDD83978D}"/>
              </a:ext>
            </a:extLst>
          </p:cNvPr>
          <p:cNvSpPr txBox="1"/>
          <p:nvPr/>
        </p:nvSpPr>
        <p:spPr>
          <a:xfrm>
            <a:off x="486439" y="3349256"/>
            <a:ext cx="826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Gather and Broadcast placed back-to-back incurs massive overhead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Slight degradations with increase in message size</a:t>
            </a:r>
          </a:p>
        </p:txBody>
      </p:sp>
    </p:spTree>
    <p:extLst>
      <p:ext uri="{BB962C8B-B14F-4D97-AF65-F5344CB8AC3E}">
        <p14:creationId xmlns:p14="http://schemas.microsoft.com/office/powerpoint/2010/main" val="2704900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31F4-BCB5-657C-BBED-17676B92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9177"/>
            <a:ext cx="7886700" cy="597810"/>
          </a:xfrm>
        </p:spPr>
        <p:txBody>
          <a:bodyPr>
            <a:noAutofit/>
          </a:bodyPr>
          <a:lstStyle/>
          <a:p>
            <a:r>
              <a:rPr lang="en-US" dirty="0">
                <a:cs typeface="Calibri Light"/>
              </a:rPr>
              <a:t>Offload Efficiency Results: </a:t>
            </a:r>
            <a:r>
              <a:rPr lang="en-US" dirty="0" err="1">
                <a:cs typeface="Calibri Light"/>
              </a:rPr>
              <a:t>Allgather</a:t>
            </a:r>
            <a:r>
              <a:rPr lang="en-US" dirty="0">
                <a:cs typeface="Calibri Light"/>
              </a:rPr>
              <a:t> (Single-Root Worker) – Block Work Assignment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6FDC35E-23C2-40F3-8766-ABBF93C69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405184"/>
              </p:ext>
            </p:extLst>
          </p:nvPr>
        </p:nvGraphicFramePr>
        <p:xfrm>
          <a:off x="0" y="874706"/>
          <a:ext cx="4481623" cy="256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34332A1-B3D7-47B9-8558-2FCCC40B1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81167"/>
              </p:ext>
            </p:extLst>
          </p:nvPr>
        </p:nvGraphicFramePr>
        <p:xfrm>
          <a:off x="4572000" y="874704"/>
          <a:ext cx="4572000" cy="256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AD4268-D3BD-00E6-A730-ADA6C358F5B6}"/>
              </a:ext>
            </a:extLst>
          </p:cNvPr>
          <p:cNvSpPr txBox="1"/>
          <p:nvPr/>
        </p:nvSpPr>
        <p:spPr>
          <a:xfrm>
            <a:off x="486439" y="3349256"/>
            <a:ext cx="826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Gather and Broadcast placed back-to-back incurs massive overhead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Slight degradations with increase in message size</a:t>
            </a:r>
          </a:p>
        </p:txBody>
      </p:sp>
    </p:spTree>
    <p:extLst>
      <p:ext uri="{BB962C8B-B14F-4D97-AF65-F5344CB8AC3E}">
        <p14:creationId xmlns:p14="http://schemas.microsoft.com/office/powerpoint/2010/main" val="2704062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31F4-BCB5-657C-BBED-17676B92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9177"/>
            <a:ext cx="7886700" cy="597810"/>
          </a:xfrm>
        </p:spPr>
        <p:txBody>
          <a:bodyPr>
            <a:noAutofit/>
          </a:bodyPr>
          <a:lstStyle/>
          <a:p>
            <a:r>
              <a:rPr lang="en-US" dirty="0">
                <a:cs typeface="Calibri Light"/>
              </a:rPr>
              <a:t>Offload Efficiency Results: </a:t>
            </a:r>
            <a:r>
              <a:rPr lang="en-US" dirty="0" err="1">
                <a:cs typeface="Calibri Light"/>
              </a:rPr>
              <a:t>Allgather</a:t>
            </a:r>
            <a:r>
              <a:rPr lang="en-US" dirty="0">
                <a:cs typeface="Calibri Light"/>
              </a:rPr>
              <a:t> 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(Efficient Use of Multiple Workers)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9DC0B4-14DD-0BD5-3543-C52AAB706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9771"/>
            <a:ext cx="7886700" cy="3552952"/>
          </a:xfrm>
        </p:spPr>
        <p:txBody>
          <a:bodyPr>
            <a:normAutofit/>
          </a:bodyPr>
          <a:lstStyle/>
          <a:p>
            <a:r>
              <a:rPr lang="en-US" sz="2400" dirty="0"/>
              <a:t>“Track” buffers by marking when initializing commands for RDMA reads and writes</a:t>
            </a:r>
          </a:p>
          <a:p>
            <a:r>
              <a:rPr lang="en-US" sz="2400" dirty="0"/>
              <a:t>Allows for multiple DPUs to write to multiple hosts without overwriting</a:t>
            </a:r>
          </a:p>
          <a:p>
            <a:pPr lvl="1"/>
            <a:r>
              <a:rPr lang="en-US" sz="2100" dirty="0"/>
              <a:t>To show a more efficient approach in benchmarking the offload efficiency of SmartNICs for All-to-all-based communication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3941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31F4-BCB5-657C-BBED-17676B92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18" y="297683"/>
            <a:ext cx="8591765" cy="597810"/>
          </a:xfrm>
        </p:spPr>
        <p:txBody>
          <a:bodyPr>
            <a:noAutofit/>
          </a:bodyPr>
          <a:lstStyle/>
          <a:p>
            <a:r>
              <a:rPr lang="en-US" dirty="0">
                <a:cs typeface="Calibri Light"/>
              </a:rPr>
              <a:t>Offload Efficiency Results: </a:t>
            </a:r>
            <a:r>
              <a:rPr lang="en-US" dirty="0" err="1">
                <a:cs typeface="Calibri Light"/>
              </a:rPr>
              <a:t>Allgather</a:t>
            </a:r>
            <a:r>
              <a:rPr lang="en-US" dirty="0">
                <a:cs typeface="Calibri Light"/>
              </a:rPr>
              <a:t> (Efficient Use of Multiple Workers – Cyclic Work Assignment)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6B6BC52-19D5-C72B-F000-10B0CCFCD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944702"/>
              </p:ext>
            </p:extLst>
          </p:nvPr>
        </p:nvGraphicFramePr>
        <p:xfrm>
          <a:off x="0" y="1337388"/>
          <a:ext cx="4700588" cy="228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48667E7-E246-6A32-69F0-07717CC3F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55585"/>
              </p:ext>
            </p:extLst>
          </p:nvPr>
        </p:nvGraphicFramePr>
        <p:xfrm>
          <a:off x="4669276" y="1337388"/>
          <a:ext cx="4474724" cy="228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0053B3-B864-A8EF-24A6-B518A107CE9C}"/>
              </a:ext>
            </a:extLst>
          </p:cNvPr>
          <p:cNvSpPr txBox="1"/>
          <p:nvPr/>
        </p:nvSpPr>
        <p:spPr>
          <a:xfrm>
            <a:off x="111642" y="3716080"/>
            <a:ext cx="887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1 worker (total) to 1 WPN: 1.3-2X improvement in efficiency with the addition of workers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2 WPN – 6 WPN: Predictable trend of decreasing offload efficiency</a:t>
            </a:r>
          </a:p>
        </p:txBody>
      </p:sp>
    </p:spTree>
    <p:extLst>
      <p:ext uri="{BB962C8B-B14F-4D97-AF65-F5344CB8AC3E}">
        <p14:creationId xmlns:p14="http://schemas.microsoft.com/office/powerpoint/2010/main" val="387702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18721" y="38659"/>
            <a:ext cx="8623731" cy="511669"/>
          </a:xfrm>
        </p:spPr>
        <p:txBody>
          <a:bodyPr/>
          <a:lstStyle/>
          <a:p>
            <a:pPr eaLnBrk="1" hangingPunct="1"/>
            <a:r>
              <a:rPr lang="en-US" sz="2400" dirty="0">
                <a:ea typeface="Times New Roman" charset="0"/>
                <a:cs typeface="Calibri"/>
              </a:rPr>
              <a:t>Introduction: Drivers of Modern HPC Cluster Architectures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00191" y="2200970"/>
            <a:ext cx="8343619" cy="1576869"/>
          </a:xfrm>
        </p:spPr>
        <p:txBody>
          <a:bodyPr/>
          <a:lstStyle/>
          <a:p>
            <a:pPr eaLnBrk="1" hangingPunct="1"/>
            <a:endParaRPr lang="en-US" sz="200" dirty="0">
              <a:latin typeface="Calibri"/>
              <a:ea typeface="Times New Roman" charset="0"/>
              <a:cs typeface="Calibri"/>
            </a:endParaRPr>
          </a:p>
          <a:p>
            <a:pPr eaLnBrk="1" hangingPunct="1"/>
            <a:r>
              <a:rPr lang="en-US" sz="1400" dirty="0">
                <a:latin typeface="Calibri"/>
                <a:ea typeface="Times New Roman" charset="0"/>
                <a:cs typeface="Calibri"/>
              </a:rPr>
              <a:t>Multi-core/many-core technologies</a:t>
            </a:r>
          </a:p>
          <a:p>
            <a:pPr eaLnBrk="1" hangingPunct="1"/>
            <a:r>
              <a:rPr lang="en-US" sz="1400" dirty="0">
                <a:latin typeface="Calibri"/>
                <a:ea typeface="Times New Roman" charset="0"/>
                <a:cs typeface="Calibri"/>
              </a:rPr>
              <a:t>Remote Direct Memory Access (RDMA)-enabled networking (InfiniBand, RoCE, Slingshot)</a:t>
            </a:r>
          </a:p>
          <a:p>
            <a:pPr eaLnBrk="1" hangingPunct="1"/>
            <a:r>
              <a:rPr lang="en-US" sz="1400" dirty="0">
                <a:latin typeface="Calibri"/>
                <a:ea typeface="Times New Roman" charset="0"/>
                <a:cs typeface="Calibri"/>
              </a:rPr>
              <a:t>Solid State Drives (SSDs), Non-Volatile Random-Access Memory (NVRAM), NVMe-SSD</a:t>
            </a:r>
          </a:p>
          <a:p>
            <a:pPr eaLnBrk="1" hangingPunct="1"/>
            <a:r>
              <a:rPr lang="en-US" sz="1400" dirty="0">
                <a:latin typeface="Calibri"/>
                <a:ea typeface="Times New Roman" charset="0"/>
                <a:cs typeface="Calibri"/>
              </a:rPr>
              <a:t>Accelerators (NVIDIA GPGPUs)</a:t>
            </a:r>
          </a:p>
          <a:p>
            <a:pPr eaLnBrk="1" hangingPunct="1"/>
            <a:r>
              <a:rPr lang="en-US" sz="1400" b="1" u="sng" dirty="0">
                <a:solidFill>
                  <a:srgbClr val="C00000"/>
                </a:solidFill>
                <a:latin typeface="Calibri"/>
                <a:ea typeface="Times New Roman" charset="0"/>
                <a:cs typeface="Calibri"/>
              </a:rPr>
              <a:t>Smart Network Cards (SmartNIC)/Data Processing Units (DPU)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391" y="529334"/>
            <a:ext cx="1307543" cy="109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4371045" y="1597256"/>
            <a:ext cx="2500074" cy="7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Accelerators</a:t>
            </a:r>
          </a:p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high compute density, high performance/watt</a:t>
            </a:r>
          </a:p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&gt;9.7 TFlop DP on a chip </a:t>
            </a:r>
          </a:p>
        </p:txBody>
      </p:sp>
      <p:cxnSp>
        <p:nvCxnSpPr>
          <p:cNvPr id="31" name="Straight Connector 12"/>
          <p:cNvCxnSpPr>
            <a:cxnSpLocks noChangeShapeType="1"/>
          </p:cNvCxnSpPr>
          <p:nvPr/>
        </p:nvCxnSpPr>
        <p:spPr bwMode="auto">
          <a:xfrm>
            <a:off x="4177455" y="411047"/>
            <a:ext cx="0" cy="1384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972" y="564231"/>
            <a:ext cx="1219263" cy="99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1798467" y="1665605"/>
            <a:ext cx="2707885" cy="60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High Performance Interconnects – InfiniBand </a:t>
            </a:r>
            <a:r>
              <a:rPr lang="en-US" sz="1100" dirty="0">
                <a:solidFill>
                  <a:srgbClr val="C00000"/>
                </a:solidFill>
                <a:latin typeface="Calibri"/>
                <a:ea typeface="Times New Roman" charset="0"/>
                <a:cs typeface="Calibri"/>
              </a:rPr>
              <a:t>(DPU), </a:t>
            </a:r>
            <a:r>
              <a:rPr lang="en-US" sz="1100" dirty="0">
                <a:latin typeface="Calibri"/>
                <a:ea typeface="Times New Roman" charset="0"/>
                <a:cs typeface="Calibri"/>
              </a:rPr>
              <a:t>Slingshot</a:t>
            </a:r>
          </a:p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&lt;1usec latency, 200-400Gbps Bandwidth&gt;</a:t>
            </a:r>
          </a:p>
        </p:txBody>
      </p:sp>
      <p:pic>
        <p:nvPicPr>
          <p:cNvPr id="34" name="Picture 2" descr="http://www.maximumpc.com/files/u69/Xe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28" y="798441"/>
            <a:ext cx="1150534" cy="893959"/>
          </a:xfrm>
          <a:prstGeom prst="rect">
            <a:avLst/>
          </a:prstGeom>
          <a:noFill/>
        </p:spPr>
      </p:pic>
      <p:cxnSp>
        <p:nvCxnSpPr>
          <p:cNvPr id="35" name="Straight Connector 12"/>
          <p:cNvCxnSpPr>
            <a:cxnSpLocks noChangeShapeType="1"/>
          </p:cNvCxnSpPr>
          <p:nvPr/>
        </p:nvCxnSpPr>
        <p:spPr bwMode="auto">
          <a:xfrm flipH="1">
            <a:off x="1933772" y="411841"/>
            <a:ext cx="35" cy="1384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127667" y="1806584"/>
            <a:ext cx="1806105" cy="4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Multi-/Many-core Processors</a:t>
            </a:r>
          </a:p>
        </p:txBody>
      </p:sp>
      <p:cxnSp>
        <p:nvCxnSpPr>
          <p:cNvPr id="37" name="Straight Connector 12"/>
          <p:cNvCxnSpPr>
            <a:cxnSpLocks noChangeShapeType="1"/>
          </p:cNvCxnSpPr>
          <p:nvPr/>
        </p:nvCxnSpPr>
        <p:spPr bwMode="auto">
          <a:xfrm>
            <a:off x="7036814" y="422342"/>
            <a:ext cx="0" cy="1384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38" name="Picture 3" descr="D:\my-papers\hpca-2011\presentations\fusion-io_iodrive_0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753" y="607737"/>
            <a:ext cx="1561842" cy="943111"/>
          </a:xfrm>
          <a:prstGeom prst="rect">
            <a:avLst/>
          </a:prstGeom>
          <a:noFill/>
        </p:spPr>
      </p:pic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7182803" y="1849243"/>
            <a:ext cx="1806105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SSD, NVMe-SSD, NVRAM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4162" y="3749494"/>
            <a:ext cx="1826806" cy="1299025"/>
            <a:chOff x="363455" y="3722914"/>
            <a:chExt cx="1826806" cy="129902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1528" y="3722914"/>
              <a:ext cx="1530660" cy="986567"/>
            </a:xfrm>
            <a:prstGeom prst="rect">
              <a:avLst/>
            </a:prstGeom>
          </p:spPr>
        </p:pic>
        <p:sp>
          <p:nvSpPr>
            <p:cNvPr id="41" name="TextBox 21"/>
            <p:cNvSpPr txBox="1">
              <a:spLocks noChangeArrowheads="1"/>
            </p:cNvSpPr>
            <p:nvPr/>
          </p:nvSpPr>
          <p:spPr bwMode="auto">
            <a:xfrm>
              <a:off x="363455" y="4652607"/>
              <a:ext cx="18268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i="1" dirty="0">
                  <a:latin typeface="Calibri"/>
                  <a:ea typeface="Times New Roman" charset="0"/>
                  <a:cs typeface="Calibri"/>
                </a:rPr>
                <a:t>Frontier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39084" y="3741463"/>
            <a:ext cx="2101887" cy="1292299"/>
            <a:chOff x="4688050" y="3711818"/>
            <a:chExt cx="2101887" cy="1292299"/>
          </a:xfrm>
        </p:grpSpPr>
        <p:sp>
          <p:nvSpPr>
            <p:cNvPr id="22542" name="TextBox 18"/>
            <p:cNvSpPr txBox="1">
              <a:spLocks noChangeArrowheads="1"/>
            </p:cNvSpPr>
            <p:nvPr/>
          </p:nvSpPr>
          <p:spPr bwMode="auto">
            <a:xfrm>
              <a:off x="5153468" y="4634785"/>
              <a:ext cx="1171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i="1" dirty="0">
                  <a:latin typeface="Calibri"/>
                  <a:ea typeface="Times New Roman" charset="0"/>
                  <a:cs typeface="Calibri"/>
                </a:rPr>
                <a:t>Summit</a:t>
              </a:r>
            </a:p>
          </p:txBody>
        </p:sp>
        <p:pic>
          <p:nvPicPr>
            <p:cNvPr id="1032" name="Picture 8" descr="Image result for summit orn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050" y="3711818"/>
              <a:ext cx="2101887" cy="970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841609" y="3741464"/>
            <a:ext cx="1843211" cy="1307056"/>
            <a:chOff x="7054948" y="3711818"/>
            <a:chExt cx="1843211" cy="1307056"/>
          </a:xfrm>
        </p:grpSpPr>
        <p:sp>
          <p:nvSpPr>
            <p:cNvPr id="22543" name="TextBox 19"/>
            <p:cNvSpPr txBox="1">
              <a:spLocks noChangeArrowheads="1"/>
            </p:cNvSpPr>
            <p:nvPr/>
          </p:nvSpPr>
          <p:spPr bwMode="auto">
            <a:xfrm>
              <a:off x="7462552" y="4649542"/>
              <a:ext cx="1028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i="1" dirty="0">
                  <a:latin typeface="Calibri"/>
                  <a:ea typeface="Times New Roman" charset="0"/>
                  <a:cs typeface="Calibri"/>
                </a:rPr>
                <a:t>Lumi</a:t>
              </a: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54948" y="3711818"/>
              <a:ext cx="1843211" cy="970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nvidia volt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40005">
            <a:off x="5649299" y="678319"/>
            <a:ext cx="1220853" cy="64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7832D9-3213-44A3-921E-A702C9EDA2CD}"/>
              </a:ext>
            </a:extLst>
          </p:cNvPr>
          <p:cNvGrpSpPr/>
          <p:nvPr/>
        </p:nvGrpSpPr>
        <p:grpSpPr>
          <a:xfrm>
            <a:off x="2451764" y="3741463"/>
            <a:ext cx="1798617" cy="1307389"/>
            <a:chOff x="7105535" y="3737754"/>
            <a:chExt cx="1798617" cy="1307388"/>
          </a:xfrm>
        </p:grpSpPr>
        <p:sp>
          <p:nvSpPr>
            <p:cNvPr id="22545" name="TextBox 21"/>
            <p:cNvSpPr txBox="1">
              <a:spLocks noChangeArrowheads="1"/>
            </p:cNvSpPr>
            <p:nvPr/>
          </p:nvSpPr>
          <p:spPr bwMode="auto">
            <a:xfrm>
              <a:off x="7347128" y="4675810"/>
              <a:ext cx="13154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i="1" dirty="0">
                  <a:latin typeface="Calibri"/>
                  <a:ea typeface="Times New Roman" charset="0"/>
                  <a:cs typeface="Calibri"/>
                </a:rPr>
                <a:t>Fugaku</a:t>
              </a:r>
            </a:p>
          </p:txBody>
        </p:sp>
        <p:pic>
          <p:nvPicPr>
            <p:cNvPr id="2" name="Picture 2" descr="Japan&amp;#39;s Fugaku Tops Global Supercomputing Rankings">
              <a:extLst>
                <a:ext uri="{FF2B5EF4-FFF2-40B4-BE49-F238E27FC236}">
                  <a16:creationId xmlns:a16="http://schemas.microsoft.com/office/drawing/2014/main" id="{04CA9149-5471-4381-AB6F-8EA08C924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535" y="3737754"/>
              <a:ext cx="1798617" cy="101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4065061"/>
      </p:ext>
    </p:extLst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542C-54E0-396B-AA38-F0A3E536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Breakdown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9F32-9C17-67D4-BAA0-60EEEAB1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>
                <a:solidFill>
                  <a:schemeClr val="accent3"/>
                </a:solidFill>
                <a:cs typeface="Calibri"/>
              </a:rPr>
              <a:t>Introduction, Problem Statement, Motivation</a:t>
            </a:r>
          </a:p>
          <a:p>
            <a:r>
              <a:rPr lang="en-US" sz="2700" b="1" dirty="0">
                <a:solidFill>
                  <a:schemeClr val="accent3"/>
                </a:solidFill>
                <a:cs typeface="Calibri"/>
              </a:rPr>
              <a:t>Design Choices and Important Terminology</a:t>
            </a:r>
          </a:p>
          <a:p>
            <a:r>
              <a:rPr lang="en-US" sz="2700" b="1" dirty="0">
                <a:solidFill>
                  <a:schemeClr val="accent3"/>
                </a:solidFill>
                <a:cs typeface="Calibri"/>
              </a:rPr>
              <a:t>Implementation</a:t>
            </a:r>
          </a:p>
          <a:p>
            <a:r>
              <a:rPr lang="en-US" sz="2700" b="1" dirty="0">
                <a:solidFill>
                  <a:schemeClr val="accent3"/>
                </a:solidFill>
                <a:cs typeface="Calibri"/>
              </a:rPr>
              <a:t>Experimental Results</a:t>
            </a:r>
          </a:p>
          <a:p>
            <a:r>
              <a:rPr lang="en-US" sz="2700" b="1" dirty="0">
                <a:solidFill>
                  <a:srgbClr val="C00000"/>
                </a:solidFill>
                <a:cs typeface="Calibri"/>
              </a:rPr>
              <a:t>Conclusion and Future Work</a:t>
            </a: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485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3E17-0381-5314-7B73-F824B0E9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E00BB-07D1-520C-A52C-58EDAA9D0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of a new, DPU-Aware Microbenchmark Suite</a:t>
            </a:r>
          </a:p>
          <a:p>
            <a:r>
              <a:rPr lang="en-US" dirty="0"/>
              <a:t>Explored three communication patterns/algorithms </a:t>
            </a:r>
          </a:p>
          <a:p>
            <a:r>
              <a:rPr lang="en-US" dirty="0"/>
              <a:t>Generalize the benchmarks to other programming models</a:t>
            </a:r>
          </a:p>
          <a:p>
            <a:r>
              <a:rPr lang="en-US" dirty="0"/>
              <a:t>Generalize the work to other SmartNICs</a:t>
            </a:r>
          </a:p>
        </p:txBody>
      </p:sp>
    </p:spTree>
    <p:extLst>
      <p:ext uri="{BB962C8B-B14F-4D97-AF65-F5344CB8AC3E}">
        <p14:creationId xmlns:p14="http://schemas.microsoft.com/office/powerpoint/2010/main" val="4053199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AB31C1-2033-DC29-2041-0B0257E6E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2" y="758600"/>
            <a:ext cx="7867996" cy="3828011"/>
          </a:xfrm>
        </p:spPr>
        <p:txBody>
          <a:bodyPr/>
          <a:lstStyle/>
          <a:p>
            <a:r>
              <a:rPr lang="en-US" dirty="0"/>
              <a:t>Follow this QR Code!!</a:t>
            </a:r>
          </a:p>
          <a:p>
            <a:r>
              <a:rPr lang="en-US" dirty="0"/>
              <a:t>Talks all day, every day, Tuesday-Thursday!!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C567A-EC5E-E1DB-8602-A7813D44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see more talks at the OSU Booth?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2977D026-124B-2EBA-6C8C-77874C350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40" y="15575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2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892" y="79532"/>
            <a:ext cx="8096596" cy="579575"/>
          </a:xfrm>
        </p:spPr>
        <p:txBody>
          <a:bodyPr/>
          <a:lstStyle/>
          <a:p>
            <a:pPr algn="ctr"/>
            <a:r>
              <a:rPr lang="en-US" sz="3600" dirty="0"/>
              <a:t>Thank You!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782968" y="1329781"/>
            <a:ext cx="1524000" cy="1143000"/>
            <a:chOff x="1584" y="1008"/>
            <a:chExt cx="624" cy="57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657" y="1051"/>
              <a:ext cx="479" cy="4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440000"/>
                </a:gs>
              </a:gsLst>
              <a:path path="rect">
                <a:fillToRect r="100000" b="100000"/>
              </a:path>
            </a:gra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1731" y="1122"/>
              <a:ext cx="111" cy="71"/>
              <a:chOff x="1440" y="1200"/>
              <a:chExt cx="864" cy="720"/>
            </a:xfrm>
          </p:grpSpPr>
          <p:sp>
            <p:nvSpPr>
              <p:cNvPr id="107" name="Rectangle 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8" name="Rectangle 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9" name="Rectangle 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" name="Rectangle 1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" name="Oval 1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" name="Line 1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Line 1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Line 1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Line 1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Line 1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Line 1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1977" y="1322"/>
              <a:ext cx="110" cy="71"/>
              <a:chOff x="1440" y="1200"/>
              <a:chExt cx="864" cy="720"/>
            </a:xfrm>
          </p:grpSpPr>
          <p:sp>
            <p:nvSpPr>
              <p:cNvPr id="96" name="Rectangle 1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7" name="Rectangle 2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8" name="Rectangle 2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9" name="Rectangle 2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0" name="Oval 2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1" name="Line 2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Line 2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Line 2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Line 2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Line 2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Line 2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1854" y="1393"/>
              <a:ext cx="110" cy="71"/>
              <a:chOff x="1440" y="1200"/>
              <a:chExt cx="864" cy="720"/>
            </a:xfrm>
          </p:grpSpPr>
          <p:sp>
            <p:nvSpPr>
              <p:cNvPr id="85" name="Rectangle 3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6" name="Rectangle 3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7" name="Rectangle 3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8" name="Rectangle 3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" name="Oval 3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0" name="Line 3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Line 3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Line 3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Line 3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Line 4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Line 4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1964" y="1134"/>
              <a:ext cx="111" cy="71"/>
              <a:chOff x="1440" y="1200"/>
              <a:chExt cx="864" cy="720"/>
            </a:xfrm>
          </p:grpSpPr>
          <p:sp>
            <p:nvSpPr>
              <p:cNvPr id="74" name="Rectangle 4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" name="Rectangle 44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" name="Rectangle 45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" name="Rectangle 46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" name="Oval 47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" name="Line 48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Line 49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Line 50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Line 51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Line 52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Line 53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1719" y="1334"/>
              <a:ext cx="110" cy="71"/>
              <a:chOff x="1440" y="1200"/>
              <a:chExt cx="864" cy="720"/>
            </a:xfrm>
          </p:grpSpPr>
          <p:sp>
            <p:nvSpPr>
              <p:cNvPr id="63" name="Rectangle 55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" name="Rectangle 56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" name="Oval 59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Line 60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Line 61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Line 62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Line 63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Line 64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Line 65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1682" y="1228"/>
              <a:ext cx="110" cy="71"/>
              <a:chOff x="1440" y="1200"/>
              <a:chExt cx="864" cy="720"/>
            </a:xfrm>
          </p:grpSpPr>
          <p:sp>
            <p:nvSpPr>
              <p:cNvPr id="52" name="Rectangle 6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" name="Rectangle 6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" name="Rectangle 6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" name="Rectangle 7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" name="Oval 7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" name="Line 7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Line 7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Line 7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Line 7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Line 7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Line 7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1854" y="1075"/>
              <a:ext cx="110" cy="71"/>
              <a:chOff x="1440" y="1200"/>
              <a:chExt cx="864" cy="720"/>
            </a:xfrm>
          </p:grpSpPr>
          <p:sp>
            <p:nvSpPr>
              <p:cNvPr id="41" name="Rectangle 7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" name="Rectangle 8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" name="Rectangle 8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" name="Rectangle 8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Oval 8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" name="Line 8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Line 8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Line 8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Line 8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8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8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2013" y="1228"/>
              <a:ext cx="111" cy="71"/>
              <a:chOff x="1440" y="1200"/>
              <a:chExt cx="864" cy="720"/>
            </a:xfrm>
          </p:grpSpPr>
          <p:sp>
            <p:nvSpPr>
              <p:cNvPr id="30" name="Rectangle 9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" name="Rectangle 9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Rectangle 9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Rectangle 9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Oval 9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Line 9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Line 9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Line 9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Line 9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Line 10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Line 10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9" name="Rectangle 102"/>
            <p:cNvSpPr>
              <a:spLocks noChangeArrowheads="1"/>
            </p:cNvSpPr>
            <p:nvPr/>
          </p:nvSpPr>
          <p:spPr bwMode="auto">
            <a:xfrm>
              <a:off x="1891" y="1193"/>
              <a:ext cx="24" cy="165"/>
            </a:xfrm>
            <a:prstGeom prst="rect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Line 103"/>
            <p:cNvSpPr>
              <a:spLocks noChangeShapeType="1"/>
            </p:cNvSpPr>
            <p:nvPr/>
          </p:nvSpPr>
          <p:spPr bwMode="auto">
            <a:xfrm>
              <a:off x="1817" y="1181"/>
              <a:ext cx="74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Line 104"/>
            <p:cNvSpPr>
              <a:spLocks noChangeShapeType="1"/>
            </p:cNvSpPr>
            <p:nvPr/>
          </p:nvSpPr>
          <p:spPr bwMode="auto">
            <a:xfrm>
              <a:off x="1792" y="1263"/>
              <a:ext cx="99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105"/>
            <p:cNvSpPr>
              <a:spLocks noChangeShapeType="1"/>
            </p:cNvSpPr>
            <p:nvPr/>
          </p:nvSpPr>
          <p:spPr bwMode="auto">
            <a:xfrm flipV="1">
              <a:off x="1817" y="1287"/>
              <a:ext cx="74" cy="7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Line 106"/>
            <p:cNvSpPr>
              <a:spLocks noChangeShapeType="1"/>
            </p:cNvSpPr>
            <p:nvPr/>
          </p:nvSpPr>
          <p:spPr bwMode="auto">
            <a:xfrm flipH="1">
              <a:off x="1915" y="1181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Line 107"/>
            <p:cNvSpPr>
              <a:spLocks noChangeShapeType="1"/>
            </p:cNvSpPr>
            <p:nvPr/>
          </p:nvSpPr>
          <p:spPr bwMode="auto">
            <a:xfrm flipH="1">
              <a:off x="1915" y="1263"/>
              <a:ext cx="98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108"/>
            <p:cNvSpPr>
              <a:spLocks noChangeShapeType="1"/>
            </p:cNvSpPr>
            <p:nvPr/>
          </p:nvSpPr>
          <p:spPr bwMode="auto">
            <a:xfrm flipH="1" flipV="1">
              <a:off x="1915" y="1287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Line 109"/>
            <p:cNvSpPr>
              <a:spLocks noChangeShapeType="1"/>
            </p:cNvSpPr>
            <p:nvPr/>
          </p:nvSpPr>
          <p:spPr bwMode="auto">
            <a:xfrm flipV="1">
              <a:off x="1903" y="1358"/>
              <a:ext cx="0" cy="35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110"/>
            <p:cNvSpPr>
              <a:spLocks noChangeShapeType="1"/>
            </p:cNvSpPr>
            <p:nvPr/>
          </p:nvSpPr>
          <p:spPr bwMode="auto">
            <a:xfrm>
              <a:off x="1903" y="1146"/>
              <a:ext cx="0" cy="47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584" y="1008"/>
              <a:ext cx="624" cy="53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9381227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Network Based Computing</a:t>
              </a:r>
            </a:p>
          </p:txBody>
        </p:sp>
        <p:sp>
          <p:nvSpPr>
            <p:cNvPr id="29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1668" y="1475"/>
              <a:ext cx="444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Garamond"/>
                </a:rPr>
                <a:t>Laboratory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2269291" y="25136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zh-CN" sz="1800" b="0" dirty="0">
                <a:latin typeface="Calibri"/>
                <a:ea typeface="宋体" pitchFamily="2" charset="-122"/>
                <a:cs typeface="Calibri"/>
              </a:rPr>
              <a:t>Network-Based Computing Laboratory</a:t>
            </a:r>
          </a:p>
          <a:p>
            <a:pPr algn="ctr">
              <a:buFontTx/>
              <a:buNone/>
            </a:pPr>
            <a:r>
              <a:rPr lang="en-US" altLang="zh-CN" sz="1800" b="0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  <a:hlinkClick r:id="rId3"/>
              </a:rPr>
              <a:t>http://nowlab.cse.ohio-state.edu</a:t>
            </a:r>
            <a:r>
              <a:rPr lang="en-US" altLang="zh-CN" sz="1800" b="0" dirty="0">
                <a:solidFill>
                  <a:schemeClr val="hlink"/>
                </a:solidFill>
                <a:ea typeface="宋体" pitchFamily="2" charset="-122"/>
                <a:hlinkClick r:id="rId3"/>
              </a:rPr>
              <a:t>/</a:t>
            </a:r>
            <a:endParaRPr lang="en-US" altLang="zh-CN" sz="1800" b="0" dirty="0">
              <a:solidFill>
                <a:schemeClr val="hlink"/>
              </a:solidFill>
              <a:ea typeface="宋体" pitchFamily="2" charset="-122"/>
            </a:endParaRPr>
          </a:p>
        </p:txBody>
      </p:sp>
      <p:sp>
        <p:nvSpPr>
          <p:cNvPr id="121" name="Rectangle 3"/>
          <p:cNvSpPr txBox="1">
            <a:spLocks noChangeArrowheads="1"/>
          </p:cNvSpPr>
          <p:nvPr/>
        </p:nvSpPr>
        <p:spPr>
          <a:xfrm>
            <a:off x="743989" y="638714"/>
            <a:ext cx="7772400" cy="411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en-US" sz="1600" b="0" dirty="0">
                <a:solidFill>
                  <a:schemeClr val="tx2"/>
                </a:solidFill>
                <a:hlinkClick r:id="rId4"/>
              </a:rPr>
              <a:t>michalowicz.2@osu.edu</a:t>
            </a:r>
            <a:r>
              <a:rPr lang="en-US" sz="1600" b="0" dirty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2229" y="3570518"/>
            <a:ext cx="2836089" cy="1215897"/>
            <a:chOff x="19167" y="3097058"/>
            <a:chExt cx="4682259" cy="1786638"/>
          </a:xfrm>
        </p:grpSpPr>
        <p:sp>
          <p:nvSpPr>
            <p:cNvPr id="122" name="Rectangle 114"/>
            <p:cNvSpPr>
              <a:spLocks noChangeArrowheads="1"/>
            </p:cNvSpPr>
            <p:nvPr/>
          </p:nvSpPr>
          <p:spPr bwMode="auto">
            <a:xfrm>
              <a:off x="19167" y="4250551"/>
              <a:ext cx="4682259" cy="63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b="0" dirty="0">
                  <a:latin typeface="Calibri"/>
                  <a:ea typeface="宋体" pitchFamily="2" charset="-122"/>
                  <a:cs typeface="Calibri"/>
                </a:rPr>
                <a:t>The High-Performance MPI/PGAS Project</a:t>
              </a:r>
            </a:p>
            <a:p>
              <a:pPr algn="ctr"/>
              <a:r>
                <a:rPr lang="en-US" altLang="zh-CN" sz="1100" b="0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http://mvapich.cse.ohio-state.edu/</a:t>
              </a:r>
              <a:endParaRPr lang="zh-CN" altLang="en-US" sz="1100" b="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17" y="3097058"/>
              <a:ext cx="2880119" cy="102080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017833" y="3461114"/>
            <a:ext cx="2836089" cy="1348711"/>
            <a:chOff x="5154404" y="876229"/>
            <a:chExt cx="4682259" cy="1981795"/>
          </a:xfrm>
        </p:grpSpPr>
        <p:sp>
          <p:nvSpPr>
            <p:cNvPr id="123" name="Rectangle 114"/>
            <p:cNvSpPr>
              <a:spLocks noChangeArrowheads="1"/>
            </p:cNvSpPr>
            <p:nvPr/>
          </p:nvSpPr>
          <p:spPr bwMode="auto">
            <a:xfrm>
              <a:off x="5154404" y="2224879"/>
              <a:ext cx="4682259" cy="63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b="0" dirty="0">
                  <a:latin typeface="Calibri"/>
                  <a:ea typeface="宋体" pitchFamily="2" charset="-122"/>
                  <a:cs typeface="Calibri"/>
                </a:rPr>
                <a:t>The High-Performance Deep Learning Project</a:t>
              </a:r>
            </a:p>
            <a:p>
              <a:pPr algn="ctr"/>
              <a:r>
                <a:rPr lang="en-US" altLang="zh-CN" sz="1100" b="0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http://hidl.cse.ohio-state.edu/</a:t>
              </a:r>
              <a:endParaRPr lang="zh-CN" altLang="en-US" sz="1100" b="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704" y="876229"/>
              <a:ext cx="2093162" cy="134528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081631" y="3562925"/>
            <a:ext cx="2836089" cy="1246558"/>
            <a:chOff x="4614142" y="3202904"/>
            <a:chExt cx="4682259" cy="1831694"/>
          </a:xfrm>
        </p:grpSpPr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1359" y="3202904"/>
              <a:ext cx="2444337" cy="1167193"/>
            </a:xfrm>
            <a:prstGeom prst="rect">
              <a:avLst/>
            </a:prstGeom>
          </p:spPr>
        </p:pic>
        <p:sp>
          <p:nvSpPr>
            <p:cNvPr id="125" name="Rectangle 114"/>
            <p:cNvSpPr>
              <a:spLocks noChangeArrowheads="1"/>
            </p:cNvSpPr>
            <p:nvPr/>
          </p:nvSpPr>
          <p:spPr bwMode="auto">
            <a:xfrm>
              <a:off x="4614142" y="4401452"/>
              <a:ext cx="4682259" cy="633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b="0" dirty="0">
                  <a:latin typeface="Calibri"/>
                  <a:ea typeface="宋体" pitchFamily="2" charset="-122"/>
                  <a:cs typeface="Calibri"/>
                </a:rPr>
                <a:t>The High-Performance Big Data Project</a:t>
              </a:r>
            </a:p>
            <a:p>
              <a:pPr algn="ctr"/>
              <a:r>
                <a:rPr lang="en-US" altLang="zh-CN" sz="1100" b="0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http://hibd.cse.ohio-state.edu/</a:t>
              </a:r>
              <a:endParaRPr lang="zh-CN" altLang="en-US" sz="1100" b="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</p:grpSp>
      <p:pic>
        <p:nvPicPr>
          <p:cNvPr id="124" name="Picture 123">
            <a:extLst>
              <a:ext uri="{FF2B5EF4-FFF2-40B4-BE49-F238E27FC236}">
                <a16:creationId xmlns:a16="http://schemas.microsoft.com/office/drawing/2014/main" id="{F01AA032-3DA5-BA4C-A5BC-DD8D724BA76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549" t="22035" r="32254" b="23988"/>
          <a:stretch/>
        </p:blipFill>
        <p:spPr>
          <a:xfrm>
            <a:off x="665373" y="2385469"/>
            <a:ext cx="484465" cy="406373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39A6226E-BFF8-F042-9E6C-CDB72E5F6815}"/>
              </a:ext>
            </a:extLst>
          </p:cNvPr>
          <p:cNvSpPr/>
          <p:nvPr/>
        </p:nvSpPr>
        <p:spPr>
          <a:xfrm>
            <a:off x="1115058" y="2484624"/>
            <a:ext cx="9847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  <a:latin typeface="+mn-lt"/>
              </a:rPr>
              <a:t>Follow us on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09ACF8C-9FD6-9042-8A69-6291150E952B}"/>
              </a:ext>
            </a:extLst>
          </p:cNvPr>
          <p:cNvSpPr/>
          <p:nvPr/>
        </p:nvSpPr>
        <p:spPr>
          <a:xfrm>
            <a:off x="581563" y="2844234"/>
            <a:ext cx="2065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9"/>
              </a:rPr>
              <a:t>https://twitter.com/mvapich</a:t>
            </a:r>
            <a:r>
              <a:rPr lang="en-US" sz="1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54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7"/>
    </mc:Choice>
    <mc:Fallback xmlns="">
      <p:transition spd="slow" advTm="475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3E17-0381-5314-7B73-F824B0E9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/>
          <a:lstStyle/>
          <a:p>
            <a:r>
              <a:rPr lang="en-US" dirty="0"/>
              <a:t>Related 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E00BB-07D1-520C-A52C-58EDAA9D0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794084"/>
            <a:ext cx="8855242" cy="416292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DPU-Bench is not to be confused with “</a:t>
            </a:r>
            <a:r>
              <a:rPr lang="en-US" dirty="0" err="1"/>
              <a:t>DPUBench</a:t>
            </a:r>
            <a:r>
              <a:rPr lang="en-US" dirty="0"/>
              <a:t>: An application-driven scalable benchmark suite for comprehensive DPU evaluation”</a:t>
            </a:r>
          </a:p>
          <a:p>
            <a:pPr lvl="1"/>
            <a:r>
              <a:rPr lang="en-US" dirty="0"/>
              <a:t>Published in June 2023 in the “</a:t>
            </a:r>
            <a:r>
              <a:rPr lang="en-US" b="0" i="0" dirty="0" err="1">
                <a:solidFill>
                  <a:srgbClr val="2E2E2E"/>
                </a:solidFill>
                <a:effectLst/>
                <a:latin typeface="NexusSans"/>
              </a:rPr>
              <a:t>BenchCouncil</a:t>
            </a:r>
            <a:r>
              <a:rPr lang="en-US" b="0" i="0" dirty="0">
                <a:solidFill>
                  <a:srgbClr val="2E2E2E"/>
                </a:solidFill>
                <a:effectLst/>
                <a:latin typeface="NexusSans"/>
              </a:rPr>
              <a:t> Transactions on Benchmarks, Standards and Evaluations (</a:t>
            </a:r>
            <a:r>
              <a:rPr lang="en-US" b="0" i="0" dirty="0" err="1">
                <a:solidFill>
                  <a:srgbClr val="2E2E2E"/>
                </a:solidFill>
                <a:effectLst/>
                <a:latin typeface="NexusSans"/>
              </a:rPr>
              <a:t>TBench</a:t>
            </a:r>
            <a:r>
              <a:rPr lang="en-US" b="0" i="0" dirty="0">
                <a:solidFill>
                  <a:srgbClr val="2E2E2E"/>
                </a:solidFill>
                <a:effectLst/>
                <a:latin typeface="NexusSans"/>
              </a:rPr>
              <a:t>)” Journal</a:t>
            </a:r>
            <a:endParaRPr lang="en-US" dirty="0"/>
          </a:p>
          <a:p>
            <a:pPr lvl="1"/>
            <a:r>
              <a:rPr lang="en-US" dirty="0" err="1">
                <a:hlinkClick r:id="rId3"/>
              </a:rPr>
              <a:t>DPUBench</a:t>
            </a:r>
            <a:r>
              <a:rPr lang="en-US" dirty="0">
                <a:hlinkClick r:id="rId3"/>
              </a:rPr>
              <a:t>: An application-driven scalable benchmark suite for comprehensive DPU evaluation – ScienceDirect</a:t>
            </a:r>
            <a:endParaRPr lang="en-US" dirty="0"/>
          </a:p>
          <a:p>
            <a:r>
              <a:rPr lang="en-US" dirty="0"/>
              <a:t>How we differ from them:</a:t>
            </a:r>
          </a:p>
          <a:p>
            <a:pPr lvl="1"/>
            <a:r>
              <a:rPr lang="en-US" dirty="0"/>
              <a:t>They focus on application-level benchmarks, we focus on communication patterns (one-to-all, all-to-one, etc.)</a:t>
            </a:r>
          </a:p>
          <a:p>
            <a:pPr lvl="1"/>
            <a:r>
              <a:rPr lang="en-US" dirty="0"/>
              <a:t>They utilize NVIDIA’s DOCA Library and “applications” folder to study these, we utilize IB-Verbs Primitives</a:t>
            </a:r>
          </a:p>
          <a:p>
            <a:pPr lvl="1"/>
            <a:r>
              <a:rPr lang="en-US" dirty="0"/>
              <a:t>We focus on offloading collective communication, they analyze other aspects beyond this.</a:t>
            </a:r>
          </a:p>
          <a:p>
            <a:r>
              <a:rPr lang="en-US" dirty="0"/>
              <a:t>How they’re similar:</a:t>
            </a:r>
          </a:p>
          <a:p>
            <a:pPr lvl="1"/>
            <a:r>
              <a:rPr lang="en-US" dirty="0"/>
              <a:t>Benchmark suites</a:t>
            </a:r>
          </a:p>
          <a:p>
            <a:pPr lvl="1"/>
            <a:r>
              <a:rPr lang="en-US" dirty="0"/>
              <a:t>Names</a:t>
            </a:r>
          </a:p>
          <a:p>
            <a:pPr lvl="1"/>
            <a:r>
              <a:rPr lang="en-US" dirty="0"/>
              <a:t>Involvement using NVIDIA’s BlueField-2 DPUs</a:t>
            </a:r>
          </a:p>
        </p:txBody>
      </p:sp>
    </p:spTree>
    <p:extLst>
      <p:ext uri="{BB962C8B-B14F-4D97-AF65-F5344CB8AC3E}">
        <p14:creationId xmlns:p14="http://schemas.microsoft.com/office/powerpoint/2010/main" val="361855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31F4-BCB5-657C-BBED-17676B92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9177"/>
            <a:ext cx="7886700" cy="597810"/>
          </a:xfrm>
        </p:spPr>
        <p:txBody>
          <a:bodyPr/>
          <a:lstStyle/>
          <a:p>
            <a:r>
              <a:rPr lang="en-US" dirty="0">
                <a:cs typeface="Calibri Light"/>
              </a:rPr>
              <a:t>But Wait: BlueField-3’s have come in!!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F5155-C7F3-E776-7C7F-F10F8A765CAD}"/>
              </a:ext>
            </a:extLst>
          </p:cNvPr>
          <p:cNvSpPr txBox="1"/>
          <p:nvPr/>
        </p:nvSpPr>
        <p:spPr>
          <a:xfrm>
            <a:off x="278395" y="733331"/>
            <a:ext cx="8303159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b="0" dirty="0">
                <a:latin typeface="+mn-lt"/>
              </a:rPr>
              <a:t>Twice the core count and InfiniBand bandwidth as BF-2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b="0" dirty="0">
                <a:latin typeface="+mn-lt"/>
              </a:rPr>
              <a:t>5600 MT/s (2800 MHz) DDR5 bandwidth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100" b="0" dirty="0">
                <a:latin typeface="+mn-lt"/>
              </a:rPr>
              <a:t>Faster than most standard “host” nodes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b="0" dirty="0">
                <a:latin typeface="+mn-lt"/>
              </a:rPr>
              <a:t>32 GB across two memory controllers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b="0" dirty="0">
                <a:latin typeface="+mn-lt"/>
              </a:rPr>
              <a:t>Time for (Drum Roll… MORE results :P) – mainly this cyclic, multi-root </a:t>
            </a:r>
            <a:r>
              <a:rPr lang="en-US" sz="2100" b="0" dirty="0" err="1">
                <a:latin typeface="+mn-lt"/>
              </a:rPr>
              <a:t>Allgather</a:t>
            </a:r>
            <a:r>
              <a:rPr lang="en-US" sz="2100" b="0" dirty="0">
                <a:latin typeface="+mn-lt"/>
              </a:rPr>
              <a:t> idea from before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5886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31F4-BCB5-657C-BBED-17676B92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9177"/>
            <a:ext cx="7886700" cy="59781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Offload Efficiency Results: </a:t>
            </a:r>
            <a:r>
              <a:rPr lang="en-US" dirty="0" err="1">
                <a:cs typeface="Calibri Light"/>
              </a:rPr>
              <a:t>Allgather</a:t>
            </a:r>
            <a:r>
              <a:rPr lang="en-US" dirty="0">
                <a:cs typeface="Calibri Light"/>
              </a:rPr>
              <a:t> (Take 2, BF-3)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444987-9507-4582-85E8-F37C1CB33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392794"/>
              </p:ext>
            </p:extLst>
          </p:nvPr>
        </p:nvGraphicFramePr>
        <p:xfrm>
          <a:off x="101851" y="1407318"/>
          <a:ext cx="4230833" cy="228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4870619-7C2D-4DD2-957E-B385FC6CA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042849"/>
              </p:ext>
            </p:extLst>
          </p:nvPr>
        </p:nvGraphicFramePr>
        <p:xfrm>
          <a:off x="4858849" y="1407318"/>
          <a:ext cx="4230833" cy="228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496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36A1456-117A-900E-94F3-7ED3A2B2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02676"/>
          </a:xfrm>
        </p:spPr>
        <p:txBody>
          <a:bodyPr/>
          <a:lstStyle/>
          <a:p>
            <a:r>
              <a:rPr lang="en-US" dirty="0"/>
              <a:t>Introduction: What is a DPU?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9590D40-5C37-3349-FACB-463C9A734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6" y="976520"/>
            <a:ext cx="5136045" cy="2105100"/>
          </a:xfrm>
        </p:spPr>
        <p:txBody>
          <a:bodyPr/>
          <a:lstStyle/>
          <a:p>
            <a:r>
              <a:rPr lang="en-US" dirty="0"/>
              <a:t>A system on a chip (SoC) that combines the following:</a:t>
            </a:r>
          </a:p>
          <a:p>
            <a:pPr lvl="1"/>
            <a:r>
              <a:rPr lang="en-US" dirty="0"/>
              <a:t>A Multi-Core CPU (</a:t>
            </a:r>
            <a:r>
              <a:rPr lang="en-US" dirty="0" err="1"/>
              <a:t>BlueFields</a:t>
            </a:r>
            <a:r>
              <a:rPr lang="en-US" dirty="0"/>
              <a:t> use ARM)</a:t>
            </a:r>
          </a:p>
          <a:p>
            <a:pPr lvl="1"/>
            <a:r>
              <a:rPr lang="en-US" dirty="0"/>
              <a:t>High-performance network interface</a:t>
            </a:r>
          </a:p>
          <a:p>
            <a:pPr lvl="1"/>
            <a:r>
              <a:rPr lang="en-US" dirty="0"/>
              <a:t>Acceleration engines to help with things like AI and Security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9A1265-8DD4-3F41-37CD-D548F25B9903}"/>
              </a:ext>
            </a:extLst>
          </p:cNvPr>
          <p:cNvSpPr txBox="1"/>
          <p:nvPr/>
        </p:nvSpPr>
        <p:spPr>
          <a:xfrm>
            <a:off x="454716" y="3279913"/>
            <a:ext cx="8571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DPUs need to be flexible enough to handle all sorts of packet processing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RDMA transport, TCP, acceleration, network virtualization, and more (for more information, see </a:t>
            </a:r>
            <a:r>
              <a:rPr lang="en-US" sz="1800" b="0" dirty="0">
                <a:latin typeface="+mn-lt"/>
                <a:hlinkClick r:id="rId2"/>
              </a:rPr>
              <a:t>https://blogs.nvidia.com/blog/2020/05/20/whats-a-dpu-data-processing-unit/</a:t>
            </a:r>
            <a:r>
              <a:rPr lang="en-US" sz="1800" b="0" dirty="0">
                <a:latin typeface="+mn-lt"/>
              </a:rPr>
              <a:t>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b="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b="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b="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b="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b="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b="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b="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b="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B309B8-478A-4904-A0CC-5A239888F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761" y="721642"/>
            <a:ext cx="3498935" cy="21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8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D663-803E-2533-AABA-09F80040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63" y="165966"/>
            <a:ext cx="8745876" cy="758709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Introduction/Motivation: Why are DPUs Important?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03D2F-2BE7-4DB8-CCD0-6E4E06FFD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591"/>
            <a:ext cx="7886700" cy="3577131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400" dirty="0">
                <a:cs typeface="Calibri"/>
              </a:rPr>
              <a:t>Can act as a NIC as well as a separate "host" along side their CPU-based “hosts”</a:t>
            </a:r>
          </a:p>
          <a:p>
            <a:pPr lvl="1"/>
            <a:r>
              <a:rPr lang="en-US" sz="2100" dirty="0">
                <a:cs typeface="Calibri"/>
              </a:rPr>
              <a:t>We are interested in the latter – more resources to utilize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 </a:t>
            </a:r>
          </a:p>
          <a:p>
            <a:r>
              <a:rPr lang="en-US" sz="2400" dirty="0">
                <a:cs typeface="Calibri"/>
              </a:rPr>
              <a:t>Another accelerator alongside GPUs and FPGAs – all evolving rapidly!</a:t>
            </a:r>
          </a:p>
          <a:p>
            <a:pPr lvl="1"/>
            <a:r>
              <a:rPr lang="en-US" sz="2100" dirty="0">
                <a:cs typeface="Calibri"/>
              </a:rPr>
              <a:t>BlueField-2 released in 2021, BlueField-3 in 2022/2023, BlueField-4 projected for 2024!</a:t>
            </a: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49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5A72-2B34-758F-3A42-4676D505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51" y="273844"/>
            <a:ext cx="8622587" cy="604597"/>
          </a:xfrm>
        </p:spPr>
        <p:txBody>
          <a:bodyPr>
            <a:noAutofit/>
          </a:bodyPr>
          <a:lstStyle/>
          <a:p>
            <a:r>
              <a:rPr lang="en-US" dirty="0"/>
              <a:t>Problem Statement: We Need a New, DPU-Aware Microbenchmark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00CEE-C3D5-6D00-7BF4-20768B63B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671"/>
            <a:ext cx="7886700" cy="35770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Already have plenty of Suites: OMB, IMB, </a:t>
            </a:r>
            <a:r>
              <a:rPr lang="en-US" dirty="0" err="1"/>
              <a:t>mpiBench</a:t>
            </a:r>
            <a:r>
              <a:rPr lang="en-US" dirty="0"/>
              <a:t>, </a:t>
            </a:r>
            <a:r>
              <a:rPr lang="en-US" dirty="0" err="1"/>
              <a:t>OpenHPCA</a:t>
            </a:r>
            <a:r>
              <a:rPr lang="en-US" dirty="0"/>
              <a:t>, etc. </a:t>
            </a:r>
          </a:p>
          <a:p>
            <a:pPr lvl="1"/>
            <a:r>
              <a:rPr lang="en-US" dirty="0"/>
              <a:t>NONE are DPU-Aware!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Previous works: Utilize DPUs to offload in the context of an MPI-library, for specific apps, or in the context of Deep Learning, but no micro/benchmarks!</a:t>
            </a:r>
          </a:p>
          <a:p>
            <a:endParaRPr lang="en-US" dirty="0"/>
          </a:p>
          <a:p>
            <a:r>
              <a:rPr lang="en-US" dirty="0"/>
              <a:t>SmartNICs are becoming popular: NVIDIA </a:t>
            </a:r>
            <a:r>
              <a:rPr lang="en-US" dirty="0" err="1"/>
              <a:t>BlueField</a:t>
            </a:r>
            <a:r>
              <a:rPr lang="en-US" dirty="0"/>
              <a:t>, AMD </a:t>
            </a:r>
            <a:r>
              <a:rPr lang="en-US" dirty="0" err="1"/>
              <a:t>Pensando</a:t>
            </a:r>
            <a:r>
              <a:rPr lang="en-US" dirty="0"/>
              <a:t>, etc.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algorithm is the “best” to offload to a DPU? Can we design a microbenchmark suite to </a:t>
            </a:r>
            <a:r>
              <a:rPr lang="en-US" dirty="0">
                <a:ea typeface="+mn-lt"/>
                <a:cs typeface="+mn-lt"/>
              </a:rPr>
              <a:t>measure the offload potential achieved from placing communication to the DPU?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2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542C-54E0-396B-AA38-F0A3E536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Breakdown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9F32-9C17-67D4-BAA0-60EEEAB1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>
                <a:solidFill>
                  <a:schemeClr val="accent3"/>
                </a:solidFill>
                <a:cs typeface="Calibri"/>
              </a:rPr>
              <a:t>Introduction, Problem Statement, Motivation</a:t>
            </a:r>
          </a:p>
          <a:p>
            <a:r>
              <a:rPr lang="en-US" sz="2700" b="1" dirty="0">
                <a:solidFill>
                  <a:srgbClr val="C00000"/>
                </a:solidFill>
                <a:cs typeface="Calibri"/>
              </a:rPr>
              <a:t>Design Choices and Important Terminology</a:t>
            </a:r>
          </a:p>
          <a:p>
            <a:r>
              <a:rPr lang="en-US" sz="2700" b="1" dirty="0">
                <a:cs typeface="Calibri"/>
              </a:rPr>
              <a:t>Implementation</a:t>
            </a:r>
          </a:p>
          <a:p>
            <a:r>
              <a:rPr lang="en-US" sz="2700" b="1" dirty="0">
                <a:cs typeface="Calibri"/>
              </a:rPr>
              <a:t>Experimental Results</a:t>
            </a:r>
          </a:p>
          <a:p>
            <a:r>
              <a:rPr lang="en-US" sz="2700" b="1" dirty="0">
                <a:cs typeface="Calibri"/>
              </a:rPr>
              <a:t>Conclusion and Future Work</a:t>
            </a: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  <a:p>
            <a:endParaRPr lang="en-US" sz="27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4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A403-F85C-6EC4-A3A0-F48DCA3D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DPU-Bench Fit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89451-07A1-DB35-EF36-1485AB5D7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73" y="1268016"/>
            <a:ext cx="2786457" cy="3263504"/>
          </a:xfrm>
        </p:spPr>
        <p:txBody>
          <a:bodyPr>
            <a:normAutofit/>
          </a:bodyPr>
          <a:lstStyle/>
          <a:p>
            <a:r>
              <a:rPr lang="en-US" dirty="0"/>
              <a:t>Lower Levels of HPC Ecosystem</a:t>
            </a:r>
            <a:br>
              <a:rPr lang="en-US" dirty="0"/>
            </a:br>
            <a:endParaRPr lang="en-US" dirty="0"/>
          </a:p>
          <a:p>
            <a:r>
              <a:rPr lang="en-US" dirty="0"/>
              <a:t>MPI used for metadata exchange and synchronization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A2814-ACF8-CADD-1842-13072CDE5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832" y="1471721"/>
            <a:ext cx="5294168" cy="22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2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523B-04FD-0970-32FA-FAC9C6A7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Design Choice: Running at the IB-Verbs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C113D-0865-D490-43EC-3005B580E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6997"/>
            <a:ext cx="7523018" cy="3263504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cs typeface="Calibri"/>
              </a:rPr>
              <a:t>Running at the MPI level is bottlenecked by progress on the host</a:t>
            </a:r>
          </a:p>
          <a:p>
            <a:pPr lvl="1"/>
            <a:r>
              <a:rPr lang="en-US" dirty="0">
                <a:cs typeface="Calibri"/>
              </a:rPr>
              <a:t>Naively offloading MPI-level ranks in, e.g., </a:t>
            </a:r>
            <a:r>
              <a:rPr lang="en-US" dirty="0" err="1">
                <a:cs typeface="Calibri"/>
              </a:rPr>
              <a:t>MPI_Ialltoall</a:t>
            </a:r>
            <a:r>
              <a:rPr lang="en-US" dirty="0">
                <a:cs typeface="Calibri"/>
              </a:rPr>
              <a:t> could create a bottleneck</a:t>
            </a:r>
          </a:p>
          <a:p>
            <a:pPr lvl="1"/>
            <a:r>
              <a:rPr lang="en-US" dirty="0">
                <a:cs typeface="Calibri"/>
              </a:rPr>
              <a:t>Host issues </a:t>
            </a:r>
            <a:r>
              <a:rPr lang="en-US" dirty="0" err="1">
                <a:cs typeface="Calibri"/>
              </a:rPr>
              <a:t>MPI_Isends</a:t>
            </a:r>
            <a:r>
              <a:rPr lang="en-US" dirty="0">
                <a:cs typeface="Calibri"/>
              </a:rPr>
              <a:t> to a DPU process </a:t>
            </a:r>
            <a:r>
              <a:rPr lang="en-US" dirty="0">
                <a:cs typeface="Calibri"/>
                <a:sym typeface="Wingdings" panose="05000000000000000000" pitchFamily="2" charset="2"/>
              </a:rPr>
              <a:t> needs to check message progress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Running over IB-Verbs:</a:t>
            </a:r>
          </a:p>
          <a:p>
            <a:pPr lvl="1"/>
            <a:r>
              <a:rPr lang="en-US" dirty="0">
                <a:cs typeface="Calibri"/>
              </a:rPr>
              <a:t>Closer to the hardware</a:t>
            </a:r>
          </a:p>
          <a:p>
            <a:pPr lvl="1"/>
            <a:r>
              <a:rPr lang="en-US" dirty="0">
                <a:cs typeface="Calibri"/>
              </a:rPr>
              <a:t>DPU issues all RDMA operations – host/CPU is not involved</a:t>
            </a:r>
          </a:p>
          <a:p>
            <a:pPr lvl="2"/>
            <a:r>
              <a:rPr lang="en-US" dirty="0">
                <a:cs typeface="Calibri"/>
              </a:rPr>
              <a:t>No need for asynchronous progress on the host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091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mailto:panda@cse.ohio-state.edu" TargetMode="External"/></Relationships>
</file>

<file path=ppt/theme/theme1.xml><?xml version="1.0" encoding="utf-8"?>
<a:theme xmlns:a="http://schemas.openxmlformats.org/drawingml/2006/main" name="1_Contemporary">
  <a:themeElements>
    <a:clrScheme name="">
      <a:dk1>
        <a:srgbClr val="000000"/>
      </a:dk1>
      <a:lt1>
        <a:srgbClr val="000066"/>
      </a:lt1>
      <a:dk2>
        <a:srgbClr val="CD052B"/>
      </a:dk2>
      <a:lt2>
        <a:srgbClr val="000000"/>
      </a:lt2>
      <a:accent1>
        <a:srgbClr val="009999"/>
      </a:accent1>
      <a:accent2>
        <a:srgbClr val="FF9933"/>
      </a:accent2>
      <a:accent3>
        <a:srgbClr val="AAAAB8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8282C1"/>
        </a:solidFill>
        <a:ln w="19050" cap="sq" cmpd="sng">
          <a:solidFill>
            <a:schemeClr val="tx1"/>
          </a:solidFill>
          <a:miter lim="800000"/>
          <a:headEnd type="none" w="sm" len="sm"/>
          <a:tailEnd type="none" w="sm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noAutofit/>
      </a:bodyPr>
      <a:lstStyle>
        <a:defPPr algn="ctr" eaLnBrk="0" hangingPunct="0">
          <a:lnSpc>
            <a:spcPct val="110000"/>
          </a:lnSpc>
          <a:spcBef>
            <a:spcPct val="20000"/>
          </a:spcBef>
          <a:defRPr dirty="0" err="1" smtClean="0">
            <a:ln>
              <a:solidFill>
                <a:schemeClr val="bg2"/>
              </a:solidFill>
            </a:ln>
            <a:solidFill>
              <a:schemeClr val="tx1">
                <a:lumMod val="95000"/>
                <a:lumOff val="5000"/>
              </a:schemeClr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 bwMode="auto">
        <a:noFill/>
        <a:ln w="12700" cap="sq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algn="ctr" eaLnBrk="0" hangingPunct="0">
          <a:lnSpc>
            <a:spcPct val="120000"/>
          </a:lnSpc>
          <a:defRPr sz="1800" dirty="0" smtClean="0">
            <a:latin typeface="+mj-lt"/>
            <a:cs typeface="Arial" pitchFamily="34" charset="0"/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C8098447166D4F9B07E7CAE9B03016" ma:contentTypeVersion="16" ma:contentTypeDescription="Create a new document." ma:contentTypeScope="" ma:versionID="794fffbf27b23dbf541b3ff200a50196">
  <xsd:schema xmlns:xsd="http://www.w3.org/2001/XMLSchema" xmlns:xs="http://www.w3.org/2001/XMLSchema" xmlns:p="http://schemas.microsoft.com/office/2006/metadata/properties" xmlns:ns3="31493c1b-9c05-4336-8754-d27b0617dd46" xmlns:ns4="efa732ea-6fcc-4d6f-b883-a8c99531a81d" targetNamespace="http://schemas.microsoft.com/office/2006/metadata/properties" ma:root="true" ma:fieldsID="95c52f500dd492ceab3a540e7539981c" ns3:_="" ns4:_="">
    <xsd:import namespace="31493c1b-9c05-4336-8754-d27b0617dd46"/>
    <xsd:import namespace="efa732ea-6fcc-4d6f-b883-a8c99531a81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493c1b-9c05-4336-8754-d27b0617dd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732ea-6fcc-4d6f-b883-a8c99531a8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a732ea-6fcc-4d6f-b883-a8c99531a81d" xsi:nil="true"/>
  </documentManagement>
</p:properties>
</file>

<file path=customXml/itemProps1.xml><?xml version="1.0" encoding="utf-8"?>
<ds:datastoreItem xmlns:ds="http://schemas.openxmlformats.org/officeDocument/2006/customXml" ds:itemID="{450008CB-C470-4383-B884-04806786DA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418826-DA0D-4263-A74B-85E402681883}">
  <ds:schemaRefs>
    <ds:schemaRef ds:uri="31493c1b-9c05-4336-8754-d27b0617dd46"/>
    <ds:schemaRef ds:uri="efa732ea-6fcc-4d6f-b883-a8c99531a8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C68B641-342A-41B7-9CE6-2957DC9CF4FB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efa732ea-6fcc-4d6f-b883-a8c99531a81d"/>
    <ds:schemaRef ds:uri="31493c1b-9c05-4336-8754-d27b0617dd4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2877</Words>
  <Application>Microsoft Office PowerPoint</Application>
  <PresentationFormat>On-screen Show (16:9)</PresentationFormat>
  <Paragraphs>483</Paragraphs>
  <Slides>36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Comic Sans MS</vt:lpstr>
      <vt:lpstr>Garamond</vt:lpstr>
      <vt:lpstr>Lucida Console</vt:lpstr>
      <vt:lpstr>NexusSans</vt:lpstr>
      <vt:lpstr>Wingdings</vt:lpstr>
      <vt:lpstr>1_Contemporary</vt:lpstr>
      <vt:lpstr>DPU-Bench: A New Micro-Benchmark Suite to Measure the Offload Efficiency of SmartNICs</vt:lpstr>
      <vt:lpstr>Breakdown</vt:lpstr>
      <vt:lpstr>Introduction: Drivers of Modern HPC Cluster Architectures</vt:lpstr>
      <vt:lpstr>Introduction: What is a DPU? </vt:lpstr>
      <vt:lpstr>Introduction/Motivation: Why are DPUs Important?</vt:lpstr>
      <vt:lpstr>Problem Statement: We Need a New, DPU-Aware Microbenchmark Suite</vt:lpstr>
      <vt:lpstr>Breakdown</vt:lpstr>
      <vt:lpstr>How Does DPU-Bench Fit In?</vt:lpstr>
      <vt:lpstr>Design Choice: Running at the IB-Verbs Level</vt:lpstr>
      <vt:lpstr>Terminology</vt:lpstr>
      <vt:lpstr>Breakdown</vt:lpstr>
      <vt:lpstr>General Breakdown of  DPU-Bench benchmarks (1/2)</vt:lpstr>
      <vt:lpstr>General Breakdown of DPU-Bench benchmarks (2/2)</vt:lpstr>
      <vt:lpstr>Collective patterns in this benchmark suite</vt:lpstr>
      <vt:lpstr>Cyclic versus Block-based work assignment</vt:lpstr>
      <vt:lpstr>Staged one-to-all/"broadcast" (Cyclic Approach)</vt:lpstr>
      <vt:lpstr>Staged non-personalized all-to-all/"allgather" (Cyclic Approach) – Single Root Worker</vt:lpstr>
      <vt:lpstr>Breakdown</vt:lpstr>
      <vt:lpstr>Experimental Testbed</vt:lpstr>
      <vt:lpstr>Experiments Performed</vt:lpstr>
      <vt:lpstr>Sample Output</vt:lpstr>
      <vt:lpstr>Offload Efficiency Results: Broadcast – Cyclic Work Assignment</vt:lpstr>
      <vt:lpstr>Offload Efficiency Results: Broadcast – Block Work Assignment</vt:lpstr>
      <vt:lpstr>Offload Efficiency Results: Gather – Cyclic Work Assignment</vt:lpstr>
      <vt:lpstr>Offload Efficiency Results: Gather – Block Work Assignment</vt:lpstr>
      <vt:lpstr>Offload Efficiency Results: Allgather (Single-Root Worker) – Cyclic Work Assignment</vt:lpstr>
      <vt:lpstr>Offload Efficiency Results: Allgather (Single-Root Worker) – Block Work Assignment</vt:lpstr>
      <vt:lpstr>Offload Efficiency Results: Allgather  (Efficient Use of Multiple Workers)</vt:lpstr>
      <vt:lpstr>Offload Efficiency Results: Allgather (Efficient Use of Multiple Workers – Cyclic Work Assignment)</vt:lpstr>
      <vt:lpstr>Breakdown</vt:lpstr>
      <vt:lpstr>Conclusion/Future Work</vt:lpstr>
      <vt:lpstr>Want to see more talks at the OSU Booth?</vt:lpstr>
      <vt:lpstr>Thank You!</vt:lpstr>
      <vt:lpstr>Related Work:</vt:lpstr>
      <vt:lpstr>But Wait: BlueField-3’s have come in!!</vt:lpstr>
      <vt:lpstr>Offload Efficiency Results: Allgather (Take 2, BF-3)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Libraries and Middleware for Exascale Systems</dc:title>
  <dc:subject>Presentation Slides</dc:subject>
  <dc:creator>D. K. Panda</dc:creator>
  <cp:lastModifiedBy>Michalowicz, Benjamin</cp:lastModifiedBy>
  <cp:revision>15</cp:revision>
  <cp:lastPrinted>1998-10-01T16:18:06Z</cp:lastPrinted>
  <dcterms:created xsi:type="dcterms:W3CDTF">2011-06-18T13:55:27Z</dcterms:created>
  <dcterms:modified xsi:type="dcterms:W3CDTF">2023-11-15T21:27:50Z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0x010100BDC8098447166D4F9B07E7CAE9B03016</vt:lpwstr>
  </property>
</Properties>
</file>